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heme/themeOverride1.xml" ContentType="application/vnd.openxmlformats-officedocument.themeOverr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0.xml" ContentType="application/vnd.openxmlformats-officedocument.presentationml.tags+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95" r:id="rId2"/>
    <p:sldId id="431" r:id="rId3"/>
    <p:sldId id="309" r:id="rId4"/>
    <p:sldId id="312" r:id="rId5"/>
    <p:sldId id="461" r:id="rId6"/>
    <p:sldId id="335" r:id="rId7"/>
    <p:sldId id="316" r:id="rId8"/>
    <p:sldId id="463" r:id="rId9"/>
    <p:sldId id="313" r:id="rId10"/>
    <p:sldId id="318" r:id="rId11"/>
    <p:sldId id="360" r:id="rId12"/>
    <p:sldId id="359" r:id="rId13"/>
    <p:sldId id="361" r:id="rId14"/>
    <p:sldId id="357" r:id="rId15"/>
    <p:sldId id="304" r:id="rId16"/>
    <p:sldId id="476" r:id="rId17"/>
    <p:sldId id="477" r:id="rId18"/>
    <p:sldId id="478" r:id="rId19"/>
    <p:sldId id="466" r:id="rId20"/>
    <p:sldId id="368" r:id="rId21"/>
    <p:sldId id="369" r:id="rId22"/>
    <p:sldId id="445" r:id="rId23"/>
    <p:sldId id="426" r:id="rId24"/>
    <p:sldId id="395" r:id="rId25"/>
    <p:sldId id="428" r:id="rId26"/>
    <p:sldId id="397" r:id="rId27"/>
    <p:sldId id="399" r:id="rId28"/>
    <p:sldId id="400" r:id="rId29"/>
    <p:sldId id="401" r:id="rId30"/>
    <p:sldId id="402" r:id="rId31"/>
    <p:sldId id="404" r:id="rId32"/>
    <p:sldId id="405" r:id="rId33"/>
    <p:sldId id="442" r:id="rId34"/>
    <p:sldId id="407" r:id="rId35"/>
    <p:sldId id="408" r:id="rId36"/>
    <p:sldId id="409" r:id="rId37"/>
    <p:sldId id="410" r:id="rId38"/>
    <p:sldId id="411" r:id="rId39"/>
    <p:sldId id="412" r:id="rId40"/>
    <p:sldId id="429" r:id="rId41"/>
    <p:sldId id="414" r:id="rId42"/>
    <p:sldId id="415" r:id="rId43"/>
    <p:sldId id="444" r:id="rId44"/>
    <p:sldId id="394" r:id="rId45"/>
    <p:sldId id="436" r:id="rId46"/>
    <p:sldId id="439" r:id="rId47"/>
    <p:sldId id="438" r:id="rId48"/>
    <p:sldId id="437" r:id="rId49"/>
    <p:sldId id="440" r:id="rId50"/>
    <p:sldId id="441" r:id="rId51"/>
    <p:sldId id="270" r:id="rId52"/>
    <p:sldId id="314" r:id="rId53"/>
    <p:sldId id="294" r:id="rId54"/>
    <p:sldId id="315" r:id="rId55"/>
    <p:sldId id="459" r:id="rId56"/>
    <p:sldId id="460" r:id="rId57"/>
    <p:sldId id="422" r:id="rId58"/>
    <p:sldId id="423" r:id="rId59"/>
    <p:sldId id="424" r:id="rId60"/>
    <p:sldId id="258"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E10F1"/>
    <a:srgbClr val="C55A11"/>
    <a:srgbClr val="8E8C96"/>
    <a:srgbClr val="00B0F0"/>
    <a:srgbClr val="745849"/>
    <a:srgbClr val="EEB0B6"/>
    <a:srgbClr val="7B372C"/>
    <a:srgbClr val="A88F90"/>
    <a:srgbClr val="868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8358" autoAdjust="0"/>
  </p:normalViewPr>
  <p:slideViewPr>
    <p:cSldViewPr snapToGrid="0">
      <p:cViewPr varScale="1">
        <p:scale>
          <a:sx n="93" d="100"/>
          <a:sy n="93" d="100"/>
        </p:scale>
        <p:origin x="204" y="45"/>
      </p:cViewPr>
      <p:guideLst>
        <p:guide orient="horz" pos="2137"/>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210D4-387D-45A1-9511-44572FC43314}" type="datetimeFigureOut">
              <a:rPr lang="zh-CN" altLang="en-US" smtClean="0"/>
              <a:t>2021/6/5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19350-2625-4621-AB62-DFD21BCB225C}" type="slidenum">
              <a:rPr lang="zh-CN" altLang="en-US" smtClean="0"/>
              <a:t>‹#›</a:t>
            </a:fld>
            <a:endParaRPr lang="zh-CN" altLang="en-US"/>
          </a:p>
        </p:txBody>
      </p:sp>
    </p:spTree>
    <p:extLst>
      <p:ext uri="{BB962C8B-B14F-4D97-AF65-F5344CB8AC3E}">
        <p14:creationId xmlns:p14="http://schemas.microsoft.com/office/powerpoint/2010/main" val="371245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I am </a:t>
            </a:r>
            <a:r>
              <a:rPr lang="en-US" altLang="zh-CN" dirty="0" err="1"/>
              <a:t>Zhengjun</a:t>
            </a:r>
            <a:r>
              <a:rPr lang="en-US" altLang="zh-CN" dirty="0"/>
              <a:t> Du from Tsinghua University. In this talk, I will introduce a spatial-temporal geometry-based approach to video recoloring. </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a:t>
            </a:fld>
            <a:endParaRPr lang="zh-CN" altLang="en-US"/>
          </a:p>
        </p:txBody>
      </p:sp>
    </p:spTree>
    <p:extLst>
      <p:ext uri="{BB962C8B-B14F-4D97-AF65-F5344CB8AC3E}">
        <p14:creationId xmlns:p14="http://schemas.microsoft.com/office/powerpoint/2010/main" val="358408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four choices to build such a 4D geometry palette in RGBT space.</a:t>
            </a:r>
          </a:p>
          <a:p>
            <a:r>
              <a:rPr lang="en-US" altLang="zh-CN" dirty="0"/>
              <a:t>The 1st approach is to pull a 3D convex hull along temporal dimensional to form a 4D geometry.</a:t>
            </a:r>
          </a:p>
          <a:p>
            <a:r>
              <a:rPr lang="en-US" altLang="zh-CN" dirty="0"/>
              <a:t>But it suffers from poor compactness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10</a:t>
            </a:fld>
            <a:endParaRPr lang="zh-CN" altLang="en-US"/>
          </a:p>
        </p:txBody>
      </p:sp>
    </p:spTree>
    <p:extLst>
      <p:ext uri="{BB962C8B-B14F-4D97-AF65-F5344CB8AC3E}">
        <p14:creationId xmlns:p14="http://schemas.microsoft.com/office/powerpoint/2010/main" val="218494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2nd approach is to build a 4D RGBT convex hull that encloses all video pixels.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 also suffers from poor compactness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11</a:t>
            </a:fld>
            <a:endParaRPr lang="zh-CN" altLang="en-US"/>
          </a:p>
        </p:txBody>
      </p:sp>
    </p:spTree>
    <p:extLst>
      <p:ext uri="{BB962C8B-B14F-4D97-AF65-F5344CB8AC3E}">
        <p14:creationId xmlns:p14="http://schemas.microsoft.com/office/powerpoint/2010/main" val="422563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3rd approach is to build a regular 4D RGBT polytope.</a:t>
            </a:r>
          </a:p>
          <a:p>
            <a:r>
              <a:rPr lang="en-US" altLang="zh-CN" dirty="0"/>
              <a:t>Although the RGBT regular polytope looks more compact, its topology is relatively complex.</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12</a:t>
            </a:fld>
            <a:endParaRPr lang="zh-CN" altLang="en-US"/>
          </a:p>
        </p:txBody>
      </p:sp>
    </p:spTree>
    <p:extLst>
      <p:ext uri="{BB962C8B-B14F-4D97-AF65-F5344CB8AC3E}">
        <p14:creationId xmlns:p14="http://schemas.microsoft.com/office/powerpoint/2010/main" val="3019132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 approach is to build an RGBT skew polytope. </a:t>
            </a:r>
          </a:p>
          <a:p>
            <a:endParaRPr lang="en-US" altLang="zh-CN" dirty="0"/>
          </a:p>
          <a:p>
            <a:r>
              <a:rPr lang="en-US" altLang="zh-CN" dirty="0"/>
              <a:t>It should be noted that, unlike with regular polytope, skew polytope allows non-planar  [ˈ</a:t>
            </a:r>
            <a:r>
              <a:rPr lang="en-US" altLang="zh-CN" dirty="0" err="1"/>
              <a:t>pleɪnə</a:t>
            </a:r>
            <a:r>
              <a:rPr lang="en-US" altLang="zh-CN" dirty="0"/>
              <a:t>(r)]  faces.</a:t>
            </a:r>
          </a:p>
          <a:p>
            <a:endParaRPr lang="en-US" altLang="zh-CN" dirty="0"/>
          </a:p>
          <a:p>
            <a:r>
              <a:rPr lang="en-US" altLang="zh-CN" dirty="0"/>
              <a:t>Compared with the first three shapes, the skew polytope not only has better compactness, but also has simple topology[</a:t>
            </a:r>
            <a:r>
              <a:rPr lang="en-US" altLang="zh-CN" dirty="0" err="1"/>
              <a:t>tə'pɒlədʒɪ</a:t>
            </a:r>
            <a:r>
              <a:rPr lang="en-US" altLang="zh-CN" dirty="0"/>
              <a:t>]. </a:t>
            </a:r>
          </a:p>
          <a:p>
            <a:r>
              <a:rPr lang="en-US" altLang="zh-CN" dirty="0"/>
              <a:t>Complex topology means many colors split and merge over time, while</a:t>
            </a:r>
            <a:r>
              <a:rPr lang="en-US" altLang="zh-CN" baseline="0" dirty="0"/>
              <a:t> simpler topology means colors change stably over time.</a:t>
            </a:r>
            <a:endParaRPr lang="en-US" altLang="zh-CN" dirty="0"/>
          </a:p>
          <a:p>
            <a:endParaRPr lang="en-US" altLang="zh-CN" dirty="0"/>
          </a:p>
          <a:p>
            <a:r>
              <a:rPr lang="en-US" altLang="zh-CN" dirty="0"/>
              <a:t>Therefore, we employ a 4D RGBT</a:t>
            </a:r>
            <a:r>
              <a:rPr lang="en-US" altLang="zh-CN" baseline="0" dirty="0"/>
              <a:t> skew polytope to extract the video palette.</a:t>
            </a:r>
            <a:endParaRPr lang="en-US" altLang="zh-CN"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13</a:t>
            </a:fld>
            <a:endParaRPr lang="zh-CN" altLang="en-US"/>
          </a:p>
        </p:txBody>
      </p:sp>
    </p:spTree>
    <p:extLst>
      <p:ext uri="{BB962C8B-B14F-4D97-AF65-F5344CB8AC3E}">
        <p14:creationId xmlns:p14="http://schemas.microsoft.com/office/powerpoint/2010/main" val="39893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comparison of these 4d geometry shapes is shown on this page.</a:t>
            </a:r>
          </a:p>
        </p:txBody>
      </p:sp>
      <p:sp>
        <p:nvSpPr>
          <p:cNvPr id="4" name="灯片编号占位符 3"/>
          <p:cNvSpPr>
            <a:spLocks noGrp="1"/>
          </p:cNvSpPr>
          <p:nvPr>
            <p:ph type="sldNum" sz="quarter" idx="10"/>
          </p:nvPr>
        </p:nvSpPr>
        <p:spPr/>
        <p:txBody>
          <a:bodyPr/>
          <a:lstStyle/>
          <a:p>
            <a:fld id="{44919350-2625-4621-AB62-DFD21BCB225C}" type="slidenum">
              <a:rPr lang="zh-CN" altLang="en-US" smtClean="0"/>
              <a:t>14</a:t>
            </a:fld>
            <a:endParaRPr lang="zh-CN" altLang="en-US"/>
          </a:p>
        </p:txBody>
      </p:sp>
    </p:spTree>
    <p:extLst>
      <p:ext uri="{BB962C8B-B14F-4D97-AF65-F5344CB8AC3E}">
        <p14:creationId xmlns:p14="http://schemas.microsoft.com/office/powerpoint/2010/main" val="88046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Geometric palette extraction takes a video as input and outputs its geometric palette. </a:t>
            </a:r>
            <a:r>
              <a:rPr lang="en-US" altLang="zh-CN" dirty="0">
                <a:latin typeface="Arial" panose="020B0604020202020204" pitchFamily="34" charset="0"/>
                <a:cs typeface="Arial" panose="020B0604020202020204" pitchFamily="34" charset="0"/>
              </a:rPr>
              <a:t>Our goal is to </a:t>
            </a:r>
          </a:p>
          <a:p>
            <a:pPr marL="0" indent="0">
              <a:buNone/>
            </a:pPr>
            <a:r>
              <a:rPr lang="en-US" altLang="zh-CN" dirty="0">
                <a:latin typeface="Arial" panose="020B0604020202020204" pitchFamily="34" charset="0"/>
                <a:cs typeface="Arial" panose="020B0604020202020204" pitchFamily="34" charset="0"/>
              </a:rPr>
              <a:t>extract a geometric</a:t>
            </a:r>
            <a:r>
              <a:rPr lang="en-US" altLang="zh-CN" baseline="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palette with fewer representative colors that accurately reconstruct the video. Meanwhile we expect the </a:t>
            </a:r>
            <a:r>
              <a:rPr lang="en-US" altLang="zh-CN" baseline="0" dirty="0">
                <a:latin typeface="Arial" panose="020B0604020202020204" pitchFamily="34" charset="0"/>
                <a:cs typeface="Arial" panose="020B0604020202020204" pitchFamily="34" charset="0"/>
              </a:rPr>
              <a:t>polyhedral palettes changes smoothly between adjacent frames.</a:t>
            </a:r>
            <a:endParaRPr lang="en-US" altLang="zh-CN" dirty="0">
              <a:latin typeface="Arial" panose="020B0604020202020204" pitchFamily="34" charset="0"/>
              <a:cs typeface="Arial" panose="020B0604020202020204" pitchFamily="34" charset="0"/>
            </a:endParaRPr>
          </a:p>
          <a:p>
            <a:endParaRPr lang="en-US" altLang="zh-CN" dirty="0"/>
          </a:p>
          <a:p>
            <a:r>
              <a:rPr lang="en-US" altLang="zh-CN" dirty="0"/>
              <a:t>To measure the quality of the geometric palette, we define the loss function like this. It contains two terms, the first term is the average polyhedral palette loss, and the second is a smooth term.  </a:t>
            </a:r>
          </a:p>
          <a:p>
            <a:endParaRPr lang="en-US" altLang="zh-CN" dirty="0"/>
          </a:p>
          <a:p>
            <a:r>
              <a:rPr lang="en-US" altLang="zh-CN" dirty="0"/>
              <a:t>And a satisfactory</a:t>
            </a:r>
            <a:r>
              <a:rPr lang="en-US" altLang="zh-CN" baseline="0" dirty="0"/>
              <a:t> video palette can be achieved by minimize the loss function.</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15</a:t>
            </a:fld>
            <a:endParaRPr lang="zh-CN" altLang="en-US"/>
          </a:p>
        </p:txBody>
      </p:sp>
    </p:spTree>
    <p:extLst>
      <p:ext uri="{BB962C8B-B14F-4D97-AF65-F5344CB8AC3E}">
        <p14:creationId xmlns:p14="http://schemas.microsoft.com/office/powerpoint/2010/main" val="1906481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loss function encourage video</a:t>
            </a:r>
            <a:r>
              <a:rPr lang="en-US" altLang="zh-CN" baseline="0" dirty="0"/>
              <a:t> palette with</a:t>
            </a:r>
            <a:r>
              <a:rPr lang="en-US" altLang="zh-CN" dirty="0"/>
              <a:t> lower average polyhedral palette loss</a:t>
            </a:r>
          </a:p>
          <a:p>
            <a:endParaRPr lang="en-US" altLang="zh-CN" dirty="0"/>
          </a:p>
          <a:p>
            <a:r>
              <a:rPr lang="en-US" altLang="zh-CN" dirty="0"/>
              <a:t>Firstly, for each single frame</a:t>
            </a:r>
            <a:r>
              <a:rPr lang="en-US" altLang="zh-CN" baseline="0" dirty="0"/>
              <a:t>, we expect the frame pixels can be accurately reconstructed by </a:t>
            </a:r>
            <a:r>
              <a:rPr lang="en-US" altLang="zh-CN" dirty="0"/>
              <a:t>its corresponding</a:t>
            </a:r>
            <a:r>
              <a:rPr lang="en-US" altLang="zh-CN" baseline="0" dirty="0"/>
              <a:t> polyhedral palette.</a:t>
            </a:r>
            <a:endParaRPr lang="en-US" altLang="zh-CN" dirty="0"/>
          </a:p>
          <a:p>
            <a:r>
              <a:rPr lang="en-US" altLang="zh-CN" baseline="0" dirty="0"/>
              <a:t>This ensures that there is no artifact in subsequent video recoloring.</a:t>
            </a:r>
            <a:endParaRPr lang="en-US" altLang="zh-CN"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16</a:t>
            </a:fld>
            <a:endParaRPr lang="zh-CN" altLang="en-US"/>
          </a:p>
        </p:txBody>
      </p:sp>
    </p:spTree>
    <p:extLst>
      <p:ext uri="{BB962C8B-B14F-4D97-AF65-F5344CB8AC3E}">
        <p14:creationId xmlns:p14="http://schemas.microsoft.com/office/powerpoint/2010/main" val="1934070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t>Secondly, we also take</a:t>
            </a:r>
            <a:r>
              <a:rPr lang="en-US" altLang="zh-CN" sz="1200" baseline="0" dirty="0"/>
              <a:t> the compactness loss into account, </a:t>
            </a:r>
            <a:r>
              <a:rPr lang="en-US" altLang="zh-CN" sz="1200" dirty="0"/>
              <a:t>Under the compactness constrain[</a:t>
            </a:r>
            <a:r>
              <a:rPr lang="en-US" altLang="zh-CN" sz="1200" dirty="0" err="1"/>
              <a:t>kənˈstreɪn</a:t>
            </a:r>
            <a:r>
              <a:rPr lang="en-US" altLang="zh-CN" sz="1200" dirty="0"/>
              <a:t>] , our loss function rewards a palette with compact topology [</a:t>
            </a:r>
            <a:r>
              <a:rPr lang="en-US" altLang="zh-CN" sz="1200" dirty="0" err="1"/>
              <a:t>tə'pɒlədʒɪ</a:t>
            </a:r>
            <a:r>
              <a:rPr lang="en-US" altLang="zh-CN" sz="1200" dirty="0"/>
              <a:t>]. It leads to a video palette with representative colors.</a:t>
            </a:r>
          </a:p>
          <a:p>
            <a:r>
              <a:rPr lang="en-US" altLang="zh-CN" sz="1200" dirty="0"/>
              <a:t>Here, we provide two palettes, our algorithm tends to generate the bottom one with more compact shape that</a:t>
            </a:r>
            <a:r>
              <a:rPr lang="en-US" altLang="zh-CN" sz="1200" baseline="0" dirty="0"/>
              <a:t> wrap the video pixels tightly</a:t>
            </a:r>
            <a:r>
              <a:rPr lang="en-US" altLang="zh-CN" sz="1200" dirty="0"/>
              <a:t>.</a:t>
            </a:r>
            <a:endParaRPr lang="zh-CN" altLang="en-US" sz="1200"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17</a:t>
            </a:fld>
            <a:endParaRPr lang="zh-CN" altLang="en-US"/>
          </a:p>
        </p:txBody>
      </p:sp>
    </p:spTree>
    <p:extLst>
      <p:ext uri="{BB962C8B-B14F-4D97-AF65-F5344CB8AC3E}">
        <p14:creationId xmlns:p14="http://schemas.microsoft.com/office/powerpoint/2010/main" val="2533783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palette should remain easy to use, which means</a:t>
            </a:r>
            <a:r>
              <a:rPr lang="en-US" altLang="zh-CN" sz="1200" b="0"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it should have a small number of</a:t>
            </a:r>
            <a:r>
              <a:rPr lang="en-US" altLang="zh-CN" dirty="0"/>
              <a:t> representative colors.</a:t>
            </a:r>
          </a:p>
          <a:p>
            <a:r>
              <a:rPr lang="en-US" altLang="zh-CN" dirty="0"/>
              <a:t>Our algorithm prefer to produce a palette with fewer vertices and simpler topology. It also</a:t>
            </a:r>
            <a:r>
              <a:rPr lang="en-US" altLang="zh-CN" baseline="0" dirty="0"/>
              <a:t> ensures palette colors changes stably.</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a:t>
            </a:r>
            <a:r>
              <a:rPr lang="en-US" altLang="zh-CN" baseline="0" dirty="0"/>
              <a:t> we provide two palettes on the right, our algorithm tends to generate the bottom one with fewer vertices and edges.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18</a:t>
            </a:fld>
            <a:endParaRPr lang="zh-CN" altLang="en-US"/>
          </a:p>
        </p:txBody>
      </p:sp>
    </p:spTree>
    <p:extLst>
      <p:ext uri="{BB962C8B-B14F-4D97-AF65-F5344CB8AC3E}">
        <p14:creationId xmlns:p14="http://schemas.microsoft.com/office/powerpoint/2010/main" val="256501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expect the 4D skew polytope to be temporally coherent so that polyhedral palettes change smoothly along the timeline. </a:t>
            </a:r>
          </a:p>
          <a:p>
            <a:r>
              <a:rPr lang="en-US" altLang="zh-CN" dirty="0"/>
              <a:t>So we add a smooth term into the loss function. It sums up the color variation with time on all edges. It helps to</a:t>
            </a:r>
            <a:r>
              <a:rPr lang="en-US" altLang="zh-CN" baseline="0" dirty="0"/>
              <a:t> generate a video palette with smooth edges.</a:t>
            </a:r>
          </a:p>
          <a:p>
            <a:endParaRPr lang="en-US" altLang="zh-CN" baseline="0" dirty="0"/>
          </a:p>
          <a:p>
            <a:r>
              <a:rPr lang="en-US" altLang="zh-CN" baseline="0" dirty="0"/>
              <a:t>Here we just briefly introduce the design intent of the loss function. More details please refer to our paper.</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19</a:t>
            </a:fld>
            <a:endParaRPr lang="zh-CN" altLang="en-US"/>
          </a:p>
        </p:txBody>
      </p:sp>
    </p:spTree>
    <p:extLst>
      <p:ext uri="{BB962C8B-B14F-4D97-AF65-F5344CB8AC3E}">
        <p14:creationId xmlns:p14="http://schemas.microsoft.com/office/powerpoint/2010/main" val="392116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Palette-based image editing is a recent paradigm for color adjustment. These approaches extract a palette with several salient colors from the image to represent the color distribution. The palette provides users with an intuitive set of handles to edit the image. And users can easily recolor the image by modifying its palette colors. </a:t>
            </a:r>
          </a:p>
          <a:p>
            <a:endParaRPr lang="en-US" altLang="zh-CN" baseline="0" dirty="0"/>
          </a:p>
          <a:p>
            <a:r>
              <a:rPr lang="en-US" altLang="zh-CN" baseline="0" dirty="0"/>
              <a:t>The natural idea is that can we extend the palette-based image recoloring to video editing?</a:t>
            </a:r>
          </a:p>
          <a:p>
            <a:endParaRPr lang="en-US" altLang="zh-CN" baseline="0" dirty="0"/>
          </a:p>
          <a:p>
            <a:r>
              <a:rPr lang="en-US" altLang="zh-CN" baseline="0" dirty="0"/>
              <a:t>The key challenge is that the palette should capture color changes in the video, so the user can edit them. The palette should also allow the user to introduce color changes over time.</a:t>
            </a:r>
          </a:p>
          <a:p>
            <a:endParaRPr lang="en-US" altLang="zh-CN" baseline="0"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a:t>
            </a:fld>
            <a:endParaRPr lang="zh-CN" altLang="en-US"/>
          </a:p>
        </p:txBody>
      </p:sp>
    </p:spTree>
    <p:extLst>
      <p:ext uri="{BB962C8B-B14F-4D97-AF65-F5344CB8AC3E}">
        <p14:creationId xmlns:p14="http://schemas.microsoft.com/office/powerpoint/2010/main" val="40125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mentioned above, the loss</a:t>
            </a:r>
            <a:r>
              <a:rPr lang="en-US" altLang="zh-CN" baseline="0" dirty="0"/>
              <a:t> function of the geometric palette is highly non-linear, cannot be easily solved end-to-end, so we propose a progressive approach to extract the video palette. </a:t>
            </a:r>
          </a:p>
          <a:p>
            <a:endParaRPr lang="en-US" altLang="zh-CN" baseline="0" dirty="0"/>
          </a:p>
          <a:p>
            <a:r>
              <a:rPr lang="en-US" altLang="zh-CN" dirty="0"/>
              <a:t>Generally, the pipeline of the geometric palette extraction contains four stages: initialization, block merging, vertex removal and vertex refinement.</a:t>
            </a:r>
          </a:p>
          <a:p>
            <a:endParaRPr lang="en-US" altLang="zh-CN" dirty="0"/>
          </a:p>
          <a:p>
            <a:r>
              <a:rPr lang="en-US" altLang="zh-CN" dirty="0"/>
              <a:t>In the following, we give a toy example to show the palette extraction process.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20</a:t>
            </a:fld>
            <a:endParaRPr lang="zh-CN" altLang="en-US"/>
          </a:p>
        </p:txBody>
      </p:sp>
    </p:spTree>
    <p:extLst>
      <p:ext uri="{BB962C8B-B14F-4D97-AF65-F5344CB8AC3E}">
        <p14:creationId xmlns:p14="http://schemas.microsoft.com/office/powerpoint/2010/main" val="3933271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Given an input video, we first extract its simplified convex hull in RGB space and refine it. Next, we glue all these convex hulls together to form an initial skew polytope in RGBT space.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21</a:t>
            </a:fld>
            <a:endParaRPr lang="zh-CN" altLang="en-US"/>
          </a:p>
        </p:txBody>
      </p:sp>
    </p:spTree>
    <p:extLst>
      <p:ext uri="{BB962C8B-B14F-4D97-AF65-F5344CB8AC3E}">
        <p14:creationId xmlns:p14="http://schemas.microsoft.com/office/powerpoint/2010/main" val="924202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initialization step, each video frame generated its convex hull independently. As a result, it is likely that the polyhedral palettes of adjacent frames have different topologies[</a:t>
            </a:r>
            <a:r>
              <a:rPr lang="en-US" altLang="zh-CN" dirty="0" err="1"/>
              <a:t>təˈpɒlədʒiz</a:t>
            </a:r>
            <a:r>
              <a:rPr lang="en-US" altLang="zh-CN" dirty="0"/>
              <a:t>] . We introduce block merging to reduce the unnecessary topological changes between frames. here, a block is defined as a sequence of contiguous frames with consistent topology[</a:t>
            </a:r>
            <a:r>
              <a:rPr lang="en-US" altLang="zh-CN" dirty="0" err="1"/>
              <a:t>təˈpɒlədʒi</a:t>
            </a:r>
            <a:r>
              <a:rPr lang="en-US" altLang="zh-CN"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demo, there are 4 blocks in the initial skew polytope. Here block b2 first merges block b1</a:t>
            </a:r>
            <a:endParaRPr lang="zh-CN" altLang="en-US" dirty="0"/>
          </a:p>
          <a:p>
            <a:endParaRPr lang="en-US" altLang="zh-CN"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22</a:t>
            </a:fld>
            <a:endParaRPr lang="zh-CN" altLang="en-US"/>
          </a:p>
        </p:txBody>
      </p:sp>
    </p:spTree>
    <p:extLst>
      <p:ext uri="{BB962C8B-B14F-4D97-AF65-F5344CB8AC3E}">
        <p14:creationId xmlns:p14="http://schemas.microsoft.com/office/powerpoint/2010/main" val="3024749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that frame 1 and frame 2 form a new block b12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then, block 12 merges block b3</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23</a:t>
            </a:fld>
            <a:endParaRPr lang="zh-CN" altLang="en-US"/>
          </a:p>
        </p:txBody>
      </p:sp>
    </p:spTree>
    <p:extLst>
      <p:ext uri="{BB962C8B-B14F-4D97-AF65-F5344CB8AC3E}">
        <p14:creationId xmlns:p14="http://schemas.microsoft.com/office/powerpoint/2010/main" val="493011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that frame 12  and frame 3 form a new block b123</a:t>
            </a:r>
          </a:p>
        </p:txBody>
      </p:sp>
      <p:sp>
        <p:nvSpPr>
          <p:cNvPr id="4" name="灯片编号占位符 3"/>
          <p:cNvSpPr>
            <a:spLocks noGrp="1"/>
          </p:cNvSpPr>
          <p:nvPr>
            <p:ph type="sldNum" sz="quarter" idx="10"/>
          </p:nvPr>
        </p:nvSpPr>
        <p:spPr/>
        <p:txBody>
          <a:bodyPr/>
          <a:lstStyle/>
          <a:p>
            <a:fld id="{44919350-2625-4621-AB62-DFD21BCB225C}" type="slidenum">
              <a:rPr lang="zh-CN" altLang="en-US" smtClean="0"/>
              <a:t>24</a:t>
            </a:fld>
            <a:endParaRPr lang="zh-CN" altLang="en-US"/>
          </a:p>
        </p:txBody>
      </p:sp>
    </p:spTree>
    <p:extLst>
      <p:ext uri="{BB962C8B-B14F-4D97-AF65-F5344CB8AC3E}">
        <p14:creationId xmlns:p14="http://schemas.microsoft.com/office/powerpoint/2010/main" val="400347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block merging, the 4D skew polytope has simpler topology but still contains a large number of vertices. To further reduce these redundant vertices, we progressively simplify the 4D skew polytope through iterative vertex removal. </a:t>
            </a:r>
          </a:p>
          <a:p>
            <a:r>
              <a:rPr lang="en-US" altLang="zh-CN" dirty="0"/>
              <a:t>In the following, we will show this process step by step.</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25</a:t>
            </a:fld>
            <a:endParaRPr lang="zh-CN" altLang="en-US"/>
          </a:p>
        </p:txBody>
      </p:sp>
    </p:spTree>
    <p:extLst>
      <p:ext uri="{BB962C8B-B14F-4D97-AF65-F5344CB8AC3E}">
        <p14:creationId xmlns:p14="http://schemas.microsoft.com/office/powerpoint/2010/main" val="2250592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26</a:t>
            </a:fld>
            <a:endParaRPr lang="zh-CN" altLang="en-US"/>
          </a:p>
        </p:txBody>
      </p:sp>
    </p:spTree>
    <p:extLst>
      <p:ext uri="{BB962C8B-B14F-4D97-AF65-F5344CB8AC3E}">
        <p14:creationId xmlns:p14="http://schemas.microsoft.com/office/powerpoint/2010/main" val="554262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27</a:t>
            </a:fld>
            <a:endParaRPr lang="zh-CN" altLang="en-US"/>
          </a:p>
        </p:txBody>
      </p:sp>
    </p:spTree>
    <p:extLst>
      <p:ext uri="{BB962C8B-B14F-4D97-AF65-F5344CB8AC3E}">
        <p14:creationId xmlns:p14="http://schemas.microsoft.com/office/powerpoint/2010/main" val="1695235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28</a:t>
            </a:fld>
            <a:endParaRPr lang="zh-CN" altLang="en-US"/>
          </a:p>
        </p:txBody>
      </p:sp>
    </p:spTree>
    <p:extLst>
      <p:ext uri="{BB962C8B-B14F-4D97-AF65-F5344CB8AC3E}">
        <p14:creationId xmlns:p14="http://schemas.microsoft.com/office/powerpoint/2010/main" val="903271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29</a:t>
            </a:fld>
            <a:endParaRPr lang="zh-CN" altLang="en-US"/>
          </a:p>
        </p:txBody>
      </p:sp>
    </p:spTree>
    <p:extLst>
      <p:ext uri="{BB962C8B-B14F-4D97-AF65-F5344CB8AC3E}">
        <p14:creationId xmlns:p14="http://schemas.microsoft.com/office/powerpoint/2010/main" val="391077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palette-based image recoloring, there are two main kinds of approaches. </a:t>
            </a:r>
          </a:p>
          <a:p>
            <a:endParaRPr lang="en-US" altLang="zh-CN" dirty="0"/>
          </a:p>
          <a:p>
            <a:r>
              <a:rPr lang="en-US" altLang="zh-CN" dirty="0"/>
              <a:t>The first is based on clustering, these methods employ k-means clustering of pixels to extract palette colors, these palettes capture the dominant colors in an image. And then decompose pixel into linear combination with the palette, which enables efficient image recoloring.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a:t>
            </a:fld>
            <a:endParaRPr lang="zh-CN" altLang="en-US"/>
          </a:p>
        </p:txBody>
      </p:sp>
    </p:spTree>
    <p:extLst>
      <p:ext uri="{BB962C8B-B14F-4D97-AF65-F5344CB8AC3E}">
        <p14:creationId xmlns:p14="http://schemas.microsoft.com/office/powerpoint/2010/main" val="823323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30</a:t>
            </a:fld>
            <a:endParaRPr lang="zh-CN" altLang="en-US"/>
          </a:p>
        </p:txBody>
      </p:sp>
    </p:spTree>
    <p:extLst>
      <p:ext uri="{BB962C8B-B14F-4D97-AF65-F5344CB8AC3E}">
        <p14:creationId xmlns:p14="http://schemas.microsoft.com/office/powerpoint/2010/main" val="2297088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31</a:t>
            </a:fld>
            <a:endParaRPr lang="zh-CN" altLang="en-US"/>
          </a:p>
        </p:txBody>
      </p:sp>
    </p:spTree>
    <p:extLst>
      <p:ext uri="{BB962C8B-B14F-4D97-AF65-F5344CB8AC3E}">
        <p14:creationId xmlns:p14="http://schemas.microsoft.com/office/powerpoint/2010/main" val="2107334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32</a:t>
            </a:fld>
            <a:endParaRPr lang="zh-CN" altLang="en-US"/>
          </a:p>
        </p:txBody>
      </p:sp>
    </p:spTree>
    <p:extLst>
      <p:ext uri="{BB962C8B-B14F-4D97-AF65-F5344CB8AC3E}">
        <p14:creationId xmlns:p14="http://schemas.microsoft.com/office/powerpoint/2010/main" val="1949842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33</a:t>
            </a:fld>
            <a:endParaRPr lang="zh-CN" altLang="en-US"/>
          </a:p>
        </p:txBody>
      </p:sp>
    </p:spTree>
    <p:extLst>
      <p:ext uri="{BB962C8B-B14F-4D97-AF65-F5344CB8AC3E}">
        <p14:creationId xmlns:p14="http://schemas.microsoft.com/office/powerpoint/2010/main" val="2565615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simplifying the 4D skew polytope, we perform additional vertex refinement to further reduce the overall video loss and increase the smoothness of edges in the skew polytope.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34</a:t>
            </a:fld>
            <a:endParaRPr lang="zh-CN" altLang="en-US"/>
          </a:p>
        </p:txBody>
      </p:sp>
    </p:spTree>
    <p:extLst>
      <p:ext uri="{BB962C8B-B14F-4D97-AF65-F5344CB8AC3E}">
        <p14:creationId xmlns:p14="http://schemas.microsoft.com/office/powerpoint/2010/main" val="315608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employ an iterative </a:t>
            </a:r>
            <a:r>
              <a:rPr lang="en-US" altLang="zh-CN" sz="1200" b="0" i="0" kern="1200" dirty="0">
                <a:solidFill>
                  <a:schemeClr val="tx1"/>
                </a:solidFill>
                <a:effectLst/>
                <a:latin typeface="+mn-lt"/>
                <a:ea typeface="+mn-ea"/>
                <a:cs typeface="+mn-cs"/>
              </a:rPr>
              <a:t>[ˈ</a:t>
            </a:r>
            <a:r>
              <a:rPr lang="en-US" altLang="zh-CN" sz="1200" b="0" i="0" kern="1200" dirty="0" err="1">
                <a:solidFill>
                  <a:schemeClr val="tx1"/>
                </a:solidFill>
                <a:effectLst/>
                <a:latin typeface="+mn-lt"/>
                <a:ea typeface="+mn-ea"/>
                <a:cs typeface="+mn-cs"/>
              </a:rPr>
              <a:t>ɪtəˌreɪtɪv</a:t>
            </a:r>
            <a:r>
              <a:rPr lang="en-US" altLang="zh-CN" sz="1200" b="0" i="0" kern="1200" dirty="0">
                <a:solidFill>
                  <a:schemeClr val="tx1"/>
                </a:solidFill>
                <a:effectLst/>
                <a:latin typeface="+mn-lt"/>
                <a:ea typeface="+mn-ea"/>
                <a:cs typeface="+mn-cs"/>
              </a:rPr>
              <a:t>] </a:t>
            </a:r>
            <a:r>
              <a:rPr lang="en-US" altLang="zh-CN" dirty="0"/>
              <a:t>scheme to refine the simplified skew polytope. Specifically [</a:t>
            </a:r>
            <a:r>
              <a:rPr lang="en-US" altLang="zh-CN" dirty="0" err="1"/>
              <a:t>spəˈsɪfɪkli</a:t>
            </a:r>
            <a:r>
              <a:rPr lang="en-US" altLang="zh-CN" dirty="0"/>
              <a:t>] , at each iteration, we select one vertex for local adjustment and keep all other vertices fixed.</a:t>
            </a:r>
          </a:p>
          <a:p>
            <a:r>
              <a:rPr lang="en-US" altLang="zh-CN" dirty="0"/>
              <a:t>We cycle through all vertices several times for the above iterative refinement process until convergence.</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following, we will this process step by step.</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35</a:t>
            </a:fld>
            <a:endParaRPr lang="zh-CN" altLang="en-US"/>
          </a:p>
        </p:txBody>
      </p:sp>
    </p:spTree>
    <p:extLst>
      <p:ext uri="{BB962C8B-B14F-4D97-AF65-F5344CB8AC3E}">
        <p14:creationId xmlns:p14="http://schemas.microsoft.com/office/powerpoint/2010/main" val="3385988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37</a:t>
            </a:fld>
            <a:endParaRPr lang="zh-CN" altLang="en-US"/>
          </a:p>
        </p:txBody>
      </p:sp>
    </p:spTree>
    <p:extLst>
      <p:ext uri="{BB962C8B-B14F-4D97-AF65-F5344CB8AC3E}">
        <p14:creationId xmlns:p14="http://schemas.microsoft.com/office/powerpoint/2010/main" val="3467231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38</a:t>
            </a:fld>
            <a:endParaRPr lang="zh-CN" altLang="en-US"/>
          </a:p>
        </p:txBody>
      </p:sp>
    </p:spTree>
    <p:extLst>
      <p:ext uri="{BB962C8B-B14F-4D97-AF65-F5344CB8AC3E}">
        <p14:creationId xmlns:p14="http://schemas.microsoft.com/office/powerpoint/2010/main" val="4050693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39</a:t>
            </a:fld>
            <a:endParaRPr lang="zh-CN" altLang="en-US"/>
          </a:p>
        </p:txBody>
      </p:sp>
    </p:spTree>
    <p:extLst>
      <p:ext uri="{BB962C8B-B14F-4D97-AF65-F5344CB8AC3E}">
        <p14:creationId xmlns:p14="http://schemas.microsoft.com/office/powerpoint/2010/main" val="3286917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40</a:t>
            </a:fld>
            <a:endParaRPr lang="zh-CN" altLang="en-US"/>
          </a:p>
        </p:txBody>
      </p:sp>
    </p:spTree>
    <p:extLst>
      <p:ext uri="{BB962C8B-B14F-4D97-AF65-F5344CB8AC3E}">
        <p14:creationId xmlns:p14="http://schemas.microsoft.com/office/powerpoint/2010/main" val="302688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is based on convex hull. These methods extract palettes from images based on simplified RGB convex hulls. The simplified convex hull has a simple geometric shape, and its vertices intuitively represent palette colors. Pixel colors can be naturally represented as linear combinations of palette colors. Its linear nature makes the recoloring process intuitive, efficient and results in better recoloring quality.</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a:t>
            </a:fld>
            <a:endParaRPr lang="zh-CN" altLang="en-US"/>
          </a:p>
        </p:txBody>
      </p:sp>
    </p:spTree>
    <p:extLst>
      <p:ext uri="{BB962C8B-B14F-4D97-AF65-F5344CB8AC3E}">
        <p14:creationId xmlns:p14="http://schemas.microsoft.com/office/powerpoint/2010/main" val="528949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41</a:t>
            </a:fld>
            <a:endParaRPr lang="zh-CN" altLang="en-US"/>
          </a:p>
        </p:txBody>
      </p:sp>
    </p:spTree>
    <p:extLst>
      <p:ext uri="{BB962C8B-B14F-4D97-AF65-F5344CB8AC3E}">
        <p14:creationId xmlns:p14="http://schemas.microsoft.com/office/powerpoint/2010/main" val="2317111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42</a:t>
            </a:fld>
            <a:endParaRPr lang="zh-CN" altLang="en-US"/>
          </a:p>
        </p:txBody>
      </p:sp>
    </p:spTree>
    <p:extLst>
      <p:ext uri="{BB962C8B-B14F-4D97-AF65-F5344CB8AC3E}">
        <p14:creationId xmlns:p14="http://schemas.microsoft.com/office/powerpoint/2010/main" val="1811170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43</a:t>
            </a:fld>
            <a:endParaRPr lang="zh-CN" altLang="en-US"/>
          </a:p>
        </p:txBody>
      </p:sp>
    </p:spTree>
    <p:extLst>
      <p:ext uri="{BB962C8B-B14F-4D97-AF65-F5344CB8AC3E}">
        <p14:creationId xmlns:p14="http://schemas.microsoft.com/office/powerpoint/2010/main" val="3950374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resulted 4D skew polytope corresponds to the generated geometric palette.</a:t>
            </a:r>
          </a:p>
          <a:p>
            <a:r>
              <a:rPr lang="en-US" altLang="zh-CN" dirty="0"/>
              <a:t>So far, we have already extracted the geometry palette from a given video, next we show how to use it to recolor the video. </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44</a:t>
            </a:fld>
            <a:endParaRPr lang="zh-CN" altLang="en-US"/>
          </a:p>
        </p:txBody>
      </p:sp>
    </p:spTree>
    <p:extLst>
      <p:ext uri="{BB962C8B-B14F-4D97-AF65-F5344CB8AC3E}">
        <p14:creationId xmlns:p14="http://schemas.microsoft.com/office/powerpoint/2010/main" val="1605519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 video, any pixel p with color(</a:t>
            </a:r>
            <a:r>
              <a:rPr lang="en-US" altLang="zh-CN" dirty="0" err="1"/>
              <a:t>r,g,b</a:t>
            </a:r>
            <a:r>
              <a:rPr lang="en-US" altLang="zh-CN" dirty="0"/>
              <a:t>) in frame t can be regarded as a point p(</a:t>
            </a:r>
            <a:r>
              <a:rPr lang="en-US" altLang="zh-CN" dirty="0" err="1"/>
              <a:t>r,g,b,t</a:t>
            </a:r>
            <a:r>
              <a:rPr lang="en-US" altLang="zh-CN" dirty="0"/>
              <a:t>) in RGBT space. </a:t>
            </a:r>
          </a:p>
          <a:p>
            <a:r>
              <a:rPr lang="en-US" altLang="zh-CN" dirty="0"/>
              <a:t>Similar to image recoloring, Our goal is to express p as a linear combination of  the geometric palette vertices.</a:t>
            </a:r>
          </a:p>
          <a:p>
            <a:endParaRPr lang="en-US" altLang="zh-CN" dirty="0"/>
          </a:p>
          <a:p>
            <a:r>
              <a:rPr lang="en-US" altLang="zh-CN" dirty="0"/>
              <a:t>But how to compute the mixing weights matrix?</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45</a:t>
            </a:fld>
            <a:endParaRPr lang="zh-CN" altLang="en-US"/>
          </a:p>
        </p:txBody>
      </p:sp>
    </p:spTree>
    <p:extLst>
      <p:ext uri="{BB962C8B-B14F-4D97-AF65-F5344CB8AC3E}">
        <p14:creationId xmlns:p14="http://schemas.microsoft.com/office/powerpoint/2010/main" val="2263251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Firstly, we slice the skew polytope at time t to get the polyhedral palette </a:t>
            </a:r>
            <a:r>
              <a:rPr lang="en-US" altLang="zh-CN" dirty="0" err="1"/>
              <a:t>v_t</a:t>
            </a:r>
            <a:r>
              <a:rPr lang="en-US" altLang="zh-CN" dirty="0"/>
              <a:t> that encloses p. </a:t>
            </a:r>
          </a:p>
          <a:p>
            <a:endParaRPr lang="en-US" altLang="zh-CN" dirty="0"/>
          </a:p>
          <a:p>
            <a:r>
              <a:rPr lang="en-US" altLang="zh-CN" dirty="0"/>
              <a:t>since each vertex of the slice </a:t>
            </a:r>
            <a:r>
              <a:rPr lang="en-US" altLang="zh-CN" dirty="0" err="1"/>
              <a:t>V_t</a:t>
            </a:r>
            <a:r>
              <a:rPr lang="en-US" altLang="zh-CN" dirty="0"/>
              <a:t> lies in an edge of the skew polytope of P, so the vertices of the polyhedral palette can be calculated</a:t>
            </a:r>
            <a:r>
              <a:rPr lang="en-US" altLang="zh-CN" baseline="0" dirty="0"/>
              <a:t> by linear interpolation.  </a:t>
            </a:r>
            <a:endParaRPr lang="en-US" altLang="zh-CN" dirty="0"/>
          </a:p>
          <a:p>
            <a:endParaRPr lang="en-US" altLang="zh-CN" dirty="0"/>
          </a:p>
          <a:p>
            <a:r>
              <a:rPr lang="en-US" altLang="zh-CN" dirty="0"/>
              <a:t>so the vertices of the polyhedral palette can be further expressed as matrix form:  </a:t>
            </a:r>
            <a:r>
              <a:rPr lang="en-US" altLang="zh-CN" dirty="0" err="1"/>
              <a:t>V_t</a:t>
            </a:r>
            <a:r>
              <a:rPr lang="en-US" altLang="zh-CN" dirty="0"/>
              <a:t> = </a:t>
            </a:r>
            <a:r>
              <a:rPr lang="en-US" altLang="zh-CN" dirty="0" err="1"/>
              <a:t>W_tP</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46</a:t>
            </a:fld>
            <a:endParaRPr lang="zh-CN" altLang="en-US"/>
          </a:p>
        </p:txBody>
      </p:sp>
    </p:spTree>
    <p:extLst>
      <p:ext uri="{BB962C8B-B14F-4D97-AF65-F5344CB8AC3E}">
        <p14:creationId xmlns:p14="http://schemas.microsoft.com/office/powerpoint/2010/main" val="728052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Secondly, any vertex inside </a:t>
            </a:r>
            <a:r>
              <a:rPr lang="en-US" altLang="zh-CN" dirty="0" err="1"/>
              <a:t>V_t</a:t>
            </a:r>
            <a:r>
              <a:rPr lang="en-US" altLang="zh-CN" dirty="0"/>
              <a:t> can be expressed as a linear combination of </a:t>
            </a:r>
            <a:r>
              <a:rPr lang="en-US" altLang="zh-CN" dirty="0" err="1"/>
              <a:t>V_t's</a:t>
            </a:r>
            <a:r>
              <a:rPr lang="en-US" altLang="zh-CN" dirty="0"/>
              <a:t> vertices. </a:t>
            </a:r>
          </a:p>
          <a:p>
            <a:endParaRPr lang="en-US" altLang="zh-CN" dirty="0"/>
          </a:p>
          <a:p>
            <a:r>
              <a:rPr lang="en-US" altLang="zh-CN" dirty="0"/>
              <a:t>In this paper, we use Mean value coordinates to compute the mixing weights. </a:t>
            </a:r>
          </a:p>
          <a:p>
            <a:endParaRPr lang="en-US" altLang="zh-CN" dirty="0"/>
          </a:p>
          <a:p>
            <a:r>
              <a:rPr lang="en-US" altLang="zh-CN" dirty="0"/>
              <a:t>And other generalized </a:t>
            </a:r>
            <a:r>
              <a:rPr lang="en-US" altLang="zh-CN" dirty="0" err="1"/>
              <a:t>barycenteric</a:t>
            </a:r>
            <a:r>
              <a:rPr lang="en-US" altLang="zh-CN" dirty="0"/>
              <a:t> coordinates are also available for this task.</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47</a:t>
            </a:fld>
            <a:endParaRPr lang="zh-CN" altLang="en-US"/>
          </a:p>
        </p:txBody>
      </p:sp>
    </p:spTree>
    <p:extLst>
      <p:ext uri="{BB962C8B-B14F-4D97-AF65-F5344CB8AC3E}">
        <p14:creationId xmlns:p14="http://schemas.microsoft.com/office/powerpoint/2010/main" val="1424535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Since both steps are linear, they can be combined through matrix multiplication. In this way, any point p(</a:t>
            </a:r>
            <a:r>
              <a:rPr lang="en-US" altLang="zh-CN" dirty="0" err="1"/>
              <a:t>r,g,b,t</a:t>
            </a:r>
            <a:r>
              <a:rPr lang="en-US" altLang="zh-CN" dirty="0"/>
              <a:t>) can be directly expressed as linear combination of the 4D geometric palette.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48</a:t>
            </a:fld>
            <a:endParaRPr lang="zh-CN" altLang="en-US"/>
          </a:p>
        </p:txBody>
      </p:sp>
    </p:spTree>
    <p:extLst>
      <p:ext uri="{BB962C8B-B14F-4D97-AF65-F5344CB8AC3E}">
        <p14:creationId xmlns:p14="http://schemas.microsoft.com/office/powerpoint/2010/main" val="3370890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Keep the weight matrix fixed, when we modify the geometric palette, all video pixels are updated accordingly, and resulting a recolored video.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49</a:t>
            </a:fld>
            <a:endParaRPr lang="zh-CN" altLang="en-US"/>
          </a:p>
        </p:txBody>
      </p:sp>
    </p:spTree>
    <p:extLst>
      <p:ext uri="{BB962C8B-B14F-4D97-AF65-F5344CB8AC3E}">
        <p14:creationId xmlns:p14="http://schemas.microsoft.com/office/powerpoint/2010/main" val="1175960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Keep the weight matrix fixed, when we modify the geometric palette, all video pixels are updated accordingly, and resulting a recolored video.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50</a:t>
            </a:fld>
            <a:endParaRPr lang="zh-CN" altLang="en-US"/>
          </a:p>
        </p:txBody>
      </p:sp>
    </p:spTree>
    <p:extLst>
      <p:ext uri="{BB962C8B-B14F-4D97-AF65-F5344CB8AC3E}">
        <p14:creationId xmlns:p14="http://schemas.microsoft.com/office/powerpoint/2010/main" val="352799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work is mainly based on geometry-based image recoloring. This method contains two stages: palette extraction and palette-based recoloring.</a:t>
            </a:r>
          </a:p>
          <a:p>
            <a:endParaRPr lang="en-US" altLang="zh-CN" dirty="0"/>
          </a:p>
          <a:p>
            <a:r>
              <a:rPr lang="en-US" altLang="zh-CN" dirty="0"/>
              <a:t>Geometry-based palette extraction takes an image as input, and projects all image pixels into 3D RGB space, computes its convex hull, and followed by simplification and optimization. The refined convex hull is used as the palette, and its vertices intuitively act as the palette colors.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a:t>
            </a:fld>
            <a:endParaRPr lang="zh-CN" altLang="en-US"/>
          </a:p>
        </p:txBody>
      </p:sp>
    </p:spTree>
    <p:extLst>
      <p:ext uri="{BB962C8B-B14F-4D97-AF65-F5344CB8AC3E}">
        <p14:creationId xmlns:p14="http://schemas.microsoft.com/office/powerpoint/2010/main" val="3218471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some video recoloring results.</a:t>
            </a:r>
          </a:p>
          <a:p>
            <a:endParaRPr lang="en-US" altLang="zh-CN" dirty="0"/>
          </a:p>
          <a:p>
            <a:r>
              <a:rPr lang="en-US" altLang="zh-CN" dirty="0"/>
              <a:t>In this video, we make the mountain gradually change from spring to autumn.</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51</a:t>
            </a:fld>
            <a:endParaRPr lang="zh-CN" altLang="en-US"/>
          </a:p>
        </p:txBody>
      </p:sp>
    </p:spTree>
    <p:extLst>
      <p:ext uri="{BB962C8B-B14F-4D97-AF65-F5344CB8AC3E}">
        <p14:creationId xmlns:p14="http://schemas.microsoft.com/office/powerpoint/2010/main" val="1325669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make the cloud color changes from gray to red.</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52</a:t>
            </a:fld>
            <a:endParaRPr lang="zh-CN" altLang="en-US"/>
          </a:p>
        </p:txBody>
      </p:sp>
    </p:spTree>
    <p:extLst>
      <p:ext uri="{BB962C8B-B14F-4D97-AF65-F5344CB8AC3E}">
        <p14:creationId xmlns:p14="http://schemas.microsoft.com/office/powerpoint/2010/main" val="3116686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perform more color variations to the cloud and the mosque to make them more colorful.</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53</a:t>
            </a:fld>
            <a:endParaRPr lang="zh-CN" altLang="en-US"/>
          </a:p>
        </p:txBody>
      </p:sp>
    </p:spTree>
    <p:extLst>
      <p:ext uri="{BB962C8B-B14F-4D97-AF65-F5344CB8AC3E}">
        <p14:creationId xmlns:p14="http://schemas.microsoft.com/office/powerpoint/2010/main" val="590739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make the light color gradually changes from green to yellow, and the morning looks warmer.</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54</a:t>
            </a:fld>
            <a:endParaRPr lang="zh-CN" altLang="en-US"/>
          </a:p>
        </p:txBody>
      </p:sp>
    </p:spTree>
    <p:extLst>
      <p:ext uri="{BB962C8B-B14F-4D97-AF65-F5344CB8AC3E}">
        <p14:creationId xmlns:p14="http://schemas.microsoft.com/office/powerpoint/2010/main" val="384201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compared our method with global RGB convex hull-based method. in this video, The recoloring intent is to emphasize the change in seasons by making the earth darker in spring, the leaves greener in summer and redder in autumn, and the fallen leaves whiter in winter. Our palette captures object color changes in the video, and achieve natural time-varying effects. While RGB convex hull-based method fails to capture the colors change.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55</a:t>
            </a:fld>
            <a:endParaRPr lang="zh-CN" altLang="en-US"/>
          </a:p>
        </p:txBody>
      </p:sp>
    </p:spTree>
    <p:extLst>
      <p:ext uri="{BB962C8B-B14F-4D97-AF65-F5344CB8AC3E}">
        <p14:creationId xmlns:p14="http://schemas.microsoft.com/office/powerpoint/2010/main" val="3161379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compared our method with global RGBT convex hull-based method. It is clear that the RGBT convex hull-based palette with complexity topology, suffer from poor compactness and fails to recolor the video as expected.</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56</a:t>
            </a:fld>
            <a:endParaRPr lang="zh-CN" altLang="en-US"/>
          </a:p>
        </p:txBody>
      </p:sp>
    </p:spTree>
    <p:extLst>
      <p:ext uri="{BB962C8B-B14F-4D97-AF65-F5344CB8AC3E}">
        <p14:creationId xmlns:p14="http://schemas.microsoft.com/office/powerpoint/2010/main" val="1864977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we propose the first palette-based video recoloring, and our method produces natural, artifact-free recoloring.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57</a:t>
            </a:fld>
            <a:endParaRPr lang="zh-CN" altLang="en-US"/>
          </a:p>
        </p:txBody>
      </p:sp>
    </p:spTree>
    <p:extLst>
      <p:ext uri="{BB962C8B-B14F-4D97-AF65-F5344CB8AC3E}">
        <p14:creationId xmlns:p14="http://schemas.microsoft.com/office/powerpoint/2010/main" val="2468336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limitation of our method is that palette-based editing methods perform global recoloring, so some spatially-varying or per-object changes cannot be captured without additional semantic information.</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58</a:t>
            </a:fld>
            <a:endParaRPr lang="zh-CN" altLang="en-US"/>
          </a:p>
        </p:txBody>
      </p:sp>
    </p:spTree>
    <p:extLst>
      <p:ext uri="{BB962C8B-B14F-4D97-AF65-F5344CB8AC3E}">
        <p14:creationId xmlns:p14="http://schemas.microsoft.com/office/powerpoint/2010/main" val="24754472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Secondly, our method is able to support a range of useful color manipulations, but linear-mixing-weight-based approaches cannot handle non-linear color manipulations such as tone mapping.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59</a:t>
            </a:fld>
            <a:endParaRPr lang="zh-CN" altLang="en-US"/>
          </a:p>
        </p:txBody>
      </p:sp>
    </p:spTree>
    <p:extLst>
      <p:ext uri="{BB962C8B-B14F-4D97-AF65-F5344CB8AC3E}">
        <p14:creationId xmlns:p14="http://schemas.microsoft.com/office/powerpoint/2010/main" val="1532635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my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Thanks for your attention!</a:t>
            </a:r>
            <a:endParaRPr lang="en-US" altLang="zh-CN" sz="1200" b="0" i="0" kern="1200" dirty="0">
              <a:solidFill>
                <a:schemeClr val="tx1"/>
              </a:solidFill>
              <a:effectLst/>
              <a:latin typeface="+mn-lt"/>
              <a:ea typeface="+mn-ea"/>
              <a:cs typeface="+mn-cs"/>
            </a:endParaRPr>
          </a:p>
          <a:p>
            <a:pPr rtl="0"/>
            <a:r>
              <a:rPr lang="en-US" altLang="zh-CN" sz="1200" b="0" i="0" kern="1200" dirty="0">
                <a:solidFill>
                  <a:schemeClr val="tx1"/>
                </a:solidFill>
                <a:effectLst/>
                <a:latin typeface="+mn-lt"/>
                <a:ea typeface="+mn-ea"/>
                <a:cs typeface="+mn-cs"/>
              </a:rPr>
              <a:t>If you have any questions, please feel free to contact us.</a:t>
            </a: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60</a:t>
            </a:fld>
            <a:endParaRPr lang="en-US"/>
          </a:p>
        </p:txBody>
      </p:sp>
    </p:spTree>
    <p:extLst>
      <p:ext uri="{BB962C8B-B14F-4D97-AF65-F5344CB8AC3E}">
        <p14:creationId xmlns:p14="http://schemas.microsoft.com/office/powerpoint/2010/main" val="395646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Once we obtain the convex hull, each pixel in the image can be expressed as a weighted sum of its palette colors. Keep the mixing weights fixed; when we modify the palette colors, the pixel is then updated accordingly. When we recompute all pixels to the modified palette, it produces a recolored image.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6</a:t>
            </a:fld>
            <a:endParaRPr lang="zh-CN" altLang="en-US"/>
          </a:p>
        </p:txBody>
      </p:sp>
    </p:spTree>
    <p:extLst>
      <p:ext uri="{BB962C8B-B14F-4D97-AF65-F5344CB8AC3E}">
        <p14:creationId xmlns:p14="http://schemas.microsoft.com/office/powerpoint/2010/main" val="323259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key of geometry-based image recoloring is to build a simplified convex hull. To get such a convex hull, we take both the reconstruction accuracy and compactness into account. </a:t>
            </a:r>
          </a:p>
          <a:p>
            <a:endParaRPr lang="en-US" altLang="zh-CN" dirty="0"/>
          </a:p>
          <a:p>
            <a:r>
              <a:rPr lang="en-US" altLang="zh-CN" dirty="0"/>
              <a:t>We measure the reconstruction loss as the average distance of all exterior [</a:t>
            </a:r>
            <a:r>
              <a:rPr lang="en-US" altLang="zh-CN" dirty="0" err="1"/>
              <a:t>ɪkˈstɪəriə</a:t>
            </a:r>
            <a:r>
              <a:rPr lang="en-US" altLang="zh-CN" dirty="0"/>
              <a:t>(r] pixels to their projection on the convex hull.</a:t>
            </a:r>
          </a:p>
          <a:p>
            <a:endParaRPr lang="en-US" altLang="zh-CN" dirty="0"/>
          </a:p>
          <a:p>
            <a:r>
              <a:rPr lang="en-US" altLang="zh-CN" dirty="0"/>
              <a:t>and we measure the compactness loss as the average distance of all convex hull vertices to their neighbors' centers. </a:t>
            </a:r>
          </a:p>
          <a:p>
            <a:endParaRPr lang="en-US" altLang="zh-CN" dirty="0"/>
          </a:p>
          <a:p>
            <a:r>
              <a:rPr lang="en-US" altLang="zh-CN" dirty="0"/>
              <a:t>In general, reconstruction loss enforces the convex hull to enclose as many pixels as possible, and compactness loss enforces the convex hull to wrap the pixels as tight as possible, so that the palette colors are more representative. [ˌ</a:t>
            </a:r>
            <a:r>
              <a:rPr lang="en-US" altLang="zh-CN" dirty="0" err="1"/>
              <a:t>reprɪˈzentətɪv</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7</a:t>
            </a:fld>
            <a:endParaRPr lang="zh-CN" altLang="en-US"/>
          </a:p>
        </p:txBody>
      </p:sp>
    </p:spTree>
    <p:extLst>
      <p:ext uri="{BB962C8B-B14F-4D97-AF65-F5344CB8AC3E}">
        <p14:creationId xmlns:p14="http://schemas.microsoft.com/office/powerpoint/2010/main" val="11725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Reconstruction error and compactness are in tension with each other. The overall loss of the palette is defined as their weighted sum, and </a:t>
            </a:r>
            <a:r>
              <a:rPr lang="zh-CN" altLang="en-US" dirty="0"/>
              <a:t>𝜆 </a:t>
            </a:r>
            <a:r>
              <a:rPr lang="en-US" altLang="zh-CN" dirty="0"/>
              <a:t>controls the relative contribution of the two terms.</a:t>
            </a:r>
          </a:p>
          <a:p>
            <a:r>
              <a:rPr lang="en-US" altLang="zh-CN" dirty="0"/>
              <a:t>As a result, the extracted convex hull is with lower reconstruction loss and higher compactness.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8</a:t>
            </a:fld>
            <a:endParaRPr lang="zh-CN" altLang="en-US"/>
          </a:p>
        </p:txBody>
      </p:sp>
    </p:spTree>
    <p:extLst>
      <p:ext uri="{BB962C8B-B14F-4D97-AF65-F5344CB8AC3E}">
        <p14:creationId xmlns:p14="http://schemas.microsoft.com/office/powerpoint/2010/main" val="344248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Geometry-based image recoloring employ a 3D RGB convex hull to extract the palette.</a:t>
            </a:r>
          </a:p>
          <a:p>
            <a:r>
              <a:rPr lang="en-US" altLang="zh-CN" dirty="0"/>
              <a:t>Similarly, our</a:t>
            </a:r>
            <a:r>
              <a:rPr lang="en-US" altLang="zh-CN" baseline="0" dirty="0"/>
              <a:t> main idea is to </a:t>
            </a:r>
            <a:r>
              <a:rPr lang="en-US" altLang="zh-CN" dirty="0"/>
              <a:t>extend this method to video scenario, and employ a 4D RGBT geometry to extract the video palette.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9</a:t>
            </a:fld>
            <a:endParaRPr lang="zh-CN" altLang="en-US"/>
          </a:p>
        </p:txBody>
      </p:sp>
    </p:spTree>
    <p:extLst>
      <p:ext uri="{BB962C8B-B14F-4D97-AF65-F5344CB8AC3E}">
        <p14:creationId xmlns:p14="http://schemas.microsoft.com/office/powerpoint/2010/main" val="328146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27391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60495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3364672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FEE80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5764213" y="3997011"/>
            <a:ext cx="3183142" cy="553998"/>
          </a:xfrm>
          <a:solidFill>
            <a:schemeClr val="tx1"/>
          </a:solidFill>
        </p:spPr>
        <p:txBody>
          <a:bodyPr wrap="square" lIns="182880" tIns="91440" rIns="182880" bIns="91440" anchor="t" anchorCtr="0">
            <a:spAutoFit/>
          </a:bodyPr>
          <a:lstStyle>
            <a:lvl1pPr marL="0" indent="0" algn="l">
              <a:lnSpc>
                <a:spcPct val="100000"/>
              </a:lnSpc>
              <a:spcBef>
                <a:spcPts val="0"/>
              </a:spcBef>
              <a:spcAft>
                <a:spcPts val="0"/>
              </a:spcAft>
              <a:buNone/>
              <a:defRPr sz="2400"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p:nvPr>
        </p:nvSpPr>
        <p:spPr>
          <a:xfrm>
            <a:off x="5764214" y="3200416"/>
            <a:ext cx="4766128" cy="615553"/>
          </a:xfrm>
          <a:solidFill>
            <a:schemeClr val="tx1"/>
          </a:solidFill>
        </p:spPr>
        <p:txBody>
          <a:bodyPr wrap="square" lIns="182880" tIns="45720" rIns="182880" bIns="45720" anchor="b" anchorCtr="0">
            <a:spAutoFit/>
          </a:bodyPr>
          <a:lstStyle>
            <a:lvl1pPr algn="l">
              <a:lnSpc>
                <a:spcPct val="100000"/>
              </a:lnSpc>
              <a:defRPr sz="3400" b="1" i="0" cap="all" baseline="0">
                <a:solidFill>
                  <a:schemeClr val="accent1"/>
                </a:solidFill>
              </a:defRPr>
            </a:lvl1pPr>
          </a:lstStyle>
          <a:p>
            <a:endParaRPr lang="en-US" dirty="0"/>
          </a:p>
        </p:txBody>
      </p:sp>
      <p:sp>
        <p:nvSpPr>
          <p:cNvPr id="5" name="Footer Placeholder 4">
            <a:extLst>
              <a:ext uri="{FF2B5EF4-FFF2-40B4-BE49-F238E27FC236}">
                <a16:creationId xmlns:a16="http://schemas.microsoft.com/office/drawing/2014/main" id="{559200B6-B05E-014C-9BEF-D9BDFA2BBE14}"/>
              </a:ext>
            </a:extLst>
          </p:cNvPr>
          <p:cNvSpPr>
            <a:spLocks noGrp="1"/>
          </p:cNvSpPr>
          <p:nvPr>
            <p:ph type="ftr" sz="quarter" idx="11"/>
          </p:nvPr>
        </p:nvSpPr>
        <p:spPr/>
        <p:txBody>
          <a:bodyPr/>
          <a:lstStyle/>
          <a:p>
            <a:r>
              <a:rPr lang="en-US" dirty="0"/>
              <a:t>© 2021 SIGGRAPH. All Rights Reserved.</a:t>
            </a:r>
          </a:p>
        </p:txBody>
      </p:sp>
      <p:pic>
        <p:nvPicPr>
          <p:cNvPr id="11" name="Picture 10">
            <a:extLst>
              <a:ext uri="{FF2B5EF4-FFF2-40B4-BE49-F238E27FC236}">
                <a16:creationId xmlns:a16="http://schemas.microsoft.com/office/drawing/2014/main" id="{D9D06B59-552E-0646-89A1-C325395B75B8}"/>
              </a:ext>
            </a:extLst>
          </p:cNvPr>
          <p:cNvPicPr>
            <a:picLocks noChangeAspect="1"/>
          </p:cNvPicPr>
          <p:nvPr userDrawn="1"/>
        </p:nvPicPr>
        <p:blipFill>
          <a:blip r:embed="rId2"/>
          <a:srcRect/>
          <a:stretch/>
        </p:blipFill>
        <p:spPr>
          <a:xfrm>
            <a:off x="5723014" y="1500172"/>
            <a:ext cx="2891568" cy="696386"/>
          </a:xfrm>
          <a:prstGeom prst="rect">
            <a:avLst/>
          </a:prstGeom>
        </p:spPr>
      </p:pic>
      <p:cxnSp>
        <p:nvCxnSpPr>
          <p:cNvPr id="13" name="Straight Connector 12">
            <a:extLst>
              <a:ext uri="{FF2B5EF4-FFF2-40B4-BE49-F238E27FC236}">
                <a16:creationId xmlns:a16="http://schemas.microsoft.com/office/drawing/2014/main" id="{58101204-CE2C-894D-99A6-91401B2A278F}"/>
              </a:ext>
            </a:extLst>
          </p:cNvPr>
          <p:cNvCxnSpPr/>
          <p:nvPr userDrawn="1"/>
        </p:nvCxnSpPr>
        <p:spPr>
          <a:xfrm>
            <a:off x="11463688"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B36949-1A32-3C46-8A29-E425613E1138}"/>
              </a:ext>
            </a:extLst>
          </p:cNvPr>
          <p:cNvCxnSpPr/>
          <p:nvPr userDrawn="1"/>
        </p:nvCxnSpPr>
        <p:spPr>
          <a:xfrm>
            <a:off x="721895"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721895"/>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CA3187-3B72-794F-B548-54DE9BEDA13A}"/>
              </a:ext>
            </a:extLst>
          </p:cNvPr>
          <p:cNvCxnSpPr>
            <a:cxnSpLocks/>
          </p:cNvCxnSpPr>
          <p:nvPr userDrawn="1"/>
        </p:nvCxnSpPr>
        <p:spPr>
          <a:xfrm>
            <a:off x="1524" y="613129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454B8D-B55F-C54F-B532-2D997060E9A8}"/>
              </a:ext>
            </a:extLst>
          </p:cNvPr>
          <p:cNvPicPr>
            <a:picLocks noChangeAspect="1"/>
          </p:cNvPicPr>
          <p:nvPr userDrawn="1"/>
        </p:nvPicPr>
        <p:blipFill rotWithShape="1">
          <a:blip r:embed="rId3"/>
          <a:srcRect r="59611"/>
          <a:stretch/>
        </p:blipFill>
        <p:spPr>
          <a:xfrm>
            <a:off x="0" y="0"/>
            <a:ext cx="4919131" cy="6858000"/>
          </a:xfrm>
          <a:prstGeom prst="rect">
            <a:avLst/>
          </a:prstGeom>
        </p:spPr>
      </p:pic>
      <p:sp>
        <p:nvSpPr>
          <p:cNvPr id="17" name="TextBox 16">
            <a:extLst>
              <a:ext uri="{FF2B5EF4-FFF2-40B4-BE49-F238E27FC236}">
                <a16:creationId xmlns:a16="http://schemas.microsoft.com/office/drawing/2014/main" id="{0D059A77-E601-2645-8CD4-1869E96E276E}"/>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spTree>
    <p:extLst>
      <p:ext uri="{BB962C8B-B14F-4D97-AF65-F5344CB8AC3E}">
        <p14:creationId xmlns:p14="http://schemas.microsoft.com/office/powerpoint/2010/main" val="220640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02166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244876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48385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424486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35276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57899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57769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1494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360798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9.xml"/><Relationship Id="rId1" Type="http://schemas.openxmlformats.org/officeDocument/2006/relationships/themeOverride" Target="../theme/themeOverride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5.png"/><Relationship Id="rId11" Type="http://schemas.openxmlformats.org/officeDocument/2006/relationships/image" Target="../media/image52.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00.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00.png"/></Relationships>
</file>

<file path=ppt/slides/_rels/slide18.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7.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5.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notesSlide" Target="../notesSlides/notesSlide44.xml"/><Relationship Id="rId7" Type="http://schemas.openxmlformats.org/officeDocument/2006/relationships/image" Target="../media/image750.png"/><Relationship Id="rId2" Type="http://schemas.openxmlformats.org/officeDocument/2006/relationships/slideLayout" Target="../slideLayouts/slideLayout2.xml"/><Relationship Id="rId1" Type="http://schemas.openxmlformats.org/officeDocument/2006/relationships/tags" Target="../tags/tag21.xml"/><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580.png"/></Relationships>
</file>

<file path=ppt/slides/_rels/slide46.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image" Target="../media/image650.png"/><Relationship Id="rId3" Type="http://schemas.openxmlformats.org/officeDocument/2006/relationships/notesSlide" Target="../notesSlides/notesSlide45.xml"/><Relationship Id="rId7" Type="http://schemas.openxmlformats.org/officeDocument/2006/relationships/image" Target="../media/image791.png"/><Relationship Id="rId12" Type="http://schemas.openxmlformats.org/officeDocument/2006/relationships/image" Target="../media/image630.png"/><Relationship Id="rId2" Type="http://schemas.openxmlformats.org/officeDocument/2006/relationships/slideLayout" Target="../slideLayouts/slideLayout2.xml"/><Relationship Id="rId16" Type="http://schemas.openxmlformats.org/officeDocument/2006/relationships/image" Target="../media/image730.png"/><Relationship Id="rId1" Type="http://schemas.openxmlformats.org/officeDocument/2006/relationships/tags" Target="../tags/tag22.xml"/><Relationship Id="rId11" Type="http://schemas.openxmlformats.org/officeDocument/2006/relationships/image" Target="../media/image960.png"/><Relationship Id="rId15" Type="http://schemas.openxmlformats.org/officeDocument/2006/relationships/image" Target="../media/image690.png"/><Relationship Id="rId10" Type="http://schemas.openxmlformats.org/officeDocument/2006/relationships/image" Target="../media/image820.png"/><Relationship Id="rId4" Type="http://schemas.openxmlformats.org/officeDocument/2006/relationships/image" Target="../media/image39.png"/><Relationship Id="rId9" Type="http://schemas.openxmlformats.org/officeDocument/2006/relationships/image" Target="../media/image610.png"/><Relationship Id="rId14" Type="http://schemas.openxmlformats.org/officeDocument/2006/relationships/image" Target="../media/image680.png"/></Relationships>
</file>

<file path=ppt/slides/_rels/slide47.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image" Target="../media/image810.png"/><Relationship Id="rId3" Type="http://schemas.openxmlformats.org/officeDocument/2006/relationships/notesSlide" Target="../notesSlides/notesSlide46.xml"/><Relationship Id="rId7" Type="http://schemas.openxmlformats.org/officeDocument/2006/relationships/image" Target="../media/image98.png"/><Relationship Id="rId12" Type="http://schemas.openxmlformats.org/officeDocument/2006/relationships/image" Target="../media/image80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91.png"/><Relationship Id="rId11" Type="http://schemas.openxmlformats.org/officeDocument/2006/relationships/image" Target="../media/image790.png"/><Relationship Id="rId15" Type="http://schemas.openxmlformats.org/officeDocument/2006/relationships/image" Target="../media/image771.png"/><Relationship Id="rId10" Type="http://schemas.openxmlformats.org/officeDocument/2006/relationships/image" Target="../media/image780.png"/><Relationship Id="rId9" Type="http://schemas.openxmlformats.org/officeDocument/2006/relationships/image" Target="../media/image770.png"/><Relationship Id="rId14" Type="http://schemas.openxmlformats.org/officeDocument/2006/relationships/image" Target="../media/image820.png"/></Relationships>
</file>

<file path=ppt/slides/_rels/slide48.xml.rels><?xml version="1.0" encoding="UTF-8" standalone="yes"?>
<Relationships xmlns="http://schemas.openxmlformats.org/package/2006/relationships"><Relationship Id="rId8" Type="http://schemas.openxmlformats.org/officeDocument/2006/relationships/image" Target="../media/image881.png"/><Relationship Id="rId13" Type="http://schemas.openxmlformats.org/officeDocument/2006/relationships/image" Target="../media/image820.png"/><Relationship Id="rId18" Type="http://schemas.openxmlformats.org/officeDocument/2006/relationships/image" Target="../media/image810.png"/><Relationship Id="rId3" Type="http://schemas.openxmlformats.org/officeDocument/2006/relationships/notesSlide" Target="../notesSlides/notesSlide47.xml"/><Relationship Id="rId7" Type="http://schemas.openxmlformats.org/officeDocument/2006/relationships/image" Target="../media/image870.png"/><Relationship Id="rId12" Type="http://schemas.openxmlformats.org/officeDocument/2006/relationships/image" Target="../media/image791.png"/><Relationship Id="rId17" Type="http://schemas.openxmlformats.org/officeDocument/2006/relationships/image" Target="../media/image800.png"/><Relationship Id="rId2" Type="http://schemas.openxmlformats.org/officeDocument/2006/relationships/slideLayout" Target="../slideLayouts/slideLayout2.xml"/><Relationship Id="rId16" Type="http://schemas.openxmlformats.org/officeDocument/2006/relationships/image" Target="../media/image790.png"/><Relationship Id="rId1" Type="http://schemas.openxmlformats.org/officeDocument/2006/relationships/tags" Target="../tags/tag24.xml"/><Relationship Id="rId6" Type="http://schemas.openxmlformats.org/officeDocument/2006/relationships/image" Target="../media/image801.png"/><Relationship Id="rId11" Type="http://schemas.openxmlformats.org/officeDocument/2006/relationships/image" Target="../media/image911.png"/><Relationship Id="rId15" Type="http://schemas.openxmlformats.org/officeDocument/2006/relationships/image" Target="../media/image780.png"/><Relationship Id="rId10" Type="http://schemas.openxmlformats.org/officeDocument/2006/relationships/image" Target="../media/image900.png"/><Relationship Id="rId9" Type="http://schemas.openxmlformats.org/officeDocument/2006/relationships/image" Target="../media/image890.png"/><Relationship Id="rId14" Type="http://schemas.openxmlformats.org/officeDocument/2006/relationships/image" Target="../media/image77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8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notesSlide" Target="../notesSlides/notesSlide49.xml"/><Relationship Id="rId7" Type="http://schemas.openxmlformats.org/officeDocument/2006/relationships/image" Target="../media/image930.png"/><Relationship Id="rId2" Type="http://schemas.openxmlformats.org/officeDocument/2006/relationships/slideLayout" Target="../slideLayouts/slideLayout2.xml"/><Relationship Id="rId1" Type="http://schemas.openxmlformats.org/officeDocument/2006/relationships/tags" Target="../tags/tag25.xml"/><Relationship Id="rId10" Type="http://schemas.openxmlformats.org/officeDocument/2006/relationships/image" Target="../media/image920.png"/><Relationship Id="rId4" Type="http://schemas.openxmlformats.org/officeDocument/2006/relationships/image" Target="../media/image41.png"/><Relationship Id="rId9" Type="http://schemas.openxmlformats.org/officeDocument/2006/relationships/image" Target="../media/image88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4.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6.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7.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8.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01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00.png"/></Relationships>
</file>

<file path=ppt/slides/_rels/slide6.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1.png"/><Relationship Id="rId3" Type="http://schemas.openxmlformats.org/officeDocument/2006/relationships/notesSlide" Target="../notesSlides/notesSlide6.xml"/><Relationship Id="rId12" Type="http://schemas.openxmlformats.org/officeDocument/2006/relationships/image" Target="../media/image220.png"/><Relationship Id="rId2" Type="http://schemas.openxmlformats.org/officeDocument/2006/relationships/slideLayout" Target="../slideLayouts/slideLayout2.xml"/><Relationship Id="rId16" Type="http://schemas.openxmlformats.org/officeDocument/2006/relationships/image" Target="../media/image28.png"/><Relationship Id="rId1" Type="http://schemas.openxmlformats.org/officeDocument/2006/relationships/tags" Target="../tags/tag3.xml"/><Relationship Id="rId11" Type="http://schemas.openxmlformats.org/officeDocument/2006/relationships/image" Target="../media/image250.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40.png"/><Relationship Id="rId4" Type="http://schemas.openxmlformats.org/officeDocument/2006/relationships/image" Target="../media/image19.png"/><Relationship Id="rId9" Type="http://schemas.openxmlformats.org/officeDocument/2006/relationships/image" Target="../media/image20.png"/><Relationship Id="rId14" Type="http://schemas.openxmlformats.org/officeDocument/2006/relationships/image" Target="../media/image260.png"/></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mailto:duzj19@mails.tsinghua.edu.cn" TargetMode="External"/><Relationship Id="rId7" Type="http://schemas.openxmlformats.org/officeDocument/2006/relationships/hyperlink" Target="mailto:ygingold@gmu.edu"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mailto:tanjianchaoustc@gmail.com" TargetMode="External"/><Relationship Id="rId5" Type="http://schemas.openxmlformats.org/officeDocument/2006/relationships/hyperlink" Target="mailto:xukun@tsinghua.edu.cn" TargetMode="External"/><Relationship Id="rId4" Type="http://schemas.openxmlformats.org/officeDocument/2006/relationships/hyperlink" Target="mailto:leikx18@mails.tsinghua.edu.c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image" Target="../media/image29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91.png"/><Relationship Id="rId10" Type="http://schemas.openxmlformats.org/officeDocument/2006/relationships/image" Target="../media/image23.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image" Target="../media/image29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30.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F5AE2E-689A-6945-B94E-F839AFE2C50D}"/>
              </a:ext>
            </a:extLst>
          </p:cNvPr>
          <p:cNvSpPr>
            <a:spLocks noGrp="1"/>
          </p:cNvSpPr>
          <p:nvPr>
            <p:ph type="ftr" sz="quarter" idx="11"/>
          </p:nvPr>
        </p:nvSpPr>
        <p:spPr>
          <a:xfrm>
            <a:off x="4052887" y="6356350"/>
            <a:ext cx="4114800" cy="365125"/>
          </a:xfrm>
        </p:spPr>
        <p:txBody>
          <a:bodyPr/>
          <a:lstStyle/>
          <a:p>
            <a:r>
              <a:rPr lang="en-US"/>
              <a:t>© 2021 SIGGRAPH. All Rights Reserved.</a:t>
            </a:r>
            <a:endParaRPr lang="en-US" dirty="0"/>
          </a:p>
        </p:txBody>
      </p:sp>
      <p:sp>
        <p:nvSpPr>
          <p:cNvPr id="12" name="矩形 11"/>
          <p:cNvSpPr/>
          <p:nvPr/>
        </p:nvSpPr>
        <p:spPr>
          <a:xfrm>
            <a:off x="5295901" y="3694945"/>
            <a:ext cx="6191250" cy="1554272"/>
          </a:xfrm>
          <a:prstGeom prst="rect">
            <a:avLst/>
          </a:prstGeom>
        </p:spPr>
        <p:txBody>
          <a:bodyPr wrap="square">
            <a:spAutoFit/>
          </a:bodyPr>
          <a:lstStyle/>
          <a:p>
            <a:r>
              <a:rPr lang="en-US" altLang="zh-CN" sz="1900" b="1" dirty="0">
                <a:latin typeface="Arial" panose="020B0604020202020204" pitchFamily="34" charset="0"/>
                <a:cs typeface="Arial" panose="020B0604020202020204" pitchFamily="34" charset="0"/>
              </a:rPr>
              <a:t>Zheng-Jun Du	</a:t>
            </a:r>
            <a:r>
              <a:rPr lang="en-US" altLang="zh-CN" sz="1900" dirty="0">
                <a:latin typeface="Arial" panose="020B0604020202020204" pitchFamily="34" charset="0"/>
                <a:cs typeface="Arial" panose="020B0604020202020204" pitchFamily="34" charset="0"/>
              </a:rPr>
              <a:t>Tsinghua University, Qinghai University</a:t>
            </a:r>
          </a:p>
          <a:p>
            <a:r>
              <a:rPr lang="en-US" altLang="zh-CN" sz="1900" b="1" dirty="0">
                <a:latin typeface="Arial" panose="020B0604020202020204" pitchFamily="34" charset="0"/>
                <a:cs typeface="Arial" panose="020B0604020202020204" pitchFamily="34" charset="0"/>
              </a:rPr>
              <a:t>Kai-Xiang Lei	</a:t>
            </a:r>
            <a:r>
              <a:rPr lang="en-US" altLang="zh-CN" sz="1900" dirty="0">
                <a:latin typeface="Arial" panose="020B0604020202020204" pitchFamily="34" charset="0"/>
                <a:cs typeface="Arial" panose="020B0604020202020204" pitchFamily="34" charset="0"/>
              </a:rPr>
              <a:t>Tsinghua University</a:t>
            </a:r>
          </a:p>
          <a:p>
            <a:r>
              <a:rPr lang="en-US" altLang="zh-CN" sz="1900" b="1" dirty="0">
                <a:latin typeface="Arial" panose="020B0604020202020204" pitchFamily="34" charset="0"/>
                <a:cs typeface="Arial" panose="020B0604020202020204" pitchFamily="34" charset="0"/>
              </a:rPr>
              <a:t>Kun Xu		</a:t>
            </a:r>
            <a:r>
              <a:rPr lang="en-US" altLang="zh-CN" sz="1900" dirty="0">
                <a:latin typeface="Arial" panose="020B0604020202020204" pitchFamily="34" charset="0"/>
                <a:cs typeface="Arial" panose="020B0604020202020204" pitchFamily="34" charset="0"/>
              </a:rPr>
              <a:t>Tsinghua University</a:t>
            </a:r>
          </a:p>
          <a:p>
            <a:r>
              <a:rPr lang="en-US" altLang="zh-CN" sz="1900" b="1" dirty="0" err="1">
                <a:latin typeface="Arial" panose="020B0604020202020204" pitchFamily="34" charset="0"/>
                <a:cs typeface="Arial" panose="020B0604020202020204" pitchFamily="34" charset="0"/>
              </a:rPr>
              <a:t>Jianchao</a:t>
            </a:r>
            <a:r>
              <a:rPr lang="en-US" altLang="zh-CN" sz="1900" b="1" dirty="0">
                <a:latin typeface="Arial" panose="020B0604020202020204" pitchFamily="34" charset="0"/>
                <a:cs typeface="Arial" panose="020B0604020202020204" pitchFamily="34" charset="0"/>
              </a:rPr>
              <a:t> Tan</a:t>
            </a:r>
            <a:r>
              <a:rPr lang="en-US" altLang="zh-CN" sz="1900" b="1" baseline="30000" dirty="0">
                <a:latin typeface="Arial" panose="020B0604020202020204" pitchFamily="34" charset="0"/>
                <a:cs typeface="Arial" panose="020B0604020202020204" pitchFamily="34" charset="0"/>
              </a:rPr>
              <a:t>	</a:t>
            </a:r>
            <a:r>
              <a:rPr lang="en-US" altLang="zh-CN" sz="1900" dirty="0" err="1">
                <a:latin typeface="Arial" panose="020B0604020202020204" pitchFamily="34" charset="0"/>
                <a:cs typeface="Arial" panose="020B0604020202020204" pitchFamily="34" charset="0"/>
              </a:rPr>
              <a:t>Kwai</a:t>
            </a:r>
            <a:r>
              <a:rPr lang="en-US" altLang="zh-CN" sz="1900" dirty="0">
                <a:latin typeface="Arial" panose="020B0604020202020204" pitchFamily="34" charset="0"/>
                <a:cs typeface="Arial" panose="020B0604020202020204" pitchFamily="34" charset="0"/>
              </a:rPr>
              <a:t> Inc.</a:t>
            </a:r>
          </a:p>
          <a:p>
            <a:r>
              <a:rPr lang="en-US" altLang="zh-CN" sz="1900" b="1" dirty="0" err="1">
                <a:latin typeface="Arial" panose="020B0604020202020204" pitchFamily="34" charset="0"/>
                <a:cs typeface="Arial" panose="020B0604020202020204" pitchFamily="34" charset="0"/>
              </a:rPr>
              <a:t>Yotam</a:t>
            </a:r>
            <a:r>
              <a:rPr lang="en-US" altLang="zh-CN" sz="1900" b="1" dirty="0">
                <a:latin typeface="Arial" panose="020B0604020202020204" pitchFamily="34" charset="0"/>
                <a:cs typeface="Arial" panose="020B0604020202020204" pitchFamily="34" charset="0"/>
              </a:rPr>
              <a:t> </a:t>
            </a:r>
            <a:r>
              <a:rPr lang="en-US" altLang="zh-CN" sz="1900" b="1" dirty="0" err="1">
                <a:latin typeface="Arial" panose="020B0604020202020204" pitchFamily="34" charset="0"/>
                <a:cs typeface="Arial" panose="020B0604020202020204" pitchFamily="34" charset="0"/>
              </a:rPr>
              <a:t>Gingold</a:t>
            </a:r>
            <a:r>
              <a:rPr lang="en-US" altLang="zh-CN" sz="1900" b="1" dirty="0">
                <a:latin typeface="Arial" panose="020B0604020202020204" pitchFamily="34" charset="0"/>
                <a:cs typeface="Arial" panose="020B0604020202020204" pitchFamily="34" charset="0"/>
              </a:rPr>
              <a:t>	</a:t>
            </a:r>
            <a:r>
              <a:rPr lang="en-US" altLang="zh-CN" sz="1900" dirty="0">
                <a:latin typeface="Arial" panose="020B0604020202020204" pitchFamily="34" charset="0"/>
                <a:cs typeface="Arial" panose="020B0604020202020204" pitchFamily="34" charset="0"/>
              </a:rPr>
              <a:t>George Mason University</a:t>
            </a:r>
            <a:endParaRPr lang="zh-CN" altLang="en-US" sz="1900" dirty="0">
              <a:latin typeface="Arial" panose="020B0604020202020204" pitchFamily="34" charset="0"/>
              <a:cs typeface="Arial" panose="020B0604020202020204" pitchFamily="34" charset="0"/>
            </a:endParaRPr>
          </a:p>
        </p:txBody>
      </p:sp>
      <p:sp>
        <p:nvSpPr>
          <p:cNvPr id="16" name="矩形 15"/>
          <p:cNvSpPr/>
          <p:nvPr/>
        </p:nvSpPr>
        <p:spPr>
          <a:xfrm>
            <a:off x="5391150" y="2552025"/>
            <a:ext cx="6000750" cy="1015663"/>
          </a:xfrm>
          <a:prstGeom prst="rect">
            <a:avLst/>
          </a:prstGeom>
          <a:solidFill>
            <a:schemeClr val="tx1"/>
          </a:solidFill>
        </p:spPr>
        <p:txBody>
          <a:bodyPr wrap="square">
            <a:spAutoFit/>
          </a:bodyPr>
          <a:lstStyle/>
          <a:p>
            <a:r>
              <a:rPr lang="it-IT" altLang="zh-CN" sz="3000" b="1" dirty="0">
                <a:solidFill>
                  <a:srgbClr val="FEE800"/>
                </a:solidFill>
                <a:latin typeface="Arial" panose="020B0604020202020204" pitchFamily="34" charset="0"/>
                <a:cs typeface="Arial" panose="020B0604020202020204" pitchFamily="34" charset="0"/>
              </a:rPr>
              <a:t>Video Recoloring via Spatial-Temporal Geometric Palettes</a:t>
            </a:r>
            <a:endParaRPr lang="zh-CN" altLang="en-US" sz="3000" dirty="0">
              <a:solidFill>
                <a:srgbClr val="FEE800"/>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9053" y="5225542"/>
            <a:ext cx="1290219" cy="840035"/>
          </a:xfrm>
          <a:prstGeom prst="rect">
            <a:avLst/>
          </a:prstGeom>
        </p:spPr>
      </p:pic>
      <p:pic>
        <p:nvPicPr>
          <p:cNvPr id="11" name="图片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1510" y="5470155"/>
            <a:ext cx="636459" cy="636459"/>
          </a:xfrm>
          <a:prstGeom prst="rect">
            <a:avLst/>
          </a:prstGeom>
        </p:spPr>
      </p:pic>
      <p:pic>
        <p:nvPicPr>
          <p:cNvPr id="2" name="图片 1"/>
          <p:cNvPicPr>
            <a:picLocks noChangeAspect="1"/>
          </p:cNvPicPr>
          <p:nvPr/>
        </p:nvPicPr>
        <p:blipFill>
          <a:blip r:embed="rId5">
            <a:clrChange>
              <a:clrFrom>
                <a:srgbClr val="FFFFFF"/>
              </a:clrFrom>
              <a:clrTo>
                <a:srgbClr val="FFFFFF">
                  <a:alpha val="0"/>
                </a:srgbClr>
              </a:clrTo>
            </a:clrChange>
          </a:blip>
          <a:stretch>
            <a:fillRect/>
          </a:stretch>
        </p:blipFill>
        <p:spPr>
          <a:xfrm>
            <a:off x="8257601" y="5470155"/>
            <a:ext cx="1544388" cy="596641"/>
          </a:xfrm>
          <a:prstGeom prst="rect">
            <a:avLst/>
          </a:prstGeom>
        </p:spPr>
      </p:pic>
      <p:pic>
        <p:nvPicPr>
          <p:cNvPr id="10" name="图片 9"/>
          <p:cNvPicPr>
            <a:picLocks noChangeAspect="1"/>
          </p:cNvPicPr>
          <p:nvPr/>
        </p:nvPicPr>
        <p:blipFill>
          <a:blip r:embed="rId6">
            <a:clrChange>
              <a:clrFrom>
                <a:srgbClr val="FFFFFF"/>
              </a:clrFrom>
              <a:clrTo>
                <a:srgbClr val="FFFFFF">
                  <a:alpha val="0"/>
                </a:srgbClr>
              </a:clrTo>
            </a:clrChange>
          </a:blip>
          <a:stretch>
            <a:fillRect/>
          </a:stretch>
        </p:blipFill>
        <p:spPr>
          <a:xfrm>
            <a:off x="5295901" y="5478881"/>
            <a:ext cx="2032823" cy="647804"/>
          </a:xfrm>
          <a:prstGeom prst="rect">
            <a:avLst/>
          </a:prstGeom>
        </p:spPr>
      </p:pic>
    </p:spTree>
    <p:extLst>
      <p:ext uri="{BB962C8B-B14F-4D97-AF65-F5344CB8AC3E}">
        <p14:creationId xmlns:p14="http://schemas.microsoft.com/office/powerpoint/2010/main" val="1124252074"/>
      </p:ext>
    </p:extLst>
  </p:cSld>
  <p:clrMapOvr>
    <a:masterClrMapping/>
  </p:clrMapOvr>
  <mc:AlternateContent xmlns:mc="http://schemas.openxmlformats.org/markup-compatibility/2006" xmlns:p14="http://schemas.microsoft.com/office/powerpoint/2010/main">
    <mc:Choice Requires="p14">
      <p:transition spd="slow" p14:dur="2000" advTm="11435"/>
    </mc:Choice>
    <mc:Fallback xmlns="">
      <p:transition spd="slow" advTm="114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a:t>
            </a:r>
          </a:p>
        </p:txBody>
      </p:sp>
      <p:sp>
        <p:nvSpPr>
          <p:cNvPr id="195"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grpSp>
        <p:nvGrpSpPr>
          <p:cNvPr id="30" name="组合 29"/>
          <p:cNvGrpSpPr/>
          <p:nvPr/>
        </p:nvGrpSpPr>
        <p:grpSpPr>
          <a:xfrm>
            <a:off x="2880241" y="3524257"/>
            <a:ext cx="1125217" cy="897691"/>
            <a:chOff x="5513708" y="3299975"/>
            <a:chExt cx="1125217" cy="897691"/>
          </a:xfrm>
        </p:grpSpPr>
        <p:sp>
          <p:nvSpPr>
            <p:cNvPr id="6" name="矩形 5"/>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8" name="组合 17"/>
            <p:cNvGrpSpPr/>
            <p:nvPr/>
          </p:nvGrpSpPr>
          <p:grpSpPr>
            <a:xfrm>
              <a:off x="5629872" y="3368016"/>
              <a:ext cx="858187" cy="755355"/>
              <a:chOff x="5629872" y="3368016"/>
              <a:chExt cx="858187" cy="755355"/>
            </a:xfrm>
          </p:grpSpPr>
          <p:sp>
            <p:nvSpPr>
              <p:cNvPr id="217" name="椭圆 216"/>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8" name="椭圆 217"/>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9" name="椭圆 218"/>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0" name="椭圆 219"/>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9" name="组合 28"/>
          <p:cNvGrpSpPr/>
          <p:nvPr/>
        </p:nvGrpSpPr>
        <p:grpSpPr>
          <a:xfrm>
            <a:off x="4791685" y="3526468"/>
            <a:ext cx="1125217" cy="907084"/>
            <a:chOff x="7076010" y="3299975"/>
            <a:chExt cx="1125217" cy="907084"/>
          </a:xfrm>
        </p:grpSpPr>
        <p:sp>
          <p:nvSpPr>
            <p:cNvPr id="178" name="矩形 177"/>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 name="组合 23"/>
            <p:cNvGrpSpPr/>
            <p:nvPr/>
          </p:nvGrpSpPr>
          <p:grpSpPr>
            <a:xfrm>
              <a:off x="7293687" y="3451866"/>
              <a:ext cx="724837" cy="633405"/>
              <a:chOff x="7293687" y="3451866"/>
              <a:chExt cx="724837" cy="633405"/>
            </a:xfrm>
          </p:grpSpPr>
          <p:sp>
            <p:nvSpPr>
              <p:cNvPr id="113" name="椭圆 112"/>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4" name="椭圆 113"/>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6" name="椭圆 115"/>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5" name="椭圆 124"/>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6" name="椭圆 125"/>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8" name="组合 27"/>
          <p:cNvGrpSpPr/>
          <p:nvPr/>
        </p:nvGrpSpPr>
        <p:grpSpPr>
          <a:xfrm>
            <a:off x="6685969" y="3521349"/>
            <a:ext cx="1125217" cy="938732"/>
            <a:chOff x="8714955" y="3258934"/>
            <a:chExt cx="1125217" cy="938732"/>
          </a:xfrm>
        </p:grpSpPr>
        <p:sp>
          <p:nvSpPr>
            <p:cNvPr id="179" name="矩形 178"/>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5" name="组合 24"/>
            <p:cNvGrpSpPr/>
            <p:nvPr/>
          </p:nvGrpSpPr>
          <p:grpSpPr>
            <a:xfrm>
              <a:off x="8947977" y="3422096"/>
              <a:ext cx="686737" cy="650580"/>
              <a:chOff x="8947977" y="3422096"/>
              <a:chExt cx="686737" cy="650580"/>
            </a:xfrm>
          </p:grpSpPr>
          <p:sp>
            <p:nvSpPr>
              <p:cNvPr id="128" name="椭圆 127"/>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9" name="椭圆 128"/>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0" name="椭圆 129"/>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1" name="椭圆 130"/>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4" name="椭圆 133"/>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7" name="组合 26"/>
          <p:cNvGrpSpPr/>
          <p:nvPr/>
        </p:nvGrpSpPr>
        <p:grpSpPr>
          <a:xfrm>
            <a:off x="8609435" y="3522238"/>
            <a:ext cx="1125217" cy="948125"/>
            <a:chOff x="10332591" y="3258934"/>
            <a:chExt cx="1125217" cy="948125"/>
          </a:xfrm>
        </p:grpSpPr>
        <p:sp>
          <p:nvSpPr>
            <p:cNvPr id="181" name="矩形 180"/>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6" name="组合 25"/>
            <p:cNvGrpSpPr/>
            <p:nvPr/>
          </p:nvGrpSpPr>
          <p:grpSpPr>
            <a:xfrm>
              <a:off x="10390837" y="3299975"/>
              <a:ext cx="996908" cy="809902"/>
              <a:chOff x="10390837" y="3299975"/>
              <a:chExt cx="996908" cy="809902"/>
            </a:xfrm>
          </p:grpSpPr>
          <p:sp>
            <p:nvSpPr>
              <p:cNvPr id="135" name="椭圆 134"/>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6" name="椭圆 135"/>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7" name="椭圆 136"/>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8" name="椭圆 137"/>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3" name="椭圆 142"/>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5" name="椭圆 144"/>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46" name="组合 45"/>
          <p:cNvGrpSpPr/>
          <p:nvPr/>
        </p:nvGrpSpPr>
        <p:grpSpPr>
          <a:xfrm>
            <a:off x="2343754" y="1629250"/>
            <a:ext cx="7714646" cy="610765"/>
            <a:chOff x="2343754" y="2232754"/>
            <a:chExt cx="7714646" cy="610765"/>
          </a:xfrm>
        </p:grpSpPr>
        <p:sp>
          <p:nvSpPr>
            <p:cNvPr id="293" name="文本框 292"/>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45" name="组合 44"/>
            <p:cNvGrpSpPr/>
            <p:nvPr/>
          </p:nvGrpSpPr>
          <p:grpSpPr>
            <a:xfrm>
              <a:off x="2657098" y="2232754"/>
              <a:ext cx="7401302" cy="461014"/>
              <a:chOff x="2657098" y="2232754"/>
              <a:chExt cx="7401302" cy="461014"/>
            </a:xfrm>
          </p:grpSpPr>
          <p:cxnSp>
            <p:nvCxnSpPr>
              <p:cNvPr id="292" name="直接箭头连接符 291"/>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2" name="组合 271"/>
              <p:cNvGrpSpPr/>
              <p:nvPr/>
            </p:nvGrpSpPr>
            <p:grpSpPr>
              <a:xfrm>
                <a:off x="3281275" y="2237431"/>
                <a:ext cx="355207" cy="400110"/>
                <a:chOff x="4906689" y="2877765"/>
                <a:chExt cx="355207" cy="400110"/>
              </a:xfrm>
            </p:grpSpPr>
            <p:sp>
              <p:nvSpPr>
                <p:cNvPr id="290" name="圆角矩形 289"/>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1" name="文本框 290"/>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73" name="组合 272"/>
              <p:cNvGrpSpPr/>
              <p:nvPr/>
            </p:nvGrpSpPr>
            <p:grpSpPr>
              <a:xfrm>
                <a:off x="5162012" y="2234038"/>
                <a:ext cx="355207" cy="400110"/>
                <a:chOff x="5949226" y="2874372"/>
                <a:chExt cx="355207" cy="400110"/>
              </a:xfrm>
            </p:grpSpPr>
            <p:sp>
              <p:nvSpPr>
                <p:cNvPr id="288" name="圆角矩形 287"/>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89" name="文本框 288"/>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74" name="组合 273"/>
              <p:cNvGrpSpPr/>
              <p:nvPr/>
            </p:nvGrpSpPr>
            <p:grpSpPr>
              <a:xfrm>
                <a:off x="7068810" y="2232754"/>
                <a:ext cx="355207" cy="400110"/>
                <a:chOff x="7055924" y="2873088"/>
                <a:chExt cx="355207" cy="400110"/>
              </a:xfrm>
            </p:grpSpPr>
            <p:sp>
              <p:nvSpPr>
                <p:cNvPr id="286" name="圆角矩形 285"/>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87" name="文本框 286"/>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75" name="组合 274"/>
              <p:cNvGrpSpPr/>
              <p:nvPr/>
            </p:nvGrpSpPr>
            <p:grpSpPr>
              <a:xfrm>
                <a:off x="8985588" y="2234836"/>
                <a:ext cx="355207" cy="400110"/>
                <a:chOff x="8153552" y="2875170"/>
                <a:chExt cx="355207" cy="400110"/>
              </a:xfrm>
            </p:grpSpPr>
            <p:sp>
              <p:nvSpPr>
                <p:cNvPr id="284" name="圆角矩形 283"/>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85" name="文本框 284"/>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277" name="直接连接符 276"/>
              <p:cNvCxnSpPr>
                <a:endCxn id="291"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8" name="直接连接符 277"/>
              <p:cNvCxnSpPr>
                <a:endCxn id="289"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a:endCxn id="287"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a:endCxn id="285"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94" name="内容占位符 2"/>
          <p:cNvSpPr>
            <a:spLocks noGrp="1"/>
          </p:cNvSpPr>
          <p:nvPr>
            <p:ph idx="1"/>
          </p:nvPr>
        </p:nvSpPr>
        <p:spPr>
          <a:xfrm>
            <a:off x="2646242" y="6069340"/>
            <a:ext cx="7322729"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Global RGB convex hull</a:t>
            </a:r>
          </a:p>
        </p:txBody>
      </p:sp>
      <p:grpSp>
        <p:nvGrpSpPr>
          <p:cNvPr id="52" name="组合 51"/>
          <p:cNvGrpSpPr/>
          <p:nvPr/>
        </p:nvGrpSpPr>
        <p:grpSpPr>
          <a:xfrm>
            <a:off x="2788448" y="4741547"/>
            <a:ext cx="7071525" cy="1021887"/>
            <a:chOff x="2788448" y="4741547"/>
            <a:chExt cx="7071525" cy="1021887"/>
          </a:xfrm>
        </p:grpSpPr>
        <p:sp>
          <p:nvSpPr>
            <p:cNvPr id="245" name="矩形 244"/>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7" name="矩形 236"/>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任意多边形 6"/>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 name="组合 7"/>
            <p:cNvGrpSpPr/>
            <p:nvPr/>
          </p:nvGrpSpPr>
          <p:grpSpPr>
            <a:xfrm>
              <a:off x="8894692" y="4809941"/>
              <a:ext cx="574740" cy="934946"/>
              <a:chOff x="10590142" y="4784795"/>
              <a:chExt cx="574740" cy="934946"/>
            </a:xfrm>
          </p:grpSpPr>
          <p:sp>
            <p:nvSpPr>
              <p:cNvPr id="246" name="椭圆 245"/>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7" name="椭圆 246"/>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8" name="椭圆 247"/>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9" name="椭圆 248"/>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1" name="椭圆 250"/>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3" name="椭圆 252"/>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3" name="组合 12"/>
            <p:cNvGrpSpPr/>
            <p:nvPr/>
          </p:nvGrpSpPr>
          <p:grpSpPr>
            <a:xfrm>
              <a:off x="7048672" y="4985064"/>
              <a:ext cx="399401" cy="607348"/>
              <a:chOff x="9107718" y="4928530"/>
              <a:chExt cx="399401" cy="607348"/>
            </a:xfrm>
          </p:grpSpPr>
          <p:sp>
            <p:nvSpPr>
              <p:cNvPr id="238" name="椭圆 237"/>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9" name="椭圆 238"/>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0" name="椭圆 239"/>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1" name="椭圆 240"/>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4" name="椭圆 243"/>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59" name="任意多边形 258"/>
            <p:cNvSpPr/>
            <p:nvPr/>
          </p:nvSpPr>
          <p:spPr>
            <a:xfrm>
              <a:off x="7023298" y="4852337"/>
              <a:ext cx="495300" cy="8255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7725"/>
                <a:gd name="connsiteX1" fmla="*/ 0 w 495300"/>
                <a:gd name="connsiteY1" fmla="*/ 200025 h 847725"/>
                <a:gd name="connsiteX2" fmla="*/ 19050 w 495300"/>
                <a:gd name="connsiteY2" fmla="*/ 638175 h 847725"/>
                <a:gd name="connsiteX3" fmla="*/ 423863 w 495300"/>
                <a:gd name="connsiteY3" fmla="*/ 847725 h 847725"/>
                <a:gd name="connsiteX4" fmla="*/ 495300 w 495300"/>
                <a:gd name="connsiteY4" fmla="*/ 428625 h 847725"/>
                <a:gd name="connsiteX5" fmla="*/ 238125 w 495300"/>
                <a:gd name="connsiteY5" fmla="*/ 0 h 847725"/>
                <a:gd name="connsiteX0" fmla="*/ 238125 w 495300"/>
                <a:gd name="connsiteY0" fmla="*/ 0 h 838200"/>
                <a:gd name="connsiteX1" fmla="*/ 0 w 495300"/>
                <a:gd name="connsiteY1" fmla="*/ 200025 h 838200"/>
                <a:gd name="connsiteX2" fmla="*/ 19050 w 495300"/>
                <a:gd name="connsiteY2" fmla="*/ 638175 h 838200"/>
                <a:gd name="connsiteX3" fmla="*/ 423863 w 495300"/>
                <a:gd name="connsiteY3" fmla="*/ 838200 h 838200"/>
                <a:gd name="connsiteX4" fmla="*/ 495300 w 495300"/>
                <a:gd name="connsiteY4" fmla="*/ 428625 h 838200"/>
                <a:gd name="connsiteX5" fmla="*/ 238125 w 495300"/>
                <a:gd name="connsiteY5" fmla="*/ 0 h 838200"/>
                <a:gd name="connsiteX0" fmla="*/ 238125 w 495300"/>
                <a:gd name="connsiteY0" fmla="*/ 0 h 825500"/>
                <a:gd name="connsiteX1" fmla="*/ 0 w 495300"/>
                <a:gd name="connsiteY1" fmla="*/ 200025 h 825500"/>
                <a:gd name="connsiteX2" fmla="*/ 19050 w 495300"/>
                <a:gd name="connsiteY2" fmla="*/ 638175 h 825500"/>
                <a:gd name="connsiteX3" fmla="*/ 417513 w 495300"/>
                <a:gd name="connsiteY3" fmla="*/ 825500 h 825500"/>
                <a:gd name="connsiteX4" fmla="*/ 495300 w 495300"/>
                <a:gd name="connsiteY4" fmla="*/ 428625 h 825500"/>
                <a:gd name="connsiteX5" fmla="*/ 238125 w 495300"/>
                <a:gd name="connsiteY5" fmla="*/ 0 h 825500"/>
                <a:gd name="connsiteX0" fmla="*/ 238125 w 495300"/>
                <a:gd name="connsiteY0" fmla="*/ 0 h 825500"/>
                <a:gd name="connsiteX1" fmla="*/ 0 w 495300"/>
                <a:gd name="connsiteY1" fmla="*/ 200025 h 825500"/>
                <a:gd name="connsiteX2" fmla="*/ 14287 w 495300"/>
                <a:gd name="connsiteY2" fmla="*/ 604838 h 825500"/>
                <a:gd name="connsiteX3" fmla="*/ 417513 w 495300"/>
                <a:gd name="connsiteY3" fmla="*/ 825500 h 825500"/>
                <a:gd name="connsiteX4" fmla="*/ 495300 w 495300"/>
                <a:gd name="connsiteY4" fmla="*/ 428625 h 825500"/>
                <a:gd name="connsiteX5" fmla="*/ 238125 w 495300"/>
                <a:gd name="connsiteY5" fmla="*/ 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25500">
                  <a:moveTo>
                    <a:pt x="238125" y="0"/>
                  </a:moveTo>
                  <a:lnTo>
                    <a:pt x="0" y="200025"/>
                  </a:lnTo>
                  <a:lnTo>
                    <a:pt x="14287" y="604838"/>
                  </a:lnTo>
                  <a:lnTo>
                    <a:pt x="417513" y="8255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7" name="组合 36"/>
            <p:cNvGrpSpPr/>
            <p:nvPr/>
          </p:nvGrpSpPr>
          <p:grpSpPr>
            <a:xfrm>
              <a:off x="4683863" y="4742869"/>
              <a:ext cx="1340860" cy="1012216"/>
              <a:chOff x="3763803" y="5135115"/>
              <a:chExt cx="1340860" cy="1012216"/>
            </a:xfrm>
          </p:grpSpPr>
          <p:sp>
            <p:nvSpPr>
              <p:cNvPr id="196" name="矩形 195"/>
              <p:cNvSpPr/>
              <p:nvPr/>
            </p:nvSpPr>
            <p:spPr>
              <a:xfrm>
                <a:off x="3763803" y="513511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0" name="椭圆 199"/>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1" name="椭圆 200"/>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3" name="椭圆 202"/>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4" name="椭圆 233"/>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5" name="椭圆 234"/>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0" name="任意多边形 259"/>
              <p:cNvSpPr/>
              <p:nvPr/>
            </p:nvSpPr>
            <p:spPr>
              <a:xfrm>
                <a:off x="4184417" y="5227532"/>
                <a:ext cx="495300" cy="84455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4550"/>
                  <a:gd name="connsiteX1" fmla="*/ 0 w 495300"/>
                  <a:gd name="connsiteY1" fmla="*/ 200025 h 844550"/>
                  <a:gd name="connsiteX2" fmla="*/ 19050 w 495300"/>
                  <a:gd name="connsiteY2" fmla="*/ 638175 h 844550"/>
                  <a:gd name="connsiteX3" fmla="*/ 412750 w 495300"/>
                  <a:gd name="connsiteY3" fmla="*/ 844550 h 844550"/>
                  <a:gd name="connsiteX4" fmla="*/ 495300 w 495300"/>
                  <a:gd name="connsiteY4" fmla="*/ 428625 h 844550"/>
                  <a:gd name="connsiteX5" fmla="*/ 238125 w 495300"/>
                  <a:gd name="connsiteY5" fmla="*/ 0 h 844550"/>
                  <a:gd name="connsiteX0" fmla="*/ 238125 w 495300"/>
                  <a:gd name="connsiteY0" fmla="*/ 0 h 844550"/>
                  <a:gd name="connsiteX1" fmla="*/ 0 w 495300"/>
                  <a:gd name="connsiteY1" fmla="*/ 200025 h 844550"/>
                  <a:gd name="connsiteX2" fmla="*/ 19050 w 495300"/>
                  <a:gd name="connsiteY2" fmla="*/ 609600 h 844550"/>
                  <a:gd name="connsiteX3" fmla="*/ 412750 w 495300"/>
                  <a:gd name="connsiteY3" fmla="*/ 844550 h 844550"/>
                  <a:gd name="connsiteX4" fmla="*/ 495300 w 495300"/>
                  <a:gd name="connsiteY4" fmla="*/ 428625 h 844550"/>
                  <a:gd name="connsiteX5" fmla="*/ 238125 w 495300"/>
                  <a:gd name="connsiteY5"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44550">
                    <a:moveTo>
                      <a:pt x="238125" y="0"/>
                    </a:moveTo>
                    <a:lnTo>
                      <a:pt x="0" y="200025"/>
                    </a:lnTo>
                    <a:lnTo>
                      <a:pt x="19050" y="609600"/>
                    </a:lnTo>
                    <a:lnTo>
                      <a:pt x="412750" y="84455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8" name="组合 37"/>
            <p:cNvGrpSpPr/>
            <p:nvPr/>
          </p:nvGrpSpPr>
          <p:grpSpPr>
            <a:xfrm>
              <a:off x="2788448" y="4747565"/>
              <a:ext cx="1340860" cy="1012216"/>
              <a:chOff x="2254223" y="5151205"/>
              <a:chExt cx="1340860" cy="1012216"/>
            </a:xfrm>
          </p:grpSpPr>
          <p:sp>
            <p:nvSpPr>
              <p:cNvPr id="262" name="矩形 261"/>
              <p:cNvSpPr/>
              <p:nvPr/>
            </p:nvSpPr>
            <p:spPr>
              <a:xfrm>
                <a:off x="2254223" y="515120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1" name="任意多边形 260"/>
              <p:cNvSpPr/>
              <p:nvPr/>
            </p:nvSpPr>
            <p:spPr>
              <a:xfrm>
                <a:off x="2677003" y="520668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1" name="组合 20"/>
              <p:cNvGrpSpPr/>
              <p:nvPr/>
            </p:nvGrpSpPr>
            <p:grpSpPr>
              <a:xfrm>
                <a:off x="2659024" y="5235671"/>
                <a:ext cx="472553" cy="862325"/>
                <a:chOff x="5878474" y="4683221"/>
                <a:chExt cx="472553" cy="862325"/>
              </a:xfrm>
            </p:grpSpPr>
            <p:sp>
              <p:nvSpPr>
                <p:cNvPr id="264" name="椭圆 263"/>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5" name="椭圆 264"/>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6" name="椭圆 265"/>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7" name="椭圆 266"/>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grpSp>
        <p:cxnSp>
          <p:nvCxnSpPr>
            <p:cNvPr id="96" name="直接连接符 95"/>
            <p:cNvCxnSpPr>
              <a:stCxn id="261" idx="0"/>
              <a:endCxn id="249" idx="2"/>
            </p:cNvCxnSpPr>
            <p:nvPr/>
          </p:nvCxnSpPr>
          <p:spPr>
            <a:xfrm>
              <a:off x="3449353" y="4803048"/>
              <a:ext cx="5660100" cy="6089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stCxn id="264" idx="5"/>
              <a:endCxn id="247" idx="2"/>
            </p:cNvCxnSpPr>
            <p:nvPr/>
          </p:nvCxnSpPr>
          <p:spPr>
            <a:xfrm>
              <a:off x="3649986" y="5678540"/>
              <a:ext cx="5644976" cy="1234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261" idx="4"/>
              <a:endCxn id="246" idx="2"/>
            </p:cNvCxnSpPr>
            <p:nvPr/>
          </p:nvCxnSpPr>
          <p:spPr>
            <a:xfrm>
              <a:off x="3706528" y="5231673"/>
              <a:ext cx="5654904" cy="5416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265" idx="6"/>
              <a:endCxn id="248" idx="2"/>
            </p:cNvCxnSpPr>
            <p:nvPr/>
          </p:nvCxnSpPr>
          <p:spPr>
            <a:xfrm>
              <a:off x="3301249" y="5419809"/>
              <a:ext cx="5612493"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261" idx="1"/>
              <a:endCxn id="251" idx="2"/>
            </p:cNvCxnSpPr>
            <p:nvPr/>
          </p:nvCxnSpPr>
          <p:spPr>
            <a:xfrm>
              <a:off x="3211228" y="5003073"/>
              <a:ext cx="5683464" cy="519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latin typeface="Arial" panose="020B0604020202020204" pitchFamily="34" charset="0"/>
                <a:cs typeface="Arial" panose="020B0604020202020204" pitchFamily="34" charset="0"/>
              </a:rPr>
              <a:t>Poor compactness!</a:t>
            </a:r>
            <a:endParaRPr lang="zh-CN" altLang="en-US" sz="32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13855485"/>
      </p:ext>
    </p:extLst>
  </p:cSld>
  <p:clrMapOvr>
    <a:masterClrMapping/>
  </p:clrMapOvr>
  <mc:AlternateContent xmlns:mc="http://schemas.openxmlformats.org/markup-compatibility/2006" xmlns:p14="http://schemas.microsoft.com/office/powerpoint/2010/main">
    <mc:Choice Requires="p14">
      <p:transition spd="slow" p14:dur="2000" advTm="19458"/>
    </mc:Choice>
    <mc:Fallback xmlns="">
      <p:transition spd="slow" advTm="19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5" grpId="0"/>
      <p:bldP spid="294" grpId="0" build="p"/>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a:t>
            </a:r>
          </a:p>
          <a:p>
            <a:pPr algn="ctr"/>
            <a:r>
              <a:rPr lang="en-US" altLang="zh-CN" sz="2200" dirty="0">
                <a:latin typeface="Arial" panose="020B0604020202020204" pitchFamily="34" charset="0"/>
                <a:cs typeface="Arial" panose="020B0604020202020204" pitchFamily="34" charset="0"/>
              </a:rPr>
              <a:t>video </a:t>
            </a:r>
          </a:p>
        </p:txBody>
      </p:sp>
      <p:sp>
        <p:nvSpPr>
          <p:cNvPr id="294" name="内容占位符 2"/>
          <p:cNvSpPr>
            <a:spLocks noGrp="1"/>
          </p:cNvSpPr>
          <p:nvPr>
            <p:ph idx="1"/>
          </p:nvPr>
        </p:nvSpPr>
        <p:spPr>
          <a:xfrm>
            <a:off x="2630717" y="6068749"/>
            <a:ext cx="7377827"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RGBT convex hull</a:t>
            </a:r>
          </a:p>
        </p:txBody>
      </p:sp>
      <p:grpSp>
        <p:nvGrpSpPr>
          <p:cNvPr id="104" name="组合 103"/>
          <p:cNvGrpSpPr/>
          <p:nvPr/>
        </p:nvGrpSpPr>
        <p:grpSpPr>
          <a:xfrm>
            <a:off x="2880241" y="3524257"/>
            <a:ext cx="1125217" cy="897691"/>
            <a:chOff x="5513708" y="3299975"/>
            <a:chExt cx="1125217" cy="897691"/>
          </a:xfrm>
        </p:grpSpPr>
        <p:sp>
          <p:nvSpPr>
            <p:cNvPr id="105" name="矩形 104"/>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06" name="组合 105"/>
            <p:cNvGrpSpPr/>
            <p:nvPr/>
          </p:nvGrpSpPr>
          <p:grpSpPr>
            <a:xfrm>
              <a:off x="5629872" y="3368016"/>
              <a:ext cx="858187" cy="755355"/>
              <a:chOff x="5629872" y="3368016"/>
              <a:chExt cx="858187" cy="755355"/>
            </a:xfrm>
          </p:grpSpPr>
          <p:sp>
            <p:nvSpPr>
              <p:cNvPr id="107" name="椭圆 106"/>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8" name="椭圆 107"/>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9" name="椭圆 108"/>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0" name="椭圆 109"/>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11" name="组合 110"/>
          <p:cNvGrpSpPr/>
          <p:nvPr/>
        </p:nvGrpSpPr>
        <p:grpSpPr>
          <a:xfrm>
            <a:off x="4791685" y="3526468"/>
            <a:ext cx="1125217" cy="907084"/>
            <a:chOff x="7076010" y="3299975"/>
            <a:chExt cx="1125217" cy="907084"/>
          </a:xfrm>
        </p:grpSpPr>
        <p:sp>
          <p:nvSpPr>
            <p:cNvPr id="112" name="矩形 111"/>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15" name="组合 114"/>
            <p:cNvGrpSpPr/>
            <p:nvPr/>
          </p:nvGrpSpPr>
          <p:grpSpPr>
            <a:xfrm>
              <a:off x="7293687" y="3451866"/>
              <a:ext cx="724837" cy="633405"/>
              <a:chOff x="7293687" y="3451866"/>
              <a:chExt cx="724837" cy="633405"/>
            </a:xfrm>
          </p:grpSpPr>
          <p:sp>
            <p:nvSpPr>
              <p:cNvPr id="117" name="椭圆 116"/>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8" name="椭圆 117"/>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9" name="椭圆 118"/>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0" name="椭圆 119"/>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1" name="椭圆 120"/>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22" name="组合 121"/>
          <p:cNvGrpSpPr/>
          <p:nvPr/>
        </p:nvGrpSpPr>
        <p:grpSpPr>
          <a:xfrm>
            <a:off x="6685969" y="3521349"/>
            <a:ext cx="1125217" cy="938732"/>
            <a:chOff x="8714955" y="3258934"/>
            <a:chExt cx="1125217" cy="938732"/>
          </a:xfrm>
        </p:grpSpPr>
        <p:sp>
          <p:nvSpPr>
            <p:cNvPr id="123" name="矩形 122"/>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4" name="组合 123"/>
            <p:cNvGrpSpPr/>
            <p:nvPr/>
          </p:nvGrpSpPr>
          <p:grpSpPr>
            <a:xfrm>
              <a:off x="8947977" y="3422096"/>
              <a:ext cx="686737" cy="650580"/>
              <a:chOff x="8947977" y="3422096"/>
              <a:chExt cx="686737" cy="650580"/>
            </a:xfrm>
          </p:grpSpPr>
          <p:sp>
            <p:nvSpPr>
              <p:cNvPr id="127" name="椭圆 126"/>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2" name="椭圆 131"/>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3" name="椭圆 132"/>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9" name="椭圆 138"/>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椭圆 139"/>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41" name="组合 140"/>
          <p:cNvGrpSpPr/>
          <p:nvPr/>
        </p:nvGrpSpPr>
        <p:grpSpPr>
          <a:xfrm>
            <a:off x="8609435" y="3522238"/>
            <a:ext cx="1125217" cy="948125"/>
            <a:chOff x="10332591" y="3258934"/>
            <a:chExt cx="1125217" cy="948125"/>
          </a:xfrm>
        </p:grpSpPr>
        <p:sp>
          <p:nvSpPr>
            <p:cNvPr id="142" name="矩形 141"/>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4" name="组合 143"/>
            <p:cNvGrpSpPr/>
            <p:nvPr/>
          </p:nvGrpSpPr>
          <p:grpSpPr>
            <a:xfrm>
              <a:off x="10390837" y="3299975"/>
              <a:ext cx="996908" cy="809902"/>
              <a:chOff x="10390837" y="3299975"/>
              <a:chExt cx="996908" cy="809902"/>
            </a:xfrm>
          </p:grpSpPr>
          <p:sp>
            <p:nvSpPr>
              <p:cNvPr id="146" name="椭圆 145"/>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7" name="椭圆 146"/>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8" name="椭圆 147"/>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9" name="椭圆 148"/>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1" name="椭圆 150"/>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34" name="组合 33"/>
          <p:cNvGrpSpPr/>
          <p:nvPr/>
        </p:nvGrpSpPr>
        <p:grpSpPr>
          <a:xfrm>
            <a:off x="2788448" y="4741547"/>
            <a:ext cx="7071525" cy="1021887"/>
            <a:chOff x="2788448" y="4741547"/>
            <a:chExt cx="7071525" cy="1021887"/>
          </a:xfrm>
        </p:grpSpPr>
        <p:sp>
          <p:nvSpPr>
            <p:cNvPr id="243" name="矩形 242"/>
            <p:cNvSpPr/>
            <p:nvPr/>
          </p:nvSpPr>
          <p:spPr>
            <a:xfrm>
              <a:off x="4683863" y="474286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9" name="矩形 158"/>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0" name="矩形 159"/>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1" name="任意多边形 160"/>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62" name="组合 161"/>
            <p:cNvGrpSpPr/>
            <p:nvPr/>
          </p:nvGrpSpPr>
          <p:grpSpPr>
            <a:xfrm>
              <a:off x="8894692" y="4809941"/>
              <a:ext cx="574740" cy="934946"/>
              <a:chOff x="10590142" y="4784795"/>
              <a:chExt cx="574740" cy="934946"/>
            </a:xfrm>
          </p:grpSpPr>
          <p:sp>
            <p:nvSpPr>
              <p:cNvPr id="235" name="椭圆 234"/>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6" name="椭圆 235"/>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7" name="椭圆 236"/>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8" name="椭圆 237"/>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9" name="椭圆 238"/>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0" name="椭圆 239"/>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64" name="组合 163"/>
            <p:cNvGrpSpPr/>
            <p:nvPr/>
          </p:nvGrpSpPr>
          <p:grpSpPr>
            <a:xfrm>
              <a:off x="7048672" y="4985064"/>
              <a:ext cx="399401" cy="607348"/>
              <a:chOff x="9107718" y="4928530"/>
              <a:chExt cx="399401" cy="607348"/>
            </a:xfrm>
          </p:grpSpPr>
          <p:sp>
            <p:nvSpPr>
              <p:cNvPr id="230" name="椭圆 229"/>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1" name="椭圆 230"/>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2" name="椭圆 231"/>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3" name="椭圆 232"/>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4" name="椭圆 233"/>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66" name="组合 165"/>
            <p:cNvGrpSpPr/>
            <p:nvPr/>
          </p:nvGrpSpPr>
          <p:grpSpPr>
            <a:xfrm>
              <a:off x="5148078" y="4964923"/>
              <a:ext cx="376690" cy="657797"/>
              <a:chOff x="4228018" y="5357169"/>
              <a:chExt cx="376690" cy="657797"/>
            </a:xfrm>
          </p:grpSpPr>
          <p:sp>
            <p:nvSpPr>
              <p:cNvPr id="185" name="椭圆 184"/>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7" name="椭圆 186"/>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1" name="椭圆 190"/>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1" name="椭圆 200"/>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8" name="椭圆 227"/>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70" name="矩形 169"/>
            <p:cNvSpPr/>
            <p:nvPr/>
          </p:nvSpPr>
          <p:spPr>
            <a:xfrm>
              <a:off x="2788448" y="474756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154" name="直接连接符 153"/>
            <p:cNvCxnSpPr>
              <a:stCxn id="182" idx="6"/>
              <a:endCxn id="238" idx="2"/>
            </p:cNvCxnSpPr>
            <p:nvPr/>
          </p:nvCxnSpPr>
          <p:spPr>
            <a:xfrm flipV="1">
              <a:off x="3500833" y="4863941"/>
              <a:ext cx="5608620" cy="2209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a:stCxn id="177" idx="6"/>
              <a:endCxn id="236" idx="2"/>
            </p:cNvCxnSpPr>
            <p:nvPr/>
          </p:nvCxnSpPr>
          <p:spPr>
            <a:xfrm>
              <a:off x="3665802" y="5640356"/>
              <a:ext cx="5629160" cy="5053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a:stCxn id="182" idx="6"/>
              <a:endCxn id="235" idx="2"/>
            </p:cNvCxnSpPr>
            <p:nvPr/>
          </p:nvCxnSpPr>
          <p:spPr>
            <a:xfrm>
              <a:off x="3500833" y="4886031"/>
              <a:ext cx="5860599" cy="39980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a:stCxn id="180" idx="6"/>
              <a:endCxn id="237" idx="2"/>
            </p:cNvCxnSpPr>
            <p:nvPr/>
          </p:nvCxnSpPr>
          <p:spPr>
            <a:xfrm>
              <a:off x="3301249" y="5419809"/>
              <a:ext cx="5612493"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 name="任意多边形 6"/>
            <p:cNvSpPr/>
            <p:nvPr/>
          </p:nvSpPr>
          <p:spPr>
            <a:xfrm>
              <a:off x="3251200" y="4870450"/>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58" name="直接连接符 157"/>
            <p:cNvCxnSpPr>
              <a:stCxn id="182" idx="6"/>
              <a:endCxn id="239" idx="2"/>
            </p:cNvCxnSpPr>
            <p:nvPr/>
          </p:nvCxnSpPr>
          <p:spPr>
            <a:xfrm>
              <a:off x="3500833" y="4886031"/>
              <a:ext cx="5393859" cy="16898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176" name="组合 175"/>
            <p:cNvGrpSpPr/>
            <p:nvPr/>
          </p:nvGrpSpPr>
          <p:grpSpPr>
            <a:xfrm>
              <a:off x="3193249" y="4832031"/>
              <a:ext cx="472553" cy="862325"/>
              <a:chOff x="5878474" y="4683221"/>
              <a:chExt cx="472553" cy="862325"/>
            </a:xfrm>
          </p:grpSpPr>
          <p:sp>
            <p:nvSpPr>
              <p:cNvPr id="183" name="椭圆 182"/>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77" name="椭圆 176"/>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0" name="椭圆 17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2" name="椭圆 181"/>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241" name="直接连接符 240"/>
            <p:cNvCxnSpPr>
              <a:stCxn id="177" idx="7"/>
              <a:endCxn id="235" idx="2"/>
            </p:cNvCxnSpPr>
            <p:nvPr/>
          </p:nvCxnSpPr>
          <p:spPr>
            <a:xfrm flipV="1">
              <a:off x="3649986" y="5285834"/>
              <a:ext cx="5711446" cy="31633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a:stCxn id="180" idx="6"/>
              <a:endCxn id="239" idx="2"/>
            </p:cNvCxnSpPr>
            <p:nvPr/>
          </p:nvCxnSpPr>
          <p:spPr>
            <a:xfrm flipV="1">
              <a:off x="3301249" y="5055011"/>
              <a:ext cx="5593443" cy="36479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0" name="组合 99"/>
          <p:cNvGrpSpPr/>
          <p:nvPr/>
        </p:nvGrpSpPr>
        <p:grpSpPr>
          <a:xfrm>
            <a:off x="2343754" y="1629250"/>
            <a:ext cx="7714646" cy="610765"/>
            <a:chOff x="2343754" y="2232754"/>
            <a:chExt cx="7714646" cy="610765"/>
          </a:xfrm>
        </p:grpSpPr>
        <p:sp>
          <p:nvSpPr>
            <p:cNvPr id="101" name="文本框 100"/>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102" name="组合 101"/>
            <p:cNvGrpSpPr/>
            <p:nvPr/>
          </p:nvGrpSpPr>
          <p:grpSpPr>
            <a:xfrm>
              <a:off x="2657098" y="2232754"/>
              <a:ext cx="7401302" cy="461014"/>
              <a:chOff x="2657098" y="2232754"/>
              <a:chExt cx="7401302" cy="461014"/>
            </a:xfrm>
          </p:grpSpPr>
          <p:cxnSp>
            <p:nvCxnSpPr>
              <p:cNvPr id="103" name="直接箭头连接符 102"/>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组合 112"/>
              <p:cNvGrpSpPr/>
              <p:nvPr/>
            </p:nvGrpSpPr>
            <p:grpSpPr>
              <a:xfrm>
                <a:off x="3281275" y="2237431"/>
                <a:ext cx="355207" cy="400110"/>
                <a:chOff x="4906689" y="2877765"/>
                <a:chExt cx="355207" cy="400110"/>
              </a:xfrm>
            </p:grpSpPr>
            <p:sp>
              <p:nvSpPr>
                <p:cNvPr id="143" name="圆角矩形 142"/>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5" name="文本框 14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5162012" y="2234038"/>
                <a:ext cx="355207" cy="400110"/>
                <a:chOff x="5949226" y="2874372"/>
                <a:chExt cx="355207" cy="400110"/>
              </a:xfrm>
            </p:grpSpPr>
            <p:sp>
              <p:nvSpPr>
                <p:cNvPr id="137" name="圆角矩形 13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8" name="文本框 137"/>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7068810" y="2232754"/>
                <a:ext cx="355207" cy="400110"/>
                <a:chOff x="7055924" y="2873088"/>
                <a:chExt cx="355207" cy="400110"/>
              </a:xfrm>
            </p:grpSpPr>
            <p:sp>
              <p:nvSpPr>
                <p:cNvPr id="135" name="圆角矩形 134"/>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6" name="文本框 135"/>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5" name="组合 124"/>
              <p:cNvGrpSpPr/>
              <p:nvPr/>
            </p:nvGrpSpPr>
            <p:grpSpPr>
              <a:xfrm>
                <a:off x="8985588" y="2234836"/>
                <a:ext cx="355207" cy="400110"/>
                <a:chOff x="8153552" y="2875170"/>
                <a:chExt cx="355207" cy="400110"/>
              </a:xfrm>
            </p:grpSpPr>
            <p:sp>
              <p:nvSpPr>
                <p:cNvPr id="131" name="圆角矩形 13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4" name="文本框 133"/>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126" name="直接连接符 125"/>
              <p:cNvCxnSpPr>
                <a:endCxn id="145"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endCxn id="138"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36"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endCxn id="134"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52"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sp>
        <p:nvSpPr>
          <p:cNvPr id="163" name="矩形 162"/>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latin typeface="Arial" panose="020B0604020202020204" pitchFamily="34" charset="0"/>
                <a:cs typeface="Arial" panose="020B0604020202020204" pitchFamily="34" charset="0"/>
              </a:rPr>
              <a:t>Poor compactness!</a:t>
            </a:r>
            <a:endParaRPr lang="zh-CN" altLang="en-US" sz="32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9388650"/>
      </p:ext>
    </p:extLst>
  </p:cSld>
  <p:clrMapOvr>
    <a:masterClrMapping/>
  </p:clrMapOvr>
  <mc:AlternateContent xmlns:mc="http://schemas.openxmlformats.org/markup-compatibility/2006" xmlns:p14="http://schemas.microsoft.com/office/powerpoint/2010/main">
    <mc:Choice Requires="p14">
      <p:transition spd="slow" p14:dur="2000" advTm="11624"/>
    </mc:Choice>
    <mc:Fallback xmlns="">
      <p:transition spd="slow" advTm="1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3"/>
                                        </p:tgtEl>
                                        <p:attrNameLst>
                                          <p:attrName>style.visibility</p:attrName>
                                        </p:attrNameLst>
                                      </p:cBhvr>
                                      <p:to>
                                        <p:strVal val="visible"/>
                                      </p:to>
                                    </p:set>
                                    <p:animEffect transition="in" filter="fade">
                                      <p:cBhvr>
                                        <p:cTn id="11" dur="1000"/>
                                        <p:tgtEl>
                                          <p:spTgt spid="163"/>
                                        </p:tgtEl>
                                      </p:cBhvr>
                                    </p:animEffect>
                                    <p:anim calcmode="lin" valueType="num">
                                      <p:cBhvr>
                                        <p:cTn id="12" dur="1000" fill="hold"/>
                                        <p:tgtEl>
                                          <p:spTgt spid="163"/>
                                        </p:tgtEl>
                                        <p:attrNameLst>
                                          <p:attrName>ppt_x</p:attrName>
                                        </p:attrNameLst>
                                      </p:cBhvr>
                                      <p:tavLst>
                                        <p:tav tm="0">
                                          <p:val>
                                            <p:strVal val="#ppt_x"/>
                                          </p:val>
                                        </p:tav>
                                        <p:tav tm="100000">
                                          <p:val>
                                            <p:strVal val="#ppt_x"/>
                                          </p:val>
                                        </p:tav>
                                      </p:tavLst>
                                    </p:anim>
                                    <p:anim calcmode="lin" valueType="num">
                                      <p:cBhvr>
                                        <p:cTn id="13"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sp>
        <p:nvSpPr>
          <p:cNvPr id="294" name="内容占位符 2"/>
          <p:cNvSpPr>
            <a:spLocks noGrp="1"/>
          </p:cNvSpPr>
          <p:nvPr>
            <p:ph idx="1"/>
          </p:nvPr>
        </p:nvSpPr>
        <p:spPr>
          <a:xfrm>
            <a:off x="2591144" y="6071390"/>
            <a:ext cx="7377827"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RGBT regular polytope</a:t>
            </a: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5"/>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6"/>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7"/>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8"/>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a:t>
            </a:r>
          </a:p>
        </p:txBody>
      </p:sp>
      <p:grpSp>
        <p:nvGrpSpPr>
          <p:cNvPr id="118" name="组合 117"/>
          <p:cNvGrpSpPr/>
          <p:nvPr/>
        </p:nvGrpSpPr>
        <p:grpSpPr>
          <a:xfrm>
            <a:off x="2880241" y="3524257"/>
            <a:ext cx="1125217" cy="897691"/>
            <a:chOff x="5513708" y="3299975"/>
            <a:chExt cx="1125217" cy="897691"/>
          </a:xfrm>
        </p:grpSpPr>
        <p:sp>
          <p:nvSpPr>
            <p:cNvPr id="119" name="矩形 118"/>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0" name="组合 119"/>
            <p:cNvGrpSpPr/>
            <p:nvPr/>
          </p:nvGrpSpPr>
          <p:grpSpPr>
            <a:xfrm>
              <a:off x="5629872" y="3368016"/>
              <a:ext cx="858187" cy="755355"/>
              <a:chOff x="5629872" y="3368016"/>
              <a:chExt cx="858187" cy="755355"/>
            </a:xfrm>
          </p:grpSpPr>
          <p:sp>
            <p:nvSpPr>
              <p:cNvPr id="121" name="椭圆 120"/>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2" name="椭圆 121"/>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3" name="椭圆 122"/>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4" name="椭圆 123"/>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27" name="组合 126"/>
          <p:cNvGrpSpPr/>
          <p:nvPr/>
        </p:nvGrpSpPr>
        <p:grpSpPr>
          <a:xfrm>
            <a:off x="4791685" y="3526468"/>
            <a:ext cx="1125217" cy="907084"/>
            <a:chOff x="7076010" y="3299975"/>
            <a:chExt cx="1125217" cy="907084"/>
          </a:xfrm>
        </p:grpSpPr>
        <p:sp>
          <p:nvSpPr>
            <p:cNvPr id="132" name="矩形 131"/>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33" name="组合 132"/>
            <p:cNvGrpSpPr/>
            <p:nvPr/>
          </p:nvGrpSpPr>
          <p:grpSpPr>
            <a:xfrm>
              <a:off x="7293687" y="3451866"/>
              <a:ext cx="724837" cy="633405"/>
              <a:chOff x="7293687" y="3451866"/>
              <a:chExt cx="724837" cy="633405"/>
            </a:xfrm>
          </p:grpSpPr>
          <p:sp>
            <p:nvSpPr>
              <p:cNvPr id="139" name="椭圆 138"/>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椭圆 139"/>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1" name="椭圆 140"/>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2" name="椭圆 141"/>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4" name="椭圆 143"/>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46" name="组合 145"/>
          <p:cNvGrpSpPr/>
          <p:nvPr/>
        </p:nvGrpSpPr>
        <p:grpSpPr>
          <a:xfrm>
            <a:off x="6685969" y="3521349"/>
            <a:ext cx="1125217" cy="938732"/>
            <a:chOff x="8714955" y="3258934"/>
            <a:chExt cx="1125217" cy="938732"/>
          </a:xfrm>
        </p:grpSpPr>
        <p:sp>
          <p:nvSpPr>
            <p:cNvPr id="147" name="矩形 146"/>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8" name="组合 147"/>
            <p:cNvGrpSpPr/>
            <p:nvPr/>
          </p:nvGrpSpPr>
          <p:grpSpPr>
            <a:xfrm>
              <a:off x="8947977" y="3422096"/>
              <a:ext cx="686737" cy="650580"/>
              <a:chOff x="8947977" y="3422096"/>
              <a:chExt cx="686737" cy="650580"/>
            </a:xfrm>
          </p:grpSpPr>
          <p:sp>
            <p:nvSpPr>
              <p:cNvPr id="149" name="椭圆 148"/>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1" name="椭圆 150"/>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2" name="椭圆 151"/>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3" name="椭圆 152"/>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54" name="组合 153"/>
          <p:cNvGrpSpPr/>
          <p:nvPr/>
        </p:nvGrpSpPr>
        <p:grpSpPr>
          <a:xfrm>
            <a:off x="8609435" y="3522238"/>
            <a:ext cx="1125217" cy="948125"/>
            <a:chOff x="10332591" y="3258934"/>
            <a:chExt cx="1125217" cy="948125"/>
          </a:xfrm>
        </p:grpSpPr>
        <p:sp>
          <p:nvSpPr>
            <p:cNvPr id="155" name="矩形 154"/>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56" name="组合 155"/>
            <p:cNvGrpSpPr/>
            <p:nvPr/>
          </p:nvGrpSpPr>
          <p:grpSpPr>
            <a:xfrm>
              <a:off x="10390837" y="3299975"/>
              <a:ext cx="996908" cy="809902"/>
              <a:chOff x="10390837" y="3299975"/>
              <a:chExt cx="996908" cy="809902"/>
            </a:xfrm>
          </p:grpSpPr>
          <p:sp>
            <p:nvSpPr>
              <p:cNvPr id="157" name="椭圆 156"/>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8" name="椭圆 157"/>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9" name="椭圆 158"/>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0" name="椭圆 159"/>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1" name="椭圆 160"/>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2" name="椭圆 161"/>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63" name="组合 62"/>
          <p:cNvGrpSpPr/>
          <p:nvPr/>
        </p:nvGrpSpPr>
        <p:grpSpPr>
          <a:xfrm>
            <a:off x="2788448" y="4741547"/>
            <a:ext cx="7071525" cy="1021887"/>
            <a:chOff x="2788448" y="4741547"/>
            <a:chExt cx="7071525" cy="1021887"/>
          </a:xfrm>
        </p:grpSpPr>
        <p:sp>
          <p:nvSpPr>
            <p:cNvPr id="323" name="矩形 322"/>
            <p:cNvSpPr/>
            <p:nvPr/>
          </p:nvSpPr>
          <p:spPr>
            <a:xfrm>
              <a:off x="4683863" y="474286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4" name="矩形 323"/>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5" name="矩形 324"/>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6" name="任意多边形 325"/>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27" name="组合 326"/>
            <p:cNvGrpSpPr/>
            <p:nvPr/>
          </p:nvGrpSpPr>
          <p:grpSpPr>
            <a:xfrm>
              <a:off x="8894692" y="4809941"/>
              <a:ext cx="574740" cy="934946"/>
              <a:chOff x="10590142" y="4784795"/>
              <a:chExt cx="574740" cy="934946"/>
            </a:xfrm>
          </p:grpSpPr>
          <p:sp>
            <p:nvSpPr>
              <p:cNvPr id="354" name="椭圆 353"/>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5" name="椭圆 354"/>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6" name="椭圆 355"/>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7" name="椭圆 356"/>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8" name="椭圆 357"/>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9" name="椭圆 358"/>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30" name="矩形 329"/>
            <p:cNvSpPr/>
            <p:nvPr/>
          </p:nvSpPr>
          <p:spPr>
            <a:xfrm>
              <a:off x="2788448" y="474756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331" name="直接连接符 330"/>
            <p:cNvCxnSpPr>
              <a:stCxn id="343" idx="6"/>
              <a:endCxn id="348" idx="2"/>
            </p:cNvCxnSpPr>
            <p:nvPr/>
          </p:nvCxnSpPr>
          <p:spPr>
            <a:xfrm>
              <a:off x="3500833" y="4886031"/>
              <a:ext cx="1887668"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直接连接符 331"/>
            <p:cNvCxnSpPr>
              <a:stCxn id="341" idx="6"/>
              <a:endCxn id="344" idx="2"/>
            </p:cNvCxnSpPr>
            <p:nvPr/>
          </p:nvCxnSpPr>
          <p:spPr>
            <a:xfrm flipV="1">
              <a:off x="3665802" y="5568720"/>
              <a:ext cx="1750966"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3" name="直接连接符 332"/>
            <p:cNvCxnSpPr>
              <a:stCxn id="343" idx="6"/>
              <a:endCxn id="347" idx="2"/>
            </p:cNvCxnSpPr>
            <p:nvPr/>
          </p:nvCxnSpPr>
          <p:spPr>
            <a:xfrm>
              <a:off x="3500833" y="4886031"/>
              <a:ext cx="1668475"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4" name="直接连接符 333"/>
            <p:cNvCxnSpPr>
              <a:stCxn id="342" idx="6"/>
              <a:endCxn id="345" idx="2"/>
            </p:cNvCxnSpPr>
            <p:nvPr/>
          </p:nvCxnSpPr>
          <p:spPr>
            <a:xfrm>
              <a:off x="3301249" y="5419809"/>
              <a:ext cx="1846829"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35" name="任意多边形 334"/>
            <p:cNvSpPr/>
            <p:nvPr/>
          </p:nvSpPr>
          <p:spPr>
            <a:xfrm>
              <a:off x="3251200" y="4870450"/>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336" name="直接连接符 335"/>
            <p:cNvCxnSpPr>
              <a:stCxn id="347" idx="6"/>
              <a:endCxn id="352" idx="2"/>
            </p:cNvCxnSpPr>
            <p:nvPr/>
          </p:nvCxnSpPr>
          <p:spPr>
            <a:xfrm>
              <a:off x="5277308" y="5018923"/>
              <a:ext cx="1935715"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37" name="组合 336"/>
            <p:cNvGrpSpPr/>
            <p:nvPr/>
          </p:nvGrpSpPr>
          <p:grpSpPr>
            <a:xfrm>
              <a:off x="3193249" y="4832031"/>
              <a:ext cx="472553" cy="862325"/>
              <a:chOff x="5878474" y="4683221"/>
              <a:chExt cx="472553" cy="862325"/>
            </a:xfrm>
          </p:grpSpPr>
          <p:sp>
            <p:nvSpPr>
              <p:cNvPr id="340" name="椭圆 339"/>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1" name="椭圆 340"/>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2" name="椭圆 341"/>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3" name="椭圆 342"/>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338" name="直接连接符 337"/>
            <p:cNvCxnSpPr>
              <a:stCxn id="341" idx="7"/>
              <a:endCxn id="348" idx="2"/>
            </p:cNvCxnSpPr>
            <p:nvPr/>
          </p:nvCxnSpPr>
          <p:spPr>
            <a:xfrm flipV="1">
              <a:off x="3649986" y="5173490"/>
              <a:ext cx="1738515" cy="42868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a:stCxn id="348" idx="6"/>
              <a:endCxn id="352" idx="2"/>
            </p:cNvCxnSpPr>
            <p:nvPr/>
          </p:nvCxnSpPr>
          <p:spPr>
            <a:xfrm flipV="1">
              <a:off x="5496501" y="5039064"/>
              <a:ext cx="1716522"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60" name="任意多边形 359"/>
            <p:cNvSpPr/>
            <p:nvPr/>
          </p:nvSpPr>
          <p:spPr>
            <a:xfrm>
              <a:off x="7090812" y="5027120"/>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28" name="组合 327"/>
            <p:cNvGrpSpPr/>
            <p:nvPr/>
          </p:nvGrpSpPr>
          <p:grpSpPr>
            <a:xfrm>
              <a:off x="7048672" y="4985064"/>
              <a:ext cx="399401" cy="607348"/>
              <a:chOff x="9107718" y="4928530"/>
              <a:chExt cx="399401" cy="607348"/>
            </a:xfrm>
          </p:grpSpPr>
          <p:sp>
            <p:nvSpPr>
              <p:cNvPr id="349" name="椭圆 348"/>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0" name="椭圆 34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1" name="椭圆 35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2" name="椭圆 35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3" name="椭圆 352"/>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61" name="任意多边形 360"/>
            <p:cNvSpPr/>
            <p:nvPr/>
          </p:nvSpPr>
          <p:spPr>
            <a:xfrm>
              <a:off x="5185019" y="5007886"/>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29" name="组合 328"/>
            <p:cNvGrpSpPr/>
            <p:nvPr/>
          </p:nvGrpSpPr>
          <p:grpSpPr>
            <a:xfrm>
              <a:off x="5148078" y="4964923"/>
              <a:ext cx="376690" cy="657797"/>
              <a:chOff x="4228018" y="5357169"/>
              <a:chExt cx="376690" cy="657797"/>
            </a:xfrm>
          </p:grpSpPr>
          <p:sp>
            <p:nvSpPr>
              <p:cNvPr id="344" name="椭圆 343"/>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5" name="椭圆 344"/>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6" name="椭圆 345"/>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7" name="椭圆 346"/>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8" name="椭圆 347"/>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418" name="直接连接符 417"/>
            <p:cNvCxnSpPr>
              <a:stCxn id="345" idx="6"/>
              <a:endCxn id="351" idx="2"/>
            </p:cNvCxnSpPr>
            <p:nvPr/>
          </p:nvCxnSpPr>
          <p:spPr>
            <a:xfrm flipV="1">
              <a:off x="5256078" y="5371147"/>
              <a:ext cx="1792594"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9" name="直接连接符 418"/>
            <p:cNvCxnSpPr>
              <a:stCxn id="344" idx="6"/>
              <a:endCxn id="350" idx="2"/>
            </p:cNvCxnSpPr>
            <p:nvPr/>
          </p:nvCxnSpPr>
          <p:spPr>
            <a:xfrm flipV="1">
              <a:off x="5524768" y="5538412"/>
              <a:ext cx="1815305"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0" name="直接连接符 419"/>
            <p:cNvCxnSpPr>
              <a:stCxn id="350" idx="6"/>
              <a:endCxn id="355" idx="2"/>
            </p:cNvCxnSpPr>
            <p:nvPr/>
          </p:nvCxnSpPr>
          <p:spPr>
            <a:xfrm>
              <a:off x="7448073" y="5538412"/>
              <a:ext cx="18468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1" name="直接连接符 420"/>
            <p:cNvCxnSpPr>
              <a:stCxn id="352" idx="6"/>
              <a:endCxn id="354" idx="2"/>
            </p:cNvCxnSpPr>
            <p:nvPr/>
          </p:nvCxnSpPr>
          <p:spPr>
            <a:xfrm>
              <a:off x="7321023" y="5039064"/>
              <a:ext cx="20404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2" name="直接连接符 421"/>
            <p:cNvCxnSpPr>
              <a:stCxn id="352" idx="6"/>
              <a:endCxn id="357" idx="2"/>
            </p:cNvCxnSpPr>
            <p:nvPr/>
          </p:nvCxnSpPr>
          <p:spPr>
            <a:xfrm flipV="1">
              <a:off x="7321023" y="4863941"/>
              <a:ext cx="17884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3" name="直接连接符 422"/>
            <p:cNvCxnSpPr>
              <a:stCxn id="352" idx="6"/>
              <a:endCxn id="358" idx="2"/>
            </p:cNvCxnSpPr>
            <p:nvPr/>
          </p:nvCxnSpPr>
          <p:spPr>
            <a:xfrm>
              <a:off x="7321023" y="5039064"/>
              <a:ext cx="15736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4" name="直接连接符 423"/>
            <p:cNvCxnSpPr>
              <a:stCxn id="351" idx="6"/>
              <a:endCxn id="356" idx="2"/>
            </p:cNvCxnSpPr>
            <p:nvPr/>
          </p:nvCxnSpPr>
          <p:spPr>
            <a:xfrm>
              <a:off x="7156672" y="5371147"/>
              <a:ext cx="17570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5" name="直接连接符 424"/>
            <p:cNvCxnSpPr>
              <a:stCxn id="343" idx="5"/>
              <a:endCxn id="345" idx="1"/>
            </p:cNvCxnSpPr>
            <p:nvPr/>
          </p:nvCxnSpPr>
          <p:spPr>
            <a:xfrm>
              <a:off x="3485017" y="4924215"/>
              <a:ext cx="1678877" cy="47704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6" name="直接连接符 425"/>
            <p:cNvCxnSpPr>
              <a:stCxn id="342" idx="6"/>
              <a:endCxn id="344" idx="2"/>
            </p:cNvCxnSpPr>
            <p:nvPr/>
          </p:nvCxnSpPr>
          <p:spPr>
            <a:xfrm>
              <a:off x="3301249" y="5419809"/>
              <a:ext cx="2115519" cy="1489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7" name="直接连接符 426"/>
            <p:cNvCxnSpPr>
              <a:stCxn id="347" idx="5"/>
              <a:endCxn id="351" idx="2"/>
            </p:cNvCxnSpPr>
            <p:nvPr/>
          </p:nvCxnSpPr>
          <p:spPr>
            <a:xfrm>
              <a:off x="5261492" y="5057107"/>
              <a:ext cx="1787180" cy="31404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8" name="直接连接符 427"/>
            <p:cNvCxnSpPr>
              <a:stCxn id="361" idx="1"/>
              <a:endCxn id="350" idx="2"/>
            </p:cNvCxnSpPr>
            <p:nvPr/>
          </p:nvCxnSpPr>
          <p:spPr>
            <a:xfrm>
              <a:off x="5185019" y="5423811"/>
              <a:ext cx="2155054" cy="11460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9" name="直接连接符 428"/>
            <p:cNvCxnSpPr>
              <a:stCxn id="350" idx="6"/>
              <a:endCxn id="356" idx="3"/>
            </p:cNvCxnSpPr>
            <p:nvPr/>
          </p:nvCxnSpPr>
          <p:spPr>
            <a:xfrm flipV="1">
              <a:off x="7448073" y="5505736"/>
              <a:ext cx="1481485" cy="3267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0" name="直接连接符 429"/>
            <p:cNvCxnSpPr>
              <a:stCxn id="352" idx="6"/>
              <a:endCxn id="356" idx="1"/>
            </p:cNvCxnSpPr>
            <p:nvPr/>
          </p:nvCxnSpPr>
          <p:spPr>
            <a:xfrm>
              <a:off x="7321023" y="5039064"/>
              <a:ext cx="1608535" cy="390304"/>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348" idx="6"/>
              <a:endCxn id="350" idx="2"/>
            </p:cNvCxnSpPr>
            <p:nvPr/>
          </p:nvCxnSpPr>
          <p:spPr>
            <a:xfrm>
              <a:off x="5496501" y="5173490"/>
              <a:ext cx="1843572" cy="36492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26" name="直接连接符 125"/>
          <p:cNvCxnSpPr>
            <a:stCxn id="350" idx="6"/>
            <a:endCxn id="354" idx="2"/>
          </p:cNvCxnSpPr>
          <p:nvPr/>
        </p:nvCxnSpPr>
        <p:spPr>
          <a:xfrm flipV="1">
            <a:off x="7448073" y="5285834"/>
            <a:ext cx="1913359" cy="25257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6" name="组合 115"/>
          <p:cNvGrpSpPr/>
          <p:nvPr/>
        </p:nvGrpSpPr>
        <p:grpSpPr>
          <a:xfrm>
            <a:off x="2343754" y="1629250"/>
            <a:ext cx="7714646" cy="610765"/>
            <a:chOff x="2343754" y="2232754"/>
            <a:chExt cx="7714646" cy="610765"/>
          </a:xfrm>
        </p:grpSpPr>
        <p:sp>
          <p:nvSpPr>
            <p:cNvPr id="117" name="文本框 116"/>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128" name="组合 127"/>
            <p:cNvGrpSpPr/>
            <p:nvPr/>
          </p:nvGrpSpPr>
          <p:grpSpPr>
            <a:xfrm>
              <a:off x="2657098" y="2232754"/>
              <a:ext cx="7401302" cy="461014"/>
              <a:chOff x="2657098" y="2232754"/>
              <a:chExt cx="7401302" cy="461014"/>
            </a:xfrm>
          </p:grpSpPr>
          <p:cxnSp>
            <p:nvCxnSpPr>
              <p:cNvPr id="129" name="直接箭头连接符 128"/>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组合 129"/>
              <p:cNvGrpSpPr/>
              <p:nvPr/>
            </p:nvGrpSpPr>
            <p:grpSpPr>
              <a:xfrm>
                <a:off x="3281275" y="2237431"/>
                <a:ext cx="355207" cy="400110"/>
                <a:chOff x="4906689" y="2877765"/>
                <a:chExt cx="355207" cy="400110"/>
              </a:xfrm>
            </p:grpSpPr>
            <p:sp>
              <p:nvSpPr>
                <p:cNvPr id="168" name="圆角矩形 167"/>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9" name="文本框 168"/>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1" name="组合 130"/>
              <p:cNvGrpSpPr/>
              <p:nvPr/>
            </p:nvGrpSpPr>
            <p:grpSpPr>
              <a:xfrm>
                <a:off x="5162012" y="2234038"/>
                <a:ext cx="355207" cy="400110"/>
                <a:chOff x="5949226" y="2874372"/>
                <a:chExt cx="355207" cy="400110"/>
              </a:xfrm>
            </p:grpSpPr>
            <p:sp>
              <p:nvSpPr>
                <p:cNvPr id="166" name="圆角矩形 165"/>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7" name="文本框 166"/>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4" name="组合 133"/>
              <p:cNvGrpSpPr/>
              <p:nvPr/>
            </p:nvGrpSpPr>
            <p:grpSpPr>
              <a:xfrm>
                <a:off x="7068810" y="2232754"/>
                <a:ext cx="355207" cy="400110"/>
                <a:chOff x="7055924" y="2873088"/>
                <a:chExt cx="355207" cy="400110"/>
              </a:xfrm>
            </p:grpSpPr>
            <p:sp>
              <p:nvSpPr>
                <p:cNvPr id="164" name="圆角矩形 163"/>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5" name="文本框 164"/>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5" name="组合 134"/>
              <p:cNvGrpSpPr/>
              <p:nvPr/>
            </p:nvGrpSpPr>
            <p:grpSpPr>
              <a:xfrm>
                <a:off x="8985588" y="2234836"/>
                <a:ext cx="355207" cy="400110"/>
                <a:chOff x="8153552" y="2875170"/>
                <a:chExt cx="355207" cy="400110"/>
              </a:xfrm>
            </p:grpSpPr>
            <p:sp>
              <p:nvSpPr>
                <p:cNvPr id="145" name="圆角矩形 144"/>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3" name="文本框 16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136" name="直接连接符 135"/>
              <p:cNvCxnSpPr>
                <a:endCxn id="169"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a:endCxn id="167"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a:endCxn id="165"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endCxn id="163"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70"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sp>
        <p:nvSpPr>
          <p:cNvPr id="172" name="矩形 171"/>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latin typeface="Arial" panose="020B0604020202020204" pitchFamily="34" charset="0"/>
                <a:cs typeface="Arial" panose="020B0604020202020204" pitchFamily="34" charset="0"/>
              </a:rPr>
              <a:t>Complex topology!</a:t>
            </a:r>
            <a:endParaRPr lang="zh-CN" altLang="en-US" sz="3200" dirty="0">
              <a:solidFill>
                <a:srgbClr val="FF0000"/>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2988715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040"/>
    </mc:Choice>
    <mc:Fallback xmlns="">
      <p:transition spd="slow" advTm="1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1000"/>
                                        <p:tgtEl>
                                          <p:spTgt spid="172"/>
                                        </p:tgtEl>
                                      </p:cBhvr>
                                    </p:animEffect>
                                    <p:anim calcmode="lin" valueType="num">
                                      <p:cBhvr>
                                        <p:cTn id="12" dur="1000" fill="hold"/>
                                        <p:tgtEl>
                                          <p:spTgt spid="172"/>
                                        </p:tgtEl>
                                        <p:attrNameLst>
                                          <p:attrName>ppt_x</p:attrName>
                                        </p:attrNameLst>
                                      </p:cBhvr>
                                      <p:tavLst>
                                        <p:tav tm="0">
                                          <p:val>
                                            <p:strVal val="#ppt_x"/>
                                          </p:val>
                                        </p:tav>
                                        <p:tav tm="100000">
                                          <p:val>
                                            <p:strVal val="#ppt_x"/>
                                          </p:val>
                                        </p:tav>
                                      </p:tavLst>
                                    </p:anim>
                                    <p:anim calcmode="lin" valueType="num">
                                      <p:cBhvr>
                                        <p:cTn id="13"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a:t>
            </a:r>
          </a:p>
        </p:txBody>
      </p:sp>
      <p:sp>
        <p:nvSpPr>
          <p:cNvPr id="294" name="内容占位符 2"/>
          <p:cNvSpPr>
            <a:spLocks noGrp="1"/>
          </p:cNvSpPr>
          <p:nvPr>
            <p:ph idx="1"/>
          </p:nvPr>
        </p:nvSpPr>
        <p:spPr>
          <a:xfrm>
            <a:off x="2591144" y="6080534"/>
            <a:ext cx="7377827"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RGBT skew polytope</a:t>
            </a:r>
          </a:p>
        </p:txBody>
      </p:sp>
      <p:grpSp>
        <p:nvGrpSpPr>
          <p:cNvPr id="119" name="组合 118"/>
          <p:cNvGrpSpPr/>
          <p:nvPr/>
        </p:nvGrpSpPr>
        <p:grpSpPr>
          <a:xfrm>
            <a:off x="2880241" y="3524257"/>
            <a:ext cx="1125217" cy="897691"/>
            <a:chOff x="5513708" y="3299975"/>
            <a:chExt cx="1125217" cy="897691"/>
          </a:xfrm>
        </p:grpSpPr>
        <p:sp>
          <p:nvSpPr>
            <p:cNvPr id="127" name="矩形 126"/>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0" name="组合 139"/>
            <p:cNvGrpSpPr/>
            <p:nvPr/>
          </p:nvGrpSpPr>
          <p:grpSpPr>
            <a:xfrm>
              <a:off x="5629872" y="3368016"/>
              <a:ext cx="858187" cy="755355"/>
              <a:chOff x="5629872" y="3368016"/>
              <a:chExt cx="858187" cy="755355"/>
            </a:xfrm>
          </p:grpSpPr>
          <p:sp>
            <p:nvSpPr>
              <p:cNvPr id="147" name="椭圆 146"/>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8" name="椭圆 147"/>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8" name="椭圆 187"/>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89" name="组合 188"/>
          <p:cNvGrpSpPr/>
          <p:nvPr/>
        </p:nvGrpSpPr>
        <p:grpSpPr>
          <a:xfrm>
            <a:off x="4791685" y="3526468"/>
            <a:ext cx="1125217" cy="907084"/>
            <a:chOff x="7076010" y="3299975"/>
            <a:chExt cx="1125217" cy="907084"/>
          </a:xfrm>
        </p:grpSpPr>
        <p:sp>
          <p:nvSpPr>
            <p:cNvPr id="190" name="矩形 189"/>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91" name="组合 190"/>
            <p:cNvGrpSpPr/>
            <p:nvPr/>
          </p:nvGrpSpPr>
          <p:grpSpPr>
            <a:xfrm>
              <a:off x="7293687" y="3451866"/>
              <a:ext cx="724837" cy="633405"/>
              <a:chOff x="7293687" y="3451866"/>
              <a:chExt cx="724837" cy="633405"/>
            </a:xfrm>
          </p:grpSpPr>
          <p:sp>
            <p:nvSpPr>
              <p:cNvPr id="192" name="椭圆 191"/>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3" name="椭圆 192"/>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6" name="椭圆 195"/>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7" name="椭圆 196"/>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8" name="椭圆 197"/>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99" name="组合 198"/>
          <p:cNvGrpSpPr/>
          <p:nvPr/>
        </p:nvGrpSpPr>
        <p:grpSpPr>
          <a:xfrm>
            <a:off x="6685969" y="3521349"/>
            <a:ext cx="1125217" cy="938732"/>
            <a:chOff x="8714955" y="3258934"/>
            <a:chExt cx="1125217" cy="938732"/>
          </a:xfrm>
        </p:grpSpPr>
        <p:sp>
          <p:nvSpPr>
            <p:cNvPr id="200" name="矩形 199"/>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01" name="组合 200"/>
            <p:cNvGrpSpPr/>
            <p:nvPr/>
          </p:nvGrpSpPr>
          <p:grpSpPr>
            <a:xfrm>
              <a:off x="8947977" y="3422096"/>
              <a:ext cx="686737" cy="650580"/>
              <a:chOff x="8947977" y="3422096"/>
              <a:chExt cx="686737" cy="650580"/>
            </a:xfrm>
          </p:grpSpPr>
          <p:sp>
            <p:nvSpPr>
              <p:cNvPr id="202" name="椭圆 201"/>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3" name="椭圆 202"/>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4" name="椭圆 203"/>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5" name="椭圆 204"/>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6" name="椭圆 205"/>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07" name="组合 206"/>
          <p:cNvGrpSpPr/>
          <p:nvPr/>
        </p:nvGrpSpPr>
        <p:grpSpPr>
          <a:xfrm>
            <a:off x="8609435" y="3522238"/>
            <a:ext cx="1125217" cy="948125"/>
            <a:chOff x="10332591" y="3258934"/>
            <a:chExt cx="1125217" cy="948125"/>
          </a:xfrm>
        </p:grpSpPr>
        <p:sp>
          <p:nvSpPr>
            <p:cNvPr id="208" name="矩形 207"/>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09" name="组合 208"/>
            <p:cNvGrpSpPr/>
            <p:nvPr/>
          </p:nvGrpSpPr>
          <p:grpSpPr>
            <a:xfrm>
              <a:off x="10390837" y="3299975"/>
              <a:ext cx="996908" cy="809902"/>
              <a:chOff x="10390837" y="3299975"/>
              <a:chExt cx="996908" cy="809902"/>
            </a:xfrm>
          </p:grpSpPr>
          <p:sp>
            <p:nvSpPr>
              <p:cNvPr id="210" name="椭圆 209"/>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1" name="椭圆 210"/>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2" name="椭圆 211"/>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3" name="椭圆 212"/>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4" name="椭圆 213"/>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5" name="椭圆 214"/>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95" name="组合 294"/>
          <p:cNvGrpSpPr/>
          <p:nvPr/>
        </p:nvGrpSpPr>
        <p:grpSpPr>
          <a:xfrm>
            <a:off x="2788448" y="4741547"/>
            <a:ext cx="7071525" cy="1021887"/>
            <a:chOff x="2788448" y="4741547"/>
            <a:chExt cx="7071525" cy="1021887"/>
          </a:xfrm>
        </p:grpSpPr>
        <p:sp>
          <p:nvSpPr>
            <p:cNvPr id="296" name="矩形 295"/>
            <p:cNvSpPr/>
            <p:nvPr/>
          </p:nvSpPr>
          <p:spPr>
            <a:xfrm>
              <a:off x="4683863" y="474286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7" name="矩形 296"/>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8" name="矩形 297"/>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9" name="任意多边形 298"/>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00" name="组合 299"/>
            <p:cNvGrpSpPr/>
            <p:nvPr/>
          </p:nvGrpSpPr>
          <p:grpSpPr>
            <a:xfrm>
              <a:off x="8894692" y="4809941"/>
              <a:ext cx="574740" cy="934946"/>
              <a:chOff x="10590142" y="4784795"/>
              <a:chExt cx="574740" cy="934946"/>
            </a:xfrm>
          </p:grpSpPr>
          <p:sp>
            <p:nvSpPr>
              <p:cNvPr id="342" name="椭圆 341"/>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3" name="椭圆 342"/>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4" name="椭圆 343"/>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5" name="椭圆 344"/>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6" name="椭圆 345"/>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7" name="椭圆 346"/>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01" name="矩形 300"/>
            <p:cNvSpPr/>
            <p:nvPr/>
          </p:nvSpPr>
          <p:spPr>
            <a:xfrm>
              <a:off x="2788448" y="474756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302" name="直接连接符 301"/>
            <p:cNvCxnSpPr>
              <a:stCxn id="341" idx="6"/>
              <a:endCxn id="332" idx="2"/>
            </p:cNvCxnSpPr>
            <p:nvPr/>
          </p:nvCxnSpPr>
          <p:spPr>
            <a:xfrm>
              <a:off x="3500833" y="4886031"/>
              <a:ext cx="1887668"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直接连接符 302"/>
            <p:cNvCxnSpPr>
              <a:stCxn id="339" idx="6"/>
              <a:endCxn id="328" idx="2"/>
            </p:cNvCxnSpPr>
            <p:nvPr/>
          </p:nvCxnSpPr>
          <p:spPr>
            <a:xfrm flipV="1">
              <a:off x="3665802" y="5568720"/>
              <a:ext cx="1750966"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341" idx="6"/>
              <a:endCxn id="331" idx="2"/>
            </p:cNvCxnSpPr>
            <p:nvPr/>
          </p:nvCxnSpPr>
          <p:spPr>
            <a:xfrm>
              <a:off x="3500833" y="4886031"/>
              <a:ext cx="1668475"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直接连接符 304"/>
            <p:cNvCxnSpPr>
              <a:stCxn id="340" idx="6"/>
              <a:endCxn id="329" idx="2"/>
            </p:cNvCxnSpPr>
            <p:nvPr/>
          </p:nvCxnSpPr>
          <p:spPr>
            <a:xfrm>
              <a:off x="3301249" y="5419809"/>
              <a:ext cx="1846829"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06" name="任意多边形 305"/>
            <p:cNvSpPr/>
            <p:nvPr/>
          </p:nvSpPr>
          <p:spPr>
            <a:xfrm>
              <a:off x="3251200" y="4870450"/>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307" name="直接连接符 306"/>
            <p:cNvCxnSpPr>
              <a:stCxn id="331" idx="6"/>
              <a:endCxn id="336" idx="2"/>
            </p:cNvCxnSpPr>
            <p:nvPr/>
          </p:nvCxnSpPr>
          <p:spPr>
            <a:xfrm>
              <a:off x="5277308" y="5018923"/>
              <a:ext cx="1935715"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08" name="组合 307"/>
            <p:cNvGrpSpPr/>
            <p:nvPr/>
          </p:nvGrpSpPr>
          <p:grpSpPr>
            <a:xfrm>
              <a:off x="3193249" y="4832031"/>
              <a:ext cx="472553" cy="862325"/>
              <a:chOff x="5878474" y="4683221"/>
              <a:chExt cx="472553" cy="862325"/>
            </a:xfrm>
          </p:grpSpPr>
          <p:sp>
            <p:nvSpPr>
              <p:cNvPr id="338" name="椭圆 337"/>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39" name="椭圆 338"/>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0" name="椭圆 33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1" name="椭圆 340"/>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310" name="直接连接符 309"/>
            <p:cNvCxnSpPr>
              <a:stCxn id="332" idx="6"/>
              <a:endCxn id="336" idx="2"/>
            </p:cNvCxnSpPr>
            <p:nvPr/>
          </p:nvCxnSpPr>
          <p:spPr>
            <a:xfrm flipV="1">
              <a:off x="5496501" y="5039064"/>
              <a:ext cx="1716522"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11" name="任意多边形 310"/>
            <p:cNvSpPr/>
            <p:nvPr/>
          </p:nvSpPr>
          <p:spPr>
            <a:xfrm>
              <a:off x="7090812" y="5027120"/>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2" name="组合 311"/>
            <p:cNvGrpSpPr/>
            <p:nvPr/>
          </p:nvGrpSpPr>
          <p:grpSpPr>
            <a:xfrm>
              <a:off x="7048672" y="4985064"/>
              <a:ext cx="399401" cy="607348"/>
              <a:chOff x="9107718" y="4928530"/>
              <a:chExt cx="399401" cy="607348"/>
            </a:xfrm>
          </p:grpSpPr>
          <p:sp>
            <p:nvSpPr>
              <p:cNvPr id="333" name="椭圆 332"/>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4" name="椭圆 333"/>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5" name="椭圆 334"/>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6" name="椭圆 335"/>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7" name="椭圆 336"/>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13" name="任意多边形 312"/>
            <p:cNvSpPr/>
            <p:nvPr/>
          </p:nvSpPr>
          <p:spPr>
            <a:xfrm>
              <a:off x="5185019" y="5007886"/>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4" name="组合 313"/>
            <p:cNvGrpSpPr/>
            <p:nvPr/>
          </p:nvGrpSpPr>
          <p:grpSpPr>
            <a:xfrm>
              <a:off x="5148078" y="4964923"/>
              <a:ext cx="376690" cy="657797"/>
              <a:chOff x="4228018" y="5357169"/>
              <a:chExt cx="376690" cy="657797"/>
            </a:xfrm>
          </p:grpSpPr>
          <p:sp>
            <p:nvSpPr>
              <p:cNvPr id="328" name="椭圆 327"/>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9" name="椭圆 328"/>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0" name="椭圆 329"/>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1" name="椭圆 330"/>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2" name="椭圆 331"/>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315" name="直接连接符 314"/>
            <p:cNvCxnSpPr>
              <a:stCxn id="329" idx="6"/>
              <a:endCxn id="335" idx="2"/>
            </p:cNvCxnSpPr>
            <p:nvPr/>
          </p:nvCxnSpPr>
          <p:spPr>
            <a:xfrm flipV="1">
              <a:off x="5256078" y="5371147"/>
              <a:ext cx="1792594"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328" idx="6"/>
              <a:endCxn id="334" idx="2"/>
            </p:cNvCxnSpPr>
            <p:nvPr/>
          </p:nvCxnSpPr>
          <p:spPr>
            <a:xfrm flipV="1">
              <a:off x="5524768" y="5538412"/>
              <a:ext cx="1815305"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7" name="直接连接符 316"/>
            <p:cNvCxnSpPr>
              <a:stCxn id="334" idx="6"/>
              <a:endCxn id="343" idx="2"/>
            </p:cNvCxnSpPr>
            <p:nvPr/>
          </p:nvCxnSpPr>
          <p:spPr>
            <a:xfrm>
              <a:off x="7448073" y="5538412"/>
              <a:ext cx="18468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336" idx="6"/>
              <a:endCxn id="342" idx="2"/>
            </p:cNvCxnSpPr>
            <p:nvPr/>
          </p:nvCxnSpPr>
          <p:spPr>
            <a:xfrm>
              <a:off x="7321023" y="5039064"/>
              <a:ext cx="20404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9" name="直接连接符 318"/>
            <p:cNvCxnSpPr>
              <a:stCxn id="336" idx="6"/>
              <a:endCxn id="345" idx="2"/>
            </p:cNvCxnSpPr>
            <p:nvPr/>
          </p:nvCxnSpPr>
          <p:spPr>
            <a:xfrm flipV="1">
              <a:off x="7321023" y="4863941"/>
              <a:ext cx="17884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直接连接符 319"/>
            <p:cNvCxnSpPr>
              <a:stCxn id="336" idx="6"/>
              <a:endCxn id="346" idx="2"/>
            </p:cNvCxnSpPr>
            <p:nvPr/>
          </p:nvCxnSpPr>
          <p:spPr>
            <a:xfrm>
              <a:off x="7321023" y="5039064"/>
              <a:ext cx="15736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335" idx="6"/>
              <a:endCxn id="344" idx="2"/>
            </p:cNvCxnSpPr>
            <p:nvPr/>
          </p:nvCxnSpPr>
          <p:spPr>
            <a:xfrm>
              <a:off x="7156672" y="5371147"/>
              <a:ext cx="17570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a:off x="2343754" y="1629250"/>
            <a:ext cx="7714646" cy="610765"/>
            <a:chOff x="2343754" y="2232754"/>
            <a:chExt cx="7714646" cy="610765"/>
          </a:xfrm>
        </p:grpSpPr>
        <p:sp>
          <p:nvSpPr>
            <p:cNvPr id="108" name="文本框 107"/>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109" name="组合 108"/>
            <p:cNvGrpSpPr/>
            <p:nvPr/>
          </p:nvGrpSpPr>
          <p:grpSpPr>
            <a:xfrm>
              <a:off x="2657098" y="2232754"/>
              <a:ext cx="7401302" cy="461014"/>
              <a:chOff x="2657098" y="2232754"/>
              <a:chExt cx="7401302" cy="461014"/>
            </a:xfrm>
          </p:grpSpPr>
          <p:cxnSp>
            <p:nvCxnSpPr>
              <p:cNvPr id="110" name="直接箭头连接符 109"/>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组合 110"/>
              <p:cNvGrpSpPr/>
              <p:nvPr/>
            </p:nvGrpSpPr>
            <p:grpSpPr>
              <a:xfrm>
                <a:off x="3281275" y="2237431"/>
                <a:ext cx="355207" cy="400110"/>
                <a:chOff x="4906689" y="2877765"/>
                <a:chExt cx="355207" cy="400110"/>
              </a:xfrm>
            </p:grpSpPr>
            <p:sp>
              <p:nvSpPr>
                <p:cNvPr id="126" name="圆角矩形 12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8" name="文本框 12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2" name="组合 111"/>
              <p:cNvGrpSpPr/>
              <p:nvPr/>
            </p:nvGrpSpPr>
            <p:grpSpPr>
              <a:xfrm>
                <a:off x="5162012" y="2234038"/>
                <a:ext cx="355207" cy="400110"/>
                <a:chOff x="5949226" y="2874372"/>
                <a:chExt cx="355207" cy="400110"/>
              </a:xfrm>
            </p:grpSpPr>
            <p:sp>
              <p:nvSpPr>
                <p:cNvPr id="124" name="圆角矩形 12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5" name="文本框 124"/>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3" name="组合 112"/>
              <p:cNvGrpSpPr/>
              <p:nvPr/>
            </p:nvGrpSpPr>
            <p:grpSpPr>
              <a:xfrm>
                <a:off x="7068810" y="2232754"/>
                <a:ext cx="355207" cy="400110"/>
                <a:chOff x="7055924" y="2873088"/>
                <a:chExt cx="355207" cy="400110"/>
              </a:xfrm>
            </p:grpSpPr>
            <p:sp>
              <p:nvSpPr>
                <p:cNvPr id="122" name="圆角矩形 121"/>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3" name="文本框 122"/>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8985588" y="2234836"/>
                <a:ext cx="355207" cy="400110"/>
                <a:chOff x="8153552" y="2875170"/>
                <a:chExt cx="355207" cy="400110"/>
              </a:xfrm>
            </p:grpSpPr>
            <p:sp>
              <p:nvSpPr>
                <p:cNvPr id="120" name="圆角矩形 11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1" name="文本框 120"/>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115" name="直接连接符 114"/>
              <p:cNvCxnSpPr>
                <a:endCxn id="128"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25"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23"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endCxn id="121"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29"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sp>
        <p:nvSpPr>
          <p:cNvPr id="131" name="矩形 130"/>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6"/>
                </a:solidFill>
                <a:latin typeface="Arial" panose="020B0604020202020204" pitchFamily="34" charset="0"/>
                <a:cs typeface="Arial" panose="020B0604020202020204" pitchFamily="34" charset="0"/>
              </a:rPr>
              <a:t>Better compactness</a:t>
            </a:r>
          </a:p>
          <a:p>
            <a:pPr algn="ctr"/>
            <a:r>
              <a:rPr lang="en-US" altLang="zh-CN" sz="3200" dirty="0">
                <a:solidFill>
                  <a:schemeClr val="accent6"/>
                </a:solidFill>
                <a:latin typeface="Arial" panose="020B0604020202020204" pitchFamily="34" charset="0"/>
                <a:cs typeface="Arial" panose="020B0604020202020204" pitchFamily="34" charset="0"/>
              </a:rPr>
              <a:t>Simpler topology</a:t>
            </a:r>
            <a:endParaRPr lang="zh-CN" altLang="en-US" sz="3200" dirty="0">
              <a:solidFill>
                <a:schemeClr val="accent6"/>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6156259"/>
      </p:ext>
    </p:extLst>
  </p:cSld>
  <p:clrMapOvr>
    <a:masterClrMapping/>
  </p:clrMapOvr>
  <mc:AlternateContent xmlns:mc="http://schemas.openxmlformats.org/markup-compatibility/2006" xmlns:p14="http://schemas.microsoft.com/office/powerpoint/2010/main">
    <mc:Choice Requires="p14">
      <p:transition spd="slow" p14:dur="2000" advTm="38316"/>
    </mc:Choice>
    <mc:Fallback xmlns="">
      <p:transition spd="slow" advTm="3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1000"/>
                                        <p:tgtEl>
                                          <p:spTgt spid="131"/>
                                        </p:tgtEl>
                                      </p:cBhvr>
                                    </p:animEffect>
                                    <p:anim calcmode="lin" valueType="num">
                                      <p:cBhvr>
                                        <p:cTn id="12" dur="1000" fill="hold"/>
                                        <p:tgtEl>
                                          <p:spTgt spid="131"/>
                                        </p:tgtEl>
                                        <p:attrNameLst>
                                          <p:attrName>ppt_x</p:attrName>
                                        </p:attrNameLst>
                                      </p:cBhvr>
                                      <p:tavLst>
                                        <p:tav tm="0">
                                          <p:val>
                                            <p:strVal val="#ppt_x"/>
                                          </p:val>
                                        </p:tav>
                                        <p:tav tm="100000">
                                          <p:val>
                                            <p:strVal val="#ppt_x"/>
                                          </p:val>
                                        </p:tav>
                                      </p:tavLst>
                                    </p:anim>
                                    <p:anim calcmode="lin" valueType="num">
                                      <p:cBhvr>
                                        <p:cTn id="13"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sp>
        <p:nvSpPr>
          <p:cNvPr id="342" name="TextBox 35">
            <a:extLst>
              <a:ext uri="{FF2B5EF4-FFF2-40B4-BE49-F238E27FC236}">
                <a16:creationId xmlns:a16="http://schemas.microsoft.com/office/drawing/2014/main" id="{0E125B6D-BCAF-3B4A-B85E-679CC39F703B}"/>
              </a:ext>
            </a:extLst>
          </p:cNvPr>
          <p:cNvSpPr txBox="1"/>
          <p:nvPr/>
        </p:nvSpPr>
        <p:spPr>
          <a:xfrm>
            <a:off x="1088261" y="3315459"/>
            <a:ext cx="4343065"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Global RGB convex hull</a:t>
            </a:r>
            <a:endParaRPr lang="en-US" altLang="zh-CN" sz="2200" b="1" dirty="0">
              <a:solidFill>
                <a:srgbClr val="FF0000"/>
              </a:solidFill>
              <a:latin typeface="Arial" panose="020B0604020202020204" pitchFamily="34" charset="0"/>
              <a:cs typeface="Arial" panose="020B0604020202020204" pitchFamily="34" charset="0"/>
            </a:endParaRPr>
          </a:p>
        </p:txBody>
      </p:sp>
      <p:sp>
        <p:nvSpPr>
          <p:cNvPr id="343" name="TextBox 35">
            <a:extLst>
              <a:ext uri="{FF2B5EF4-FFF2-40B4-BE49-F238E27FC236}">
                <a16:creationId xmlns:a16="http://schemas.microsoft.com/office/drawing/2014/main" id="{0E125B6D-BCAF-3B4A-B85E-679CC39F703B}"/>
              </a:ext>
            </a:extLst>
          </p:cNvPr>
          <p:cNvSpPr txBox="1"/>
          <p:nvPr/>
        </p:nvSpPr>
        <p:spPr>
          <a:xfrm>
            <a:off x="6302236" y="3315549"/>
            <a:ext cx="4412763"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RGBT convex hull</a:t>
            </a:r>
          </a:p>
        </p:txBody>
      </p:sp>
      <p:sp>
        <p:nvSpPr>
          <p:cNvPr id="344" name="TextBox 35">
            <a:extLst>
              <a:ext uri="{FF2B5EF4-FFF2-40B4-BE49-F238E27FC236}">
                <a16:creationId xmlns:a16="http://schemas.microsoft.com/office/drawing/2014/main" id="{0E125B6D-BCAF-3B4A-B85E-679CC39F703B}"/>
              </a:ext>
            </a:extLst>
          </p:cNvPr>
          <p:cNvSpPr txBox="1"/>
          <p:nvPr/>
        </p:nvSpPr>
        <p:spPr>
          <a:xfrm>
            <a:off x="1056588" y="5571133"/>
            <a:ext cx="4415898"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RGBT regular polytope</a:t>
            </a:r>
          </a:p>
        </p:txBody>
      </p:sp>
      <p:sp>
        <p:nvSpPr>
          <p:cNvPr id="345" name="TextBox 35">
            <a:extLst>
              <a:ext uri="{FF2B5EF4-FFF2-40B4-BE49-F238E27FC236}">
                <a16:creationId xmlns:a16="http://schemas.microsoft.com/office/drawing/2014/main" id="{0E125B6D-BCAF-3B4A-B85E-679CC39F703B}"/>
              </a:ext>
            </a:extLst>
          </p:cNvPr>
          <p:cNvSpPr txBox="1"/>
          <p:nvPr/>
        </p:nvSpPr>
        <p:spPr>
          <a:xfrm>
            <a:off x="6302236" y="5571133"/>
            <a:ext cx="4442044" cy="430887"/>
          </a:xfrm>
          <a:prstGeom prst="rect">
            <a:avLst/>
          </a:prstGeom>
          <a:noFill/>
        </p:spPr>
        <p:txBody>
          <a:bodyPr wrap="square" rtlCol="0">
            <a:spAutoFit/>
          </a:bodyPr>
          <a:lstStyle/>
          <a:p>
            <a:pPr algn="ctr"/>
            <a:r>
              <a:rPr lang="en-US" altLang="zh-CN" sz="2200" dirty="0">
                <a:solidFill>
                  <a:schemeClr val="accent6"/>
                </a:solidFill>
                <a:latin typeface="Arial" panose="020B0604020202020204" pitchFamily="34" charset="0"/>
                <a:cs typeface="Arial" panose="020B0604020202020204" pitchFamily="34" charset="0"/>
              </a:rPr>
              <a:t>RGBT skew polytope</a:t>
            </a:r>
            <a:endParaRPr lang="zh-CN" altLang="en-US" sz="2200" dirty="0">
              <a:solidFill>
                <a:schemeClr val="accent6"/>
              </a:solidFill>
              <a:latin typeface="Arial" panose="020B0604020202020204" pitchFamily="34" charset="0"/>
              <a:cs typeface="Arial" panose="020B0604020202020204" pitchFamily="34" charset="0"/>
            </a:endParaRPr>
          </a:p>
        </p:txBody>
      </p:sp>
      <p:grpSp>
        <p:nvGrpSpPr>
          <p:cNvPr id="5" name="组合 4"/>
          <p:cNvGrpSpPr/>
          <p:nvPr/>
        </p:nvGrpSpPr>
        <p:grpSpPr>
          <a:xfrm>
            <a:off x="5972767" y="4344440"/>
            <a:ext cx="5147475" cy="1021887"/>
            <a:chOff x="6078558" y="254450"/>
            <a:chExt cx="5147475" cy="1021887"/>
          </a:xfrm>
        </p:grpSpPr>
        <p:sp>
          <p:nvSpPr>
            <p:cNvPr id="240" name="矩形 239"/>
            <p:cNvSpPr/>
            <p:nvPr/>
          </p:nvSpPr>
          <p:spPr>
            <a:xfrm>
              <a:off x="7316748" y="25577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1" name="矩形 240"/>
            <p:cNvSpPr/>
            <p:nvPr/>
          </p:nvSpPr>
          <p:spPr>
            <a:xfrm>
              <a:off x="9885173" y="264121"/>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2" name="矩形 241"/>
            <p:cNvSpPr/>
            <p:nvPr/>
          </p:nvSpPr>
          <p:spPr>
            <a:xfrm>
              <a:off x="8662748" y="25445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8" name="任意多边形 247"/>
            <p:cNvSpPr/>
            <p:nvPr/>
          </p:nvSpPr>
          <p:spPr>
            <a:xfrm>
              <a:off x="10308378" y="35735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9" name="组合 248"/>
            <p:cNvGrpSpPr/>
            <p:nvPr/>
          </p:nvGrpSpPr>
          <p:grpSpPr>
            <a:xfrm>
              <a:off x="10260752" y="322844"/>
              <a:ext cx="574740" cy="934946"/>
              <a:chOff x="10590142" y="4784795"/>
              <a:chExt cx="574740" cy="934946"/>
            </a:xfrm>
          </p:grpSpPr>
          <p:sp>
            <p:nvSpPr>
              <p:cNvPr id="412" name="椭圆 411"/>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3" name="椭圆 412"/>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4" name="椭圆 413"/>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5" name="椭圆 414"/>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6" name="椭圆 415"/>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7" name="椭圆 416"/>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50" name="矩形 249"/>
            <p:cNvSpPr/>
            <p:nvPr/>
          </p:nvSpPr>
          <p:spPr>
            <a:xfrm>
              <a:off x="6078558" y="26046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251" name="直接连接符 250"/>
            <p:cNvCxnSpPr>
              <a:stCxn id="411" idx="6"/>
              <a:endCxn id="366" idx="2"/>
            </p:cNvCxnSpPr>
            <p:nvPr/>
          </p:nvCxnSpPr>
          <p:spPr>
            <a:xfrm>
              <a:off x="6790943" y="398934"/>
              <a:ext cx="1230443"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390" idx="6"/>
              <a:endCxn id="361" idx="2"/>
            </p:cNvCxnSpPr>
            <p:nvPr/>
          </p:nvCxnSpPr>
          <p:spPr>
            <a:xfrm flipV="1">
              <a:off x="6955912" y="1081623"/>
              <a:ext cx="1093741"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a:stCxn id="411" idx="6"/>
              <a:endCxn id="364" idx="2"/>
            </p:cNvCxnSpPr>
            <p:nvPr/>
          </p:nvCxnSpPr>
          <p:spPr>
            <a:xfrm>
              <a:off x="6790943" y="398934"/>
              <a:ext cx="1011250"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a:stCxn id="410" idx="6"/>
              <a:endCxn id="362" idx="2"/>
            </p:cNvCxnSpPr>
            <p:nvPr/>
          </p:nvCxnSpPr>
          <p:spPr>
            <a:xfrm>
              <a:off x="6591359" y="932712"/>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41" name="任意多边形 340"/>
            <p:cNvSpPr/>
            <p:nvPr/>
          </p:nvSpPr>
          <p:spPr>
            <a:xfrm>
              <a:off x="6541310" y="383353"/>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346" name="直接连接符 345"/>
            <p:cNvCxnSpPr>
              <a:stCxn id="364" idx="6"/>
              <a:endCxn id="387" idx="2"/>
            </p:cNvCxnSpPr>
            <p:nvPr/>
          </p:nvCxnSpPr>
          <p:spPr>
            <a:xfrm>
              <a:off x="7910193" y="531826"/>
              <a:ext cx="1354690"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47" name="组合 346"/>
            <p:cNvGrpSpPr/>
            <p:nvPr/>
          </p:nvGrpSpPr>
          <p:grpSpPr>
            <a:xfrm>
              <a:off x="6483359" y="344934"/>
              <a:ext cx="472553" cy="862325"/>
              <a:chOff x="5878474" y="4683221"/>
              <a:chExt cx="472553" cy="862325"/>
            </a:xfrm>
          </p:grpSpPr>
          <p:sp>
            <p:nvSpPr>
              <p:cNvPr id="389" name="椭圆 388"/>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90" name="椭圆 389"/>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410" name="椭圆 40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411" name="椭圆 410"/>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349" name="直接连接符 348"/>
            <p:cNvCxnSpPr>
              <a:stCxn id="366" idx="6"/>
              <a:endCxn id="387" idx="2"/>
            </p:cNvCxnSpPr>
            <p:nvPr/>
          </p:nvCxnSpPr>
          <p:spPr>
            <a:xfrm flipV="1">
              <a:off x="8129386" y="551967"/>
              <a:ext cx="1135497"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50" name="任意多边形 349"/>
            <p:cNvSpPr/>
            <p:nvPr/>
          </p:nvSpPr>
          <p:spPr>
            <a:xfrm>
              <a:off x="9142672" y="540023"/>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51" name="组合 350"/>
            <p:cNvGrpSpPr/>
            <p:nvPr/>
          </p:nvGrpSpPr>
          <p:grpSpPr>
            <a:xfrm>
              <a:off x="9100532" y="497967"/>
              <a:ext cx="399401" cy="607348"/>
              <a:chOff x="9107718" y="4928530"/>
              <a:chExt cx="399401" cy="607348"/>
            </a:xfrm>
          </p:grpSpPr>
          <p:sp>
            <p:nvSpPr>
              <p:cNvPr id="384" name="椭圆 383"/>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5" name="椭圆 384"/>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6" name="椭圆 385"/>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7" name="椭圆 386"/>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8" name="椭圆 387"/>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52" name="任意多边形 351"/>
            <p:cNvSpPr/>
            <p:nvPr/>
          </p:nvSpPr>
          <p:spPr>
            <a:xfrm>
              <a:off x="7817904" y="520789"/>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53" name="组合 352"/>
            <p:cNvGrpSpPr/>
            <p:nvPr/>
          </p:nvGrpSpPr>
          <p:grpSpPr>
            <a:xfrm>
              <a:off x="7780963" y="477826"/>
              <a:ext cx="376690" cy="657797"/>
              <a:chOff x="4228018" y="5357169"/>
              <a:chExt cx="376690" cy="657797"/>
            </a:xfrm>
          </p:grpSpPr>
          <p:sp>
            <p:nvSpPr>
              <p:cNvPr id="361" name="椭圆 360"/>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2" name="椭圆 361"/>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3" name="椭圆 362"/>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4" name="椭圆 363"/>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6" name="椭圆 365"/>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354" name="直接连接符 353"/>
            <p:cNvCxnSpPr>
              <a:stCxn id="362" idx="6"/>
              <a:endCxn id="386" idx="2"/>
            </p:cNvCxnSpPr>
            <p:nvPr/>
          </p:nvCxnSpPr>
          <p:spPr>
            <a:xfrm flipV="1">
              <a:off x="7888963" y="884050"/>
              <a:ext cx="1211569"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5" name="直接连接符 354"/>
            <p:cNvCxnSpPr>
              <a:stCxn id="361" idx="6"/>
              <a:endCxn id="385" idx="2"/>
            </p:cNvCxnSpPr>
            <p:nvPr/>
          </p:nvCxnSpPr>
          <p:spPr>
            <a:xfrm flipV="1">
              <a:off x="8157653" y="1051315"/>
              <a:ext cx="1234280"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直接连接符 355"/>
            <p:cNvCxnSpPr>
              <a:stCxn id="385" idx="6"/>
              <a:endCxn id="413" idx="2"/>
            </p:cNvCxnSpPr>
            <p:nvPr/>
          </p:nvCxnSpPr>
          <p:spPr>
            <a:xfrm>
              <a:off x="9499933" y="1051315"/>
              <a:ext cx="11610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7" name="直接连接符 356"/>
            <p:cNvCxnSpPr>
              <a:stCxn id="387" idx="6"/>
              <a:endCxn id="412" idx="2"/>
            </p:cNvCxnSpPr>
            <p:nvPr/>
          </p:nvCxnSpPr>
          <p:spPr>
            <a:xfrm>
              <a:off x="9372883" y="551967"/>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a:stCxn id="387" idx="6"/>
              <a:endCxn id="415" idx="2"/>
            </p:cNvCxnSpPr>
            <p:nvPr/>
          </p:nvCxnSpPr>
          <p:spPr>
            <a:xfrm flipV="1">
              <a:off x="9372883" y="376844"/>
              <a:ext cx="11026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a:stCxn id="387" idx="6"/>
              <a:endCxn id="416" idx="2"/>
            </p:cNvCxnSpPr>
            <p:nvPr/>
          </p:nvCxnSpPr>
          <p:spPr>
            <a:xfrm>
              <a:off x="9372883" y="551967"/>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0" name="直接连接符 359"/>
            <p:cNvCxnSpPr>
              <a:stCxn id="386" idx="6"/>
              <a:endCxn id="414" idx="2"/>
            </p:cNvCxnSpPr>
            <p:nvPr/>
          </p:nvCxnSpPr>
          <p:spPr>
            <a:xfrm>
              <a:off x="9208532" y="884050"/>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696502" y="4337097"/>
            <a:ext cx="5166525" cy="1021887"/>
            <a:chOff x="6077729" y="-3409"/>
            <a:chExt cx="5166525" cy="1021887"/>
          </a:xfrm>
        </p:grpSpPr>
        <p:sp>
          <p:nvSpPr>
            <p:cNvPr id="419" name="矩形 418"/>
            <p:cNvSpPr/>
            <p:nvPr/>
          </p:nvSpPr>
          <p:spPr>
            <a:xfrm>
              <a:off x="7315919" y="-208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0" name="矩形 419"/>
            <p:cNvSpPr/>
            <p:nvPr/>
          </p:nvSpPr>
          <p:spPr>
            <a:xfrm>
              <a:off x="9903394" y="626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1" name="矩形 420"/>
            <p:cNvSpPr/>
            <p:nvPr/>
          </p:nvSpPr>
          <p:spPr>
            <a:xfrm>
              <a:off x="8671444" y="-340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2" name="任意多边形 421"/>
            <p:cNvSpPr/>
            <p:nvPr/>
          </p:nvSpPr>
          <p:spPr>
            <a:xfrm>
              <a:off x="10326599" y="99499"/>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423" name="组合 422"/>
            <p:cNvGrpSpPr/>
            <p:nvPr/>
          </p:nvGrpSpPr>
          <p:grpSpPr>
            <a:xfrm>
              <a:off x="10278973" y="64985"/>
              <a:ext cx="574740" cy="934946"/>
              <a:chOff x="10590142" y="4784795"/>
              <a:chExt cx="574740" cy="934946"/>
            </a:xfrm>
          </p:grpSpPr>
          <p:sp>
            <p:nvSpPr>
              <p:cNvPr id="505" name="椭圆 504"/>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6" name="椭圆 505"/>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7" name="椭圆 506"/>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8" name="椭圆 507"/>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9" name="椭圆 508"/>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0" name="椭圆 509"/>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424" name="矩形 423"/>
            <p:cNvSpPr/>
            <p:nvPr/>
          </p:nvSpPr>
          <p:spPr>
            <a:xfrm>
              <a:off x="6077729" y="260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425" name="直接连接符 424"/>
            <p:cNvCxnSpPr>
              <a:stCxn id="504" idx="6"/>
              <a:endCxn id="495" idx="2"/>
            </p:cNvCxnSpPr>
            <p:nvPr/>
          </p:nvCxnSpPr>
          <p:spPr>
            <a:xfrm>
              <a:off x="6790114" y="141075"/>
              <a:ext cx="1230443"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a:stCxn id="502" idx="6"/>
              <a:endCxn id="491" idx="2"/>
            </p:cNvCxnSpPr>
            <p:nvPr/>
          </p:nvCxnSpPr>
          <p:spPr>
            <a:xfrm flipV="1">
              <a:off x="6955083" y="823764"/>
              <a:ext cx="1093741"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a:stCxn id="504" idx="6"/>
              <a:endCxn id="494" idx="2"/>
            </p:cNvCxnSpPr>
            <p:nvPr/>
          </p:nvCxnSpPr>
          <p:spPr>
            <a:xfrm>
              <a:off x="6790114" y="141075"/>
              <a:ext cx="1011250"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a:stCxn id="503" idx="6"/>
              <a:endCxn id="492" idx="2"/>
            </p:cNvCxnSpPr>
            <p:nvPr/>
          </p:nvCxnSpPr>
          <p:spPr>
            <a:xfrm>
              <a:off x="6590530" y="674853"/>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29" name="任意多边形 428"/>
            <p:cNvSpPr/>
            <p:nvPr/>
          </p:nvSpPr>
          <p:spPr>
            <a:xfrm>
              <a:off x="6540481" y="125494"/>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430" name="直接连接符 429"/>
            <p:cNvCxnSpPr>
              <a:stCxn id="494" idx="6"/>
              <a:endCxn id="499" idx="2"/>
            </p:cNvCxnSpPr>
            <p:nvPr/>
          </p:nvCxnSpPr>
          <p:spPr>
            <a:xfrm>
              <a:off x="7909364" y="273967"/>
              <a:ext cx="1364215"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31" name="组合 430"/>
            <p:cNvGrpSpPr/>
            <p:nvPr/>
          </p:nvGrpSpPr>
          <p:grpSpPr>
            <a:xfrm>
              <a:off x="6482530" y="87075"/>
              <a:ext cx="472553" cy="862325"/>
              <a:chOff x="5878474" y="4683221"/>
              <a:chExt cx="472553" cy="862325"/>
            </a:xfrm>
          </p:grpSpPr>
          <p:sp>
            <p:nvSpPr>
              <p:cNvPr id="501" name="椭圆 500"/>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02" name="椭圆 501"/>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03" name="椭圆 502"/>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04" name="椭圆 503"/>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432" name="直接连接符 431"/>
            <p:cNvCxnSpPr>
              <a:stCxn id="502" idx="7"/>
              <a:endCxn id="495" idx="2"/>
            </p:cNvCxnSpPr>
            <p:nvPr/>
          </p:nvCxnSpPr>
          <p:spPr>
            <a:xfrm flipV="1">
              <a:off x="6939267" y="428534"/>
              <a:ext cx="1081290" cy="42868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3" name="直接连接符 472"/>
            <p:cNvCxnSpPr>
              <a:stCxn id="495" idx="6"/>
              <a:endCxn id="499" idx="2"/>
            </p:cNvCxnSpPr>
            <p:nvPr/>
          </p:nvCxnSpPr>
          <p:spPr>
            <a:xfrm flipV="1">
              <a:off x="8128557" y="294108"/>
              <a:ext cx="1145022"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74" name="任意多边形 473"/>
            <p:cNvSpPr/>
            <p:nvPr/>
          </p:nvSpPr>
          <p:spPr>
            <a:xfrm>
              <a:off x="9151368" y="282164"/>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475" name="组合 474"/>
            <p:cNvGrpSpPr/>
            <p:nvPr/>
          </p:nvGrpSpPr>
          <p:grpSpPr>
            <a:xfrm>
              <a:off x="9109228" y="240108"/>
              <a:ext cx="399401" cy="607348"/>
              <a:chOff x="9107718" y="4928530"/>
              <a:chExt cx="399401" cy="607348"/>
            </a:xfrm>
          </p:grpSpPr>
          <p:sp>
            <p:nvSpPr>
              <p:cNvPr id="496" name="椭圆 495"/>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7" name="椭圆 496"/>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8" name="椭圆 497"/>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9" name="椭圆 498"/>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0" name="椭圆 499"/>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476" name="任意多边形 475"/>
            <p:cNvSpPr/>
            <p:nvPr/>
          </p:nvSpPr>
          <p:spPr>
            <a:xfrm>
              <a:off x="7817075" y="262930"/>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477" name="组合 476"/>
            <p:cNvGrpSpPr/>
            <p:nvPr/>
          </p:nvGrpSpPr>
          <p:grpSpPr>
            <a:xfrm>
              <a:off x="7780134" y="219967"/>
              <a:ext cx="376690" cy="657797"/>
              <a:chOff x="4228018" y="5357169"/>
              <a:chExt cx="376690" cy="657797"/>
            </a:xfrm>
          </p:grpSpPr>
          <p:sp>
            <p:nvSpPr>
              <p:cNvPr id="491" name="椭圆 490"/>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2" name="椭圆 491"/>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3" name="椭圆 492"/>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4" name="椭圆 493"/>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5" name="椭圆 494"/>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478" name="直接连接符 477"/>
            <p:cNvCxnSpPr>
              <a:stCxn id="492" idx="6"/>
              <a:endCxn id="498" idx="2"/>
            </p:cNvCxnSpPr>
            <p:nvPr/>
          </p:nvCxnSpPr>
          <p:spPr>
            <a:xfrm flipV="1">
              <a:off x="7888134" y="626191"/>
              <a:ext cx="1221094"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9" name="直接连接符 478"/>
            <p:cNvCxnSpPr>
              <a:stCxn id="491" idx="6"/>
              <a:endCxn id="497" idx="2"/>
            </p:cNvCxnSpPr>
            <p:nvPr/>
          </p:nvCxnSpPr>
          <p:spPr>
            <a:xfrm flipV="1">
              <a:off x="8156824" y="793456"/>
              <a:ext cx="1243805"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0" name="直接连接符 479"/>
            <p:cNvCxnSpPr>
              <a:stCxn id="497" idx="6"/>
              <a:endCxn id="506" idx="2"/>
            </p:cNvCxnSpPr>
            <p:nvPr/>
          </p:nvCxnSpPr>
          <p:spPr>
            <a:xfrm>
              <a:off x="9508629" y="793456"/>
              <a:ext cx="1170614"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1" name="直接连接符 480"/>
            <p:cNvCxnSpPr>
              <a:stCxn id="499" idx="6"/>
              <a:endCxn id="505" idx="2"/>
            </p:cNvCxnSpPr>
            <p:nvPr/>
          </p:nvCxnSpPr>
          <p:spPr>
            <a:xfrm>
              <a:off x="9381579" y="294108"/>
              <a:ext cx="1364134"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2" name="直接连接符 481"/>
            <p:cNvCxnSpPr>
              <a:stCxn id="499" idx="6"/>
              <a:endCxn id="508" idx="2"/>
            </p:cNvCxnSpPr>
            <p:nvPr/>
          </p:nvCxnSpPr>
          <p:spPr>
            <a:xfrm flipV="1">
              <a:off x="9381579" y="118985"/>
              <a:ext cx="1112155"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3" name="直接连接符 482"/>
            <p:cNvCxnSpPr>
              <a:stCxn id="499" idx="6"/>
              <a:endCxn id="509" idx="2"/>
            </p:cNvCxnSpPr>
            <p:nvPr/>
          </p:nvCxnSpPr>
          <p:spPr>
            <a:xfrm>
              <a:off x="9381579" y="294108"/>
              <a:ext cx="897394"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4" name="直接连接符 483"/>
            <p:cNvCxnSpPr>
              <a:stCxn id="498" idx="6"/>
              <a:endCxn id="507" idx="2"/>
            </p:cNvCxnSpPr>
            <p:nvPr/>
          </p:nvCxnSpPr>
          <p:spPr>
            <a:xfrm>
              <a:off x="9217228" y="626191"/>
              <a:ext cx="1080795"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5" name="直接连接符 484"/>
            <p:cNvCxnSpPr>
              <a:stCxn id="504" idx="5"/>
              <a:endCxn id="492" idx="1"/>
            </p:cNvCxnSpPr>
            <p:nvPr/>
          </p:nvCxnSpPr>
          <p:spPr>
            <a:xfrm>
              <a:off x="6774298" y="179259"/>
              <a:ext cx="1021652" cy="47704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6" name="直接连接符 485"/>
            <p:cNvCxnSpPr>
              <a:stCxn id="503" idx="6"/>
              <a:endCxn id="491" idx="2"/>
            </p:cNvCxnSpPr>
            <p:nvPr/>
          </p:nvCxnSpPr>
          <p:spPr>
            <a:xfrm>
              <a:off x="6590530" y="674853"/>
              <a:ext cx="1458294" cy="1489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7" name="直接连接符 486"/>
            <p:cNvCxnSpPr>
              <a:stCxn id="494" idx="5"/>
              <a:endCxn id="498" idx="2"/>
            </p:cNvCxnSpPr>
            <p:nvPr/>
          </p:nvCxnSpPr>
          <p:spPr>
            <a:xfrm>
              <a:off x="7893548" y="312151"/>
              <a:ext cx="1215680" cy="31404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8" name="直接连接符 487"/>
            <p:cNvCxnSpPr>
              <a:stCxn id="476" idx="1"/>
              <a:endCxn id="497" idx="2"/>
            </p:cNvCxnSpPr>
            <p:nvPr/>
          </p:nvCxnSpPr>
          <p:spPr>
            <a:xfrm>
              <a:off x="7817075" y="678855"/>
              <a:ext cx="1583554" cy="11460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9" name="直接连接符 488"/>
            <p:cNvCxnSpPr>
              <a:stCxn id="497" idx="6"/>
              <a:endCxn id="507" idx="3"/>
            </p:cNvCxnSpPr>
            <p:nvPr/>
          </p:nvCxnSpPr>
          <p:spPr>
            <a:xfrm flipV="1">
              <a:off x="9508629" y="760780"/>
              <a:ext cx="805210" cy="3267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0" name="直接连接符 489"/>
            <p:cNvCxnSpPr>
              <a:stCxn id="499" idx="6"/>
              <a:endCxn id="507" idx="1"/>
            </p:cNvCxnSpPr>
            <p:nvPr/>
          </p:nvCxnSpPr>
          <p:spPr>
            <a:xfrm>
              <a:off x="9381579" y="294108"/>
              <a:ext cx="932260" cy="390304"/>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31" name="直接连接符 230"/>
            <p:cNvCxnSpPr>
              <a:stCxn id="497" idx="6"/>
              <a:endCxn id="505" idx="2"/>
            </p:cNvCxnSpPr>
            <p:nvPr/>
          </p:nvCxnSpPr>
          <p:spPr>
            <a:xfrm flipV="1">
              <a:off x="9508629" y="540878"/>
              <a:ext cx="1237084" cy="25257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92958" y="2121046"/>
            <a:ext cx="5157000" cy="1021887"/>
            <a:chOff x="6082990" y="397742"/>
            <a:chExt cx="5157000" cy="1021887"/>
          </a:xfrm>
        </p:grpSpPr>
        <p:sp>
          <p:nvSpPr>
            <p:cNvPr id="512" name="矩形 511"/>
            <p:cNvSpPr/>
            <p:nvPr/>
          </p:nvSpPr>
          <p:spPr>
            <a:xfrm>
              <a:off x="9899130" y="40741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3" name="矩形 512"/>
            <p:cNvSpPr/>
            <p:nvPr/>
          </p:nvSpPr>
          <p:spPr>
            <a:xfrm>
              <a:off x="8667180" y="39774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4" name="任意多边形 513"/>
            <p:cNvSpPr/>
            <p:nvPr/>
          </p:nvSpPr>
          <p:spPr>
            <a:xfrm>
              <a:off x="10322335" y="500650"/>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15" name="组合 514"/>
            <p:cNvGrpSpPr/>
            <p:nvPr/>
          </p:nvGrpSpPr>
          <p:grpSpPr>
            <a:xfrm>
              <a:off x="10274709" y="466136"/>
              <a:ext cx="574740" cy="934946"/>
              <a:chOff x="10590142" y="4784795"/>
              <a:chExt cx="574740" cy="934946"/>
            </a:xfrm>
          </p:grpSpPr>
          <p:sp>
            <p:nvSpPr>
              <p:cNvPr id="544" name="椭圆 543"/>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5" name="椭圆 544"/>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6" name="椭圆 545"/>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7" name="椭圆 546"/>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8" name="椭圆 547"/>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9" name="椭圆 548"/>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16" name="组合 515"/>
            <p:cNvGrpSpPr/>
            <p:nvPr/>
          </p:nvGrpSpPr>
          <p:grpSpPr>
            <a:xfrm>
              <a:off x="9104964" y="641259"/>
              <a:ext cx="399401" cy="607348"/>
              <a:chOff x="9107718" y="4928530"/>
              <a:chExt cx="399401" cy="607348"/>
            </a:xfrm>
          </p:grpSpPr>
          <p:sp>
            <p:nvSpPr>
              <p:cNvPr id="539" name="椭圆 538"/>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0" name="椭圆 53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1" name="椭圆 54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2" name="椭圆 54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3" name="椭圆 542"/>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517" name="任意多边形 516"/>
            <p:cNvSpPr/>
            <p:nvPr/>
          </p:nvSpPr>
          <p:spPr>
            <a:xfrm>
              <a:off x="9079590" y="508532"/>
              <a:ext cx="495300" cy="8255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7725"/>
                <a:gd name="connsiteX1" fmla="*/ 0 w 495300"/>
                <a:gd name="connsiteY1" fmla="*/ 200025 h 847725"/>
                <a:gd name="connsiteX2" fmla="*/ 19050 w 495300"/>
                <a:gd name="connsiteY2" fmla="*/ 638175 h 847725"/>
                <a:gd name="connsiteX3" fmla="*/ 423863 w 495300"/>
                <a:gd name="connsiteY3" fmla="*/ 847725 h 847725"/>
                <a:gd name="connsiteX4" fmla="*/ 495300 w 495300"/>
                <a:gd name="connsiteY4" fmla="*/ 428625 h 847725"/>
                <a:gd name="connsiteX5" fmla="*/ 238125 w 495300"/>
                <a:gd name="connsiteY5" fmla="*/ 0 h 847725"/>
                <a:gd name="connsiteX0" fmla="*/ 238125 w 495300"/>
                <a:gd name="connsiteY0" fmla="*/ 0 h 838200"/>
                <a:gd name="connsiteX1" fmla="*/ 0 w 495300"/>
                <a:gd name="connsiteY1" fmla="*/ 200025 h 838200"/>
                <a:gd name="connsiteX2" fmla="*/ 19050 w 495300"/>
                <a:gd name="connsiteY2" fmla="*/ 638175 h 838200"/>
                <a:gd name="connsiteX3" fmla="*/ 423863 w 495300"/>
                <a:gd name="connsiteY3" fmla="*/ 838200 h 838200"/>
                <a:gd name="connsiteX4" fmla="*/ 495300 w 495300"/>
                <a:gd name="connsiteY4" fmla="*/ 428625 h 838200"/>
                <a:gd name="connsiteX5" fmla="*/ 238125 w 495300"/>
                <a:gd name="connsiteY5" fmla="*/ 0 h 838200"/>
                <a:gd name="connsiteX0" fmla="*/ 238125 w 495300"/>
                <a:gd name="connsiteY0" fmla="*/ 0 h 825500"/>
                <a:gd name="connsiteX1" fmla="*/ 0 w 495300"/>
                <a:gd name="connsiteY1" fmla="*/ 200025 h 825500"/>
                <a:gd name="connsiteX2" fmla="*/ 19050 w 495300"/>
                <a:gd name="connsiteY2" fmla="*/ 638175 h 825500"/>
                <a:gd name="connsiteX3" fmla="*/ 417513 w 495300"/>
                <a:gd name="connsiteY3" fmla="*/ 825500 h 825500"/>
                <a:gd name="connsiteX4" fmla="*/ 495300 w 495300"/>
                <a:gd name="connsiteY4" fmla="*/ 428625 h 825500"/>
                <a:gd name="connsiteX5" fmla="*/ 238125 w 495300"/>
                <a:gd name="connsiteY5" fmla="*/ 0 h 825500"/>
                <a:gd name="connsiteX0" fmla="*/ 238125 w 495300"/>
                <a:gd name="connsiteY0" fmla="*/ 0 h 825500"/>
                <a:gd name="connsiteX1" fmla="*/ 0 w 495300"/>
                <a:gd name="connsiteY1" fmla="*/ 200025 h 825500"/>
                <a:gd name="connsiteX2" fmla="*/ 14287 w 495300"/>
                <a:gd name="connsiteY2" fmla="*/ 604838 h 825500"/>
                <a:gd name="connsiteX3" fmla="*/ 417513 w 495300"/>
                <a:gd name="connsiteY3" fmla="*/ 825500 h 825500"/>
                <a:gd name="connsiteX4" fmla="*/ 495300 w 495300"/>
                <a:gd name="connsiteY4" fmla="*/ 428625 h 825500"/>
                <a:gd name="connsiteX5" fmla="*/ 238125 w 495300"/>
                <a:gd name="connsiteY5" fmla="*/ 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25500">
                  <a:moveTo>
                    <a:pt x="238125" y="0"/>
                  </a:moveTo>
                  <a:lnTo>
                    <a:pt x="0" y="200025"/>
                  </a:lnTo>
                  <a:lnTo>
                    <a:pt x="14287" y="604838"/>
                  </a:lnTo>
                  <a:lnTo>
                    <a:pt x="417513" y="8255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18" name="组合 517"/>
            <p:cNvGrpSpPr/>
            <p:nvPr/>
          </p:nvGrpSpPr>
          <p:grpSpPr>
            <a:xfrm>
              <a:off x="7321180" y="399064"/>
              <a:ext cx="1340860" cy="1012216"/>
              <a:chOff x="3763803" y="5135115"/>
              <a:chExt cx="1340860" cy="1012216"/>
            </a:xfrm>
          </p:grpSpPr>
          <p:sp>
            <p:nvSpPr>
              <p:cNvPr id="532" name="矩形 531"/>
              <p:cNvSpPr/>
              <p:nvPr/>
            </p:nvSpPr>
            <p:spPr>
              <a:xfrm>
                <a:off x="3763803" y="513511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3" name="椭圆 532"/>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4" name="椭圆 533"/>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5" name="椭圆 534"/>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6" name="椭圆 535"/>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7" name="椭圆 536"/>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8" name="任意多边形 537"/>
              <p:cNvSpPr/>
              <p:nvPr/>
            </p:nvSpPr>
            <p:spPr>
              <a:xfrm>
                <a:off x="4184417" y="5227532"/>
                <a:ext cx="495300" cy="84455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4550"/>
                  <a:gd name="connsiteX1" fmla="*/ 0 w 495300"/>
                  <a:gd name="connsiteY1" fmla="*/ 200025 h 844550"/>
                  <a:gd name="connsiteX2" fmla="*/ 19050 w 495300"/>
                  <a:gd name="connsiteY2" fmla="*/ 638175 h 844550"/>
                  <a:gd name="connsiteX3" fmla="*/ 412750 w 495300"/>
                  <a:gd name="connsiteY3" fmla="*/ 844550 h 844550"/>
                  <a:gd name="connsiteX4" fmla="*/ 495300 w 495300"/>
                  <a:gd name="connsiteY4" fmla="*/ 428625 h 844550"/>
                  <a:gd name="connsiteX5" fmla="*/ 238125 w 495300"/>
                  <a:gd name="connsiteY5" fmla="*/ 0 h 844550"/>
                  <a:gd name="connsiteX0" fmla="*/ 238125 w 495300"/>
                  <a:gd name="connsiteY0" fmla="*/ 0 h 844550"/>
                  <a:gd name="connsiteX1" fmla="*/ 0 w 495300"/>
                  <a:gd name="connsiteY1" fmla="*/ 200025 h 844550"/>
                  <a:gd name="connsiteX2" fmla="*/ 19050 w 495300"/>
                  <a:gd name="connsiteY2" fmla="*/ 609600 h 844550"/>
                  <a:gd name="connsiteX3" fmla="*/ 412750 w 495300"/>
                  <a:gd name="connsiteY3" fmla="*/ 844550 h 844550"/>
                  <a:gd name="connsiteX4" fmla="*/ 495300 w 495300"/>
                  <a:gd name="connsiteY4" fmla="*/ 428625 h 844550"/>
                  <a:gd name="connsiteX5" fmla="*/ 238125 w 495300"/>
                  <a:gd name="connsiteY5"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44550">
                    <a:moveTo>
                      <a:pt x="238125" y="0"/>
                    </a:moveTo>
                    <a:lnTo>
                      <a:pt x="0" y="200025"/>
                    </a:lnTo>
                    <a:lnTo>
                      <a:pt x="19050" y="609600"/>
                    </a:lnTo>
                    <a:lnTo>
                      <a:pt x="412750" y="84455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19" name="组合 518"/>
            <p:cNvGrpSpPr/>
            <p:nvPr/>
          </p:nvGrpSpPr>
          <p:grpSpPr>
            <a:xfrm>
              <a:off x="6082990" y="403760"/>
              <a:ext cx="1340860" cy="1012216"/>
              <a:chOff x="2254223" y="5151205"/>
              <a:chExt cx="1340860" cy="1012216"/>
            </a:xfrm>
          </p:grpSpPr>
          <p:sp>
            <p:nvSpPr>
              <p:cNvPr id="525" name="矩形 524"/>
              <p:cNvSpPr/>
              <p:nvPr/>
            </p:nvSpPr>
            <p:spPr>
              <a:xfrm>
                <a:off x="2254223" y="515120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26" name="任意多边形 525"/>
              <p:cNvSpPr/>
              <p:nvPr/>
            </p:nvSpPr>
            <p:spPr>
              <a:xfrm>
                <a:off x="2677003" y="520668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27" name="组合 526"/>
              <p:cNvGrpSpPr/>
              <p:nvPr/>
            </p:nvGrpSpPr>
            <p:grpSpPr>
              <a:xfrm>
                <a:off x="2659024" y="5235671"/>
                <a:ext cx="472553" cy="862325"/>
                <a:chOff x="5878474" y="4683221"/>
                <a:chExt cx="472553" cy="862325"/>
              </a:xfrm>
            </p:grpSpPr>
            <p:sp>
              <p:nvSpPr>
                <p:cNvPr id="528" name="椭圆 527"/>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29" name="椭圆 528"/>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30" name="椭圆 529"/>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31" name="椭圆 530"/>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grpSp>
        <p:cxnSp>
          <p:nvCxnSpPr>
            <p:cNvPr id="520" name="直接连接符 519"/>
            <p:cNvCxnSpPr>
              <a:stCxn id="526" idx="0"/>
              <a:endCxn id="547" idx="2"/>
            </p:cNvCxnSpPr>
            <p:nvPr/>
          </p:nvCxnSpPr>
          <p:spPr>
            <a:xfrm>
              <a:off x="6743895" y="459243"/>
              <a:ext cx="3745575" cy="6089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1" name="直接连接符 520"/>
            <p:cNvCxnSpPr>
              <a:stCxn id="528" idx="5"/>
              <a:endCxn id="545" idx="2"/>
            </p:cNvCxnSpPr>
            <p:nvPr/>
          </p:nvCxnSpPr>
          <p:spPr>
            <a:xfrm>
              <a:off x="6944528" y="1334735"/>
              <a:ext cx="3730451" cy="1234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2" name="直接连接符 521"/>
            <p:cNvCxnSpPr>
              <a:stCxn id="526" idx="4"/>
              <a:endCxn id="544" idx="2"/>
            </p:cNvCxnSpPr>
            <p:nvPr/>
          </p:nvCxnSpPr>
          <p:spPr>
            <a:xfrm>
              <a:off x="7001070" y="887868"/>
              <a:ext cx="3740379" cy="5416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3" name="直接连接符 522"/>
            <p:cNvCxnSpPr>
              <a:stCxn id="529" idx="6"/>
              <a:endCxn id="546" idx="2"/>
            </p:cNvCxnSpPr>
            <p:nvPr/>
          </p:nvCxnSpPr>
          <p:spPr>
            <a:xfrm>
              <a:off x="6595791" y="1076004"/>
              <a:ext cx="3697968"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4" name="直接连接符 523"/>
            <p:cNvCxnSpPr>
              <a:stCxn id="526" idx="1"/>
              <a:endCxn id="548" idx="2"/>
            </p:cNvCxnSpPr>
            <p:nvPr/>
          </p:nvCxnSpPr>
          <p:spPr>
            <a:xfrm>
              <a:off x="6505770" y="659268"/>
              <a:ext cx="3768939" cy="519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5968296" y="2121865"/>
            <a:ext cx="5166525" cy="1021887"/>
            <a:chOff x="6082596" y="2245690"/>
            <a:chExt cx="5166525" cy="1021887"/>
          </a:xfrm>
        </p:grpSpPr>
        <p:sp>
          <p:nvSpPr>
            <p:cNvPr id="551" name="矩形 550"/>
            <p:cNvSpPr/>
            <p:nvPr/>
          </p:nvSpPr>
          <p:spPr>
            <a:xfrm>
              <a:off x="7320786" y="224701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2" name="矩形 551"/>
            <p:cNvSpPr/>
            <p:nvPr/>
          </p:nvSpPr>
          <p:spPr>
            <a:xfrm>
              <a:off x="9908261" y="2255361"/>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3" name="矩形 552"/>
            <p:cNvSpPr/>
            <p:nvPr/>
          </p:nvSpPr>
          <p:spPr>
            <a:xfrm>
              <a:off x="8666786" y="224569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4" name="任意多边形 553"/>
            <p:cNvSpPr/>
            <p:nvPr/>
          </p:nvSpPr>
          <p:spPr>
            <a:xfrm>
              <a:off x="10331466" y="234859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55" name="组合 554"/>
            <p:cNvGrpSpPr/>
            <p:nvPr/>
          </p:nvGrpSpPr>
          <p:grpSpPr>
            <a:xfrm>
              <a:off x="10283840" y="2314084"/>
              <a:ext cx="574740" cy="934946"/>
              <a:chOff x="10590142" y="4784795"/>
              <a:chExt cx="574740" cy="934946"/>
            </a:xfrm>
          </p:grpSpPr>
          <p:sp>
            <p:nvSpPr>
              <p:cNvPr id="582" name="椭圆 581"/>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3" name="椭圆 582"/>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4" name="椭圆 583"/>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5" name="椭圆 584"/>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6" name="椭圆 585"/>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7" name="椭圆 586"/>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56" name="组合 555"/>
            <p:cNvGrpSpPr/>
            <p:nvPr/>
          </p:nvGrpSpPr>
          <p:grpSpPr>
            <a:xfrm>
              <a:off x="9104570" y="2489207"/>
              <a:ext cx="399401" cy="607348"/>
              <a:chOff x="9107718" y="4928530"/>
              <a:chExt cx="399401" cy="607348"/>
            </a:xfrm>
          </p:grpSpPr>
          <p:sp>
            <p:nvSpPr>
              <p:cNvPr id="577" name="椭圆 576"/>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8" name="椭圆 577"/>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9" name="椭圆 578"/>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0" name="椭圆 579"/>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1" name="椭圆 580"/>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57" name="组合 556"/>
            <p:cNvGrpSpPr/>
            <p:nvPr/>
          </p:nvGrpSpPr>
          <p:grpSpPr>
            <a:xfrm>
              <a:off x="7785001" y="2469066"/>
              <a:ext cx="376690" cy="657797"/>
              <a:chOff x="4228018" y="5357169"/>
              <a:chExt cx="376690" cy="657797"/>
            </a:xfrm>
          </p:grpSpPr>
          <p:sp>
            <p:nvSpPr>
              <p:cNvPr id="572" name="椭圆 571"/>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3" name="椭圆 572"/>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4" name="椭圆 573"/>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5" name="椭圆 574"/>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6" name="椭圆 575"/>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558" name="矩形 557"/>
            <p:cNvSpPr/>
            <p:nvPr/>
          </p:nvSpPr>
          <p:spPr>
            <a:xfrm>
              <a:off x="6082596" y="225170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559" name="直接连接符 558"/>
            <p:cNvCxnSpPr>
              <a:stCxn id="571" idx="6"/>
              <a:endCxn id="585" idx="2"/>
            </p:cNvCxnSpPr>
            <p:nvPr/>
          </p:nvCxnSpPr>
          <p:spPr>
            <a:xfrm flipV="1">
              <a:off x="6794981" y="2368084"/>
              <a:ext cx="3703620" cy="2209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0" name="直接连接符 559"/>
            <p:cNvCxnSpPr>
              <a:stCxn id="569" idx="6"/>
              <a:endCxn id="583" idx="2"/>
            </p:cNvCxnSpPr>
            <p:nvPr/>
          </p:nvCxnSpPr>
          <p:spPr>
            <a:xfrm>
              <a:off x="6959950" y="3144499"/>
              <a:ext cx="3724160" cy="5053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1" name="直接连接符 560"/>
            <p:cNvCxnSpPr>
              <a:stCxn id="571" idx="6"/>
              <a:endCxn id="582" idx="2"/>
            </p:cNvCxnSpPr>
            <p:nvPr/>
          </p:nvCxnSpPr>
          <p:spPr>
            <a:xfrm>
              <a:off x="6794981" y="2390174"/>
              <a:ext cx="3955599" cy="39980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2" name="直接连接符 561"/>
            <p:cNvCxnSpPr>
              <a:stCxn id="570" idx="6"/>
              <a:endCxn id="584" idx="2"/>
            </p:cNvCxnSpPr>
            <p:nvPr/>
          </p:nvCxnSpPr>
          <p:spPr>
            <a:xfrm>
              <a:off x="6595397" y="2923952"/>
              <a:ext cx="3707493"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63" name="任意多边形 562"/>
            <p:cNvSpPr/>
            <p:nvPr/>
          </p:nvSpPr>
          <p:spPr>
            <a:xfrm>
              <a:off x="6545348" y="2374593"/>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564" name="直接连接符 563"/>
            <p:cNvCxnSpPr>
              <a:stCxn id="571" idx="6"/>
              <a:endCxn id="586" idx="2"/>
            </p:cNvCxnSpPr>
            <p:nvPr/>
          </p:nvCxnSpPr>
          <p:spPr>
            <a:xfrm>
              <a:off x="6794981" y="2390174"/>
              <a:ext cx="3488859" cy="16898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565" name="组合 564"/>
            <p:cNvGrpSpPr/>
            <p:nvPr/>
          </p:nvGrpSpPr>
          <p:grpSpPr>
            <a:xfrm>
              <a:off x="6487397" y="2336174"/>
              <a:ext cx="472553" cy="862325"/>
              <a:chOff x="5878474" y="4683221"/>
              <a:chExt cx="472553" cy="862325"/>
            </a:xfrm>
          </p:grpSpPr>
          <p:sp>
            <p:nvSpPr>
              <p:cNvPr id="568" name="椭圆 567"/>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69" name="椭圆 568"/>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70" name="椭圆 56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71" name="椭圆 570"/>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566" name="直接连接符 565"/>
            <p:cNvCxnSpPr>
              <a:stCxn id="569" idx="7"/>
              <a:endCxn id="582" idx="2"/>
            </p:cNvCxnSpPr>
            <p:nvPr/>
          </p:nvCxnSpPr>
          <p:spPr>
            <a:xfrm flipV="1">
              <a:off x="6944134" y="2789977"/>
              <a:ext cx="3806446" cy="31633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7" name="直接连接符 566"/>
            <p:cNvCxnSpPr>
              <a:stCxn id="570" idx="6"/>
              <a:endCxn id="586" idx="2"/>
            </p:cNvCxnSpPr>
            <p:nvPr/>
          </p:nvCxnSpPr>
          <p:spPr>
            <a:xfrm flipV="1">
              <a:off x="6595397" y="2559154"/>
              <a:ext cx="3688443" cy="36479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cxnSp>
        <p:nvCxnSpPr>
          <p:cNvPr id="226" name="直接连接符 225"/>
          <p:cNvCxnSpPr>
            <a:stCxn id="495" idx="6"/>
            <a:endCxn id="497" idx="2"/>
          </p:cNvCxnSpPr>
          <p:nvPr/>
        </p:nvCxnSpPr>
        <p:spPr>
          <a:xfrm>
            <a:off x="2747330" y="4769040"/>
            <a:ext cx="1272072" cy="364922"/>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056588" y="3838575"/>
            <a:ext cx="980199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863027" y="1847850"/>
            <a:ext cx="0" cy="415417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219605"/>
      </p:ext>
    </p:extLst>
  </p:cSld>
  <p:clrMapOvr>
    <a:masterClrMapping/>
  </p:clrMapOvr>
  <mc:AlternateContent xmlns:mc="http://schemas.openxmlformats.org/markup-compatibility/2006" xmlns:p14="http://schemas.microsoft.com/office/powerpoint/2010/main">
    <mc:Choice Requires="p14">
      <p:transition spd="slow" p14:dur="2000" advTm="7193"/>
    </mc:Choice>
    <mc:Fallback xmlns="">
      <p:transition spd="slow" advTm="71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4"/>
            <a:ext cx="5235554" cy="774701"/>
          </a:xfrm>
        </p:spPr>
        <p:txBody>
          <a:bodyPr>
            <a:normAutofit/>
          </a:bodyPr>
          <a:lstStyle/>
          <a:p>
            <a:r>
              <a:rPr lang="en-US" altLang="zh-CN" dirty="0">
                <a:latin typeface="Arial" panose="020B0604020202020204" pitchFamily="34" charset="0"/>
                <a:cs typeface="Arial" panose="020B0604020202020204" pitchFamily="34" charset="0"/>
              </a:rPr>
              <a:t>Our loss function </a:t>
            </a:r>
          </a:p>
        </p:txBody>
      </p:sp>
      <p:sp>
        <p:nvSpPr>
          <p:cNvPr id="208" name="TextBox 35">
            <a:extLst>
              <a:ext uri="{FF2B5EF4-FFF2-40B4-BE49-F238E27FC236}">
                <a16:creationId xmlns:a16="http://schemas.microsoft.com/office/drawing/2014/main" id="{0E125B6D-BCAF-3B4A-B85E-679CC39F703B}"/>
              </a:ext>
            </a:extLst>
          </p:cNvPr>
          <p:cNvSpPr txBox="1"/>
          <p:nvPr/>
        </p:nvSpPr>
        <p:spPr>
          <a:xfrm>
            <a:off x="6452404" y="3493127"/>
            <a:ext cx="4907263"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I </a:t>
            </a:r>
          </a:p>
        </p:txBody>
      </p:sp>
      <p:grpSp>
        <p:nvGrpSpPr>
          <p:cNvPr id="16" name="组合 15"/>
          <p:cNvGrpSpPr/>
          <p:nvPr/>
        </p:nvGrpSpPr>
        <p:grpSpPr>
          <a:xfrm>
            <a:off x="6261301" y="2052877"/>
            <a:ext cx="5098366" cy="602917"/>
            <a:chOff x="6656949" y="2052877"/>
            <a:chExt cx="5098366" cy="602917"/>
          </a:xfrm>
        </p:grpSpPr>
        <p:grpSp>
          <p:nvGrpSpPr>
            <p:cNvPr id="212" name="组合 211"/>
            <p:cNvGrpSpPr/>
            <p:nvPr/>
          </p:nvGrpSpPr>
          <p:grpSpPr>
            <a:xfrm>
              <a:off x="7328374" y="2057554"/>
              <a:ext cx="355207" cy="400110"/>
              <a:chOff x="4906689" y="2877765"/>
              <a:chExt cx="355207" cy="400110"/>
            </a:xfrm>
          </p:grpSpPr>
          <p:sp>
            <p:nvSpPr>
              <p:cNvPr id="229" name="圆角矩形 228"/>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0" name="文本框 229"/>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13" name="组合 212"/>
            <p:cNvGrpSpPr/>
            <p:nvPr/>
          </p:nvGrpSpPr>
          <p:grpSpPr>
            <a:xfrm>
              <a:off x="8528442" y="2054161"/>
              <a:ext cx="355207" cy="400110"/>
              <a:chOff x="5949226" y="2874372"/>
              <a:chExt cx="355207" cy="400110"/>
            </a:xfrm>
          </p:grpSpPr>
          <p:sp>
            <p:nvSpPr>
              <p:cNvPr id="227" name="圆角矩形 22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8" name="文本框 227"/>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14" name="组合 213"/>
            <p:cNvGrpSpPr/>
            <p:nvPr/>
          </p:nvGrpSpPr>
          <p:grpSpPr>
            <a:xfrm>
              <a:off x="9737963" y="2052877"/>
              <a:ext cx="355207" cy="400110"/>
              <a:chOff x="7055924" y="2873088"/>
              <a:chExt cx="355207" cy="400110"/>
            </a:xfrm>
          </p:grpSpPr>
          <p:sp>
            <p:nvSpPr>
              <p:cNvPr id="225" name="圆角矩形 224"/>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6" name="文本框 225"/>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15" name="组合 214"/>
            <p:cNvGrpSpPr/>
            <p:nvPr/>
          </p:nvGrpSpPr>
          <p:grpSpPr>
            <a:xfrm>
              <a:off x="10941589" y="2054959"/>
              <a:ext cx="355207" cy="400110"/>
              <a:chOff x="8153552" y="2875170"/>
              <a:chExt cx="355207" cy="400110"/>
            </a:xfrm>
          </p:grpSpPr>
          <p:sp>
            <p:nvSpPr>
              <p:cNvPr id="223" name="圆角矩形 222"/>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4" name="文本框 223"/>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216" name="文本框 215"/>
            <p:cNvSpPr txBox="1"/>
            <p:nvPr/>
          </p:nvSpPr>
          <p:spPr>
            <a:xfrm>
              <a:off x="6656949" y="2255684"/>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217" name="直接箭头连接符 216"/>
            <p:cNvCxnSpPr/>
            <p:nvPr/>
          </p:nvCxnSpPr>
          <p:spPr>
            <a:xfrm>
              <a:off x="6932504" y="2513891"/>
              <a:ext cx="4822811"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endCxn id="230" idx="2"/>
            </p:cNvCxnSpPr>
            <p:nvPr/>
          </p:nvCxnSpPr>
          <p:spPr>
            <a:xfrm flipV="1">
              <a:off x="7505977" y="2457664"/>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a:endCxn id="228" idx="2"/>
            </p:cNvCxnSpPr>
            <p:nvPr/>
          </p:nvCxnSpPr>
          <p:spPr>
            <a:xfrm flipV="1">
              <a:off x="8706044" y="2454271"/>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endCxn id="226" idx="2"/>
            </p:cNvCxnSpPr>
            <p:nvPr/>
          </p:nvCxnSpPr>
          <p:spPr>
            <a:xfrm flipV="1">
              <a:off x="9915566" y="2452987"/>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endCxn id="224" idx="2"/>
            </p:cNvCxnSpPr>
            <p:nvPr/>
          </p:nvCxnSpPr>
          <p:spPr>
            <a:xfrm flipV="1">
              <a:off x="11119193" y="2455069"/>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6536856" y="2598708"/>
            <a:ext cx="4759862" cy="818936"/>
            <a:chOff x="6932504" y="2598708"/>
            <a:chExt cx="4759862" cy="818936"/>
          </a:xfrm>
        </p:grpSpPr>
        <p:pic>
          <p:nvPicPr>
            <p:cNvPr id="20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6932504" y="2598708"/>
              <a:ext cx="1142538" cy="810970"/>
            </a:xfrm>
            <a:prstGeom prst="rect">
              <a:avLst/>
            </a:prstGeom>
          </p:spPr>
        </p:pic>
        <p:pic>
          <p:nvPicPr>
            <p:cNvPr id="2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8136329" y="2607654"/>
              <a:ext cx="1141096" cy="809990"/>
            </a:xfrm>
            <a:prstGeom prst="rect">
              <a:avLst/>
            </a:prstGeom>
          </p:spPr>
        </p:pic>
        <p:pic>
          <p:nvPicPr>
            <p:cNvPr id="2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9340363" y="2604730"/>
              <a:ext cx="1136422" cy="812914"/>
            </a:xfrm>
            <a:prstGeom prst="rect">
              <a:avLst/>
            </a:prstGeom>
          </p:spPr>
        </p:pic>
        <p:pic>
          <p:nvPicPr>
            <p:cNvPr id="22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10548515" y="2602522"/>
              <a:ext cx="1143851" cy="805291"/>
            </a:xfrm>
            <a:prstGeom prst="rect">
              <a:avLst/>
            </a:prstGeom>
          </p:spPr>
        </p:pic>
      </p:grpSp>
      <p:grpSp>
        <p:nvGrpSpPr>
          <p:cNvPr id="20" name="组合 19"/>
          <p:cNvGrpSpPr/>
          <p:nvPr/>
        </p:nvGrpSpPr>
        <p:grpSpPr>
          <a:xfrm>
            <a:off x="6452404" y="4580046"/>
            <a:ext cx="4989219" cy="1021887"/>
            <a:chOff x="6848052" y="4518502"/>
            <a:chExt cx="4989219" cy="1021887"/>
          </a:xfrm>
        </p:grpSpPr>
        <p:sp>
          <p:nvSpPr>
            <p:cNvPr id="232" name="矩形 231"/>
            <p:cNvSpPr/>
            <p:nvPr/>
          </p:nvSpPr>
          <p:spPr>
            <a:xfrm>
              <a:off x="8024698" y="451982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3" name="矩形 232"/>
            <p:cNvSpPr/>
            <p:nvPr/>
          </p:nvSpPr>
          <p:spPr>
            <a:xfrm>
              <a:off x="10496411" y="452817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4" name="矩形 233"/>
            <p:cNvSpPr/>
            <p:nvPr/>
          </p:nvSpPr>
          <p:spPr>
            <a:xfrm>
              <a:off x="9273986" y="45185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5" name="任意多边形 234"/>
            <p:cNvSpPr/>
            <p:nvPr/>
          </p:nvSpPr>
          <p:spPr>
            <a:xfrm>
              <a:off x="10919616" y="4621410"/>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36" name="组合 235"/>
            <p:cNvGrpSpPr/>
            <p:nvPr/>
          </p:nvGrpSpPr>
          <p:grpSpPr>
            <a:xfrm>
              <a:off x="10871990" y="4586896"/>
              <a:ext cx="574740" cy="934946"/>
              <a:chOff x="10590142" y="4784795"/>
              <a:chExt cx="574740" cy="934946"/>
            </a:xfrm>
          </p:grpSpPr>
          <p:sp>
            <p:nvSpPr>
              <p:cNvPr id="267" name="椭圆 266"/>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8" name="椭圆 267"/>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9" name="椭圆 268"/>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0" name="椭圆 269"/>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1" name="椭圆 270"/>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37" name="矩形 236"/>
            <p:cNvSpPr/>
            <p:nvPr/>
          </p:nvSpPr>
          <p:spPr>
            <a:xfrm>
              <a:off x="6848052" y="452452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238" name="直接连接符 237"/>
            <p:cNvCxnSpPr>
              <a:stCxn id="266" idx="6"/>
              <a:endCxn id="260" idx="2"/>
            </p:cNvCxnSpPr>
            <p:nvPr/>
          </p:nvCxnSpPr>
          <p:spPr>
            <a:xfrm>
              <a:off x="7560437" y="4662986"/>
              <a:ext cx="1168899"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a:stCxn id="264" idx="6"/>
              <a:endCxn id="257" idx="2"/>
            </p:cNvCxnSpPr>
            <p:nvPr/>
          </p:nvCxnSpPr>
          <p:spPr>
            <a:xfrm flipV="1">
              <a:off x="7725406" y="5345675"/>
              <a:ext cx="1032197"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a:stCxn id="266" idx="6"/>
              <a:endCxn id="259" idx="2"/>
            </p:cNvCxnSpPr>
            <p:nvPr/>
          </p:nvCxnSpPr>
          <p:spPr>
            <a:xfrm>
              <a:off x="7560437" y="4662986"/>
              <a:ext cx="949706"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a:stCxn id="265" idx="6"/>
              <a:endCxn id="258" idx="2"/>
            </p:cNvCxnSpPr>
            <p:nvPr/>
          </p:nvCxnSpPr>
          <p:spPr>
            <a:xfrm>
              <a:off x="7360853" y="5196764"/>
              <a:ext cx="1128060"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42" name="任意多边形 241"/>
            <p:cNvSpPr/>
            <p:nvPr/>
          </p:nvSpPr>
          <p:spPr>
            <a:xfrm>
              <a:off x="7310804" y="4647405"/>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243" name="直接连接符 242"/>
            <p:cNvCxnSpPr>
              <a:stCxn id="259" idx="6"/>
              <a:endCxn id="263" idx="2"/>
            </p:cNvCxnSpPr>
            <p:nvPr/>
          </p:nvCxnSpPr>
          <p:spPr>
            <a:xfrm>
              <a:off x="8618143" y="4795878"/>
              <a:ext cx="1257978"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44" name="组合 243"/>
            <p:cNvGrpSpPr/>
            <p:nvPr/>
          </p:nvGrpSpPr>
          <p:grpSpPr>
            <a:xfrm>
              <a:off x="7252853" y="4608986"/>
              <a:ext cx="472553" cy="862325"/>
              <a:chOff x="5878474" y="4683221"/>
              <a:chExt cx="472553" cy="862325"/>
            </a:xfrm>
          </p:grpSpPr>
          <p:sp>
            <p:nvSpPr>
              <p:cNvPr id="264" name="椭圆 263"/>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5" name="椭圆 264"/>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6" name="椭圆 265"/>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245" name="直接连接符 244"/>
            <p:cNvCxnSpPr>
              <a:stCxn id="260" idx="6"/>
              <a:endCxn id="263" idx="2"/>
            </p:cNvCxnSpPr>
            <p:nvPr/>
          </p:nvCxnSpPr>
          <p:spPr>
            <a:xfrm flipV="1">
              <a:off x="8837336" y="4816019"/>
              <a:ext cx="1038785"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6" name="任意多边形 245"/>
            <p:cNvSpPr/>
            <p:nvPr/>
          </p:nvSpPr>
          <p:spPr>
            <a:xfrm>
              <a:off x="9753910" y="4804075"/>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7" name="组合 246"/>
            <p:cNvGrpSpPr/>
            <p:nvPr/>
          </p:nvGrpSpPr>
          <p:grpSpPr>
            <a:xfrm>
              <a:off x="9711770" y="4762019"/>
              <a:ext cx="399401" cy="607348"/>
              <a:chOff x="9107718" y="4928530"/>
              <a:chExt cx="399401" cy="607348"/>
            </a:xfrm>
          </p:grpSpPr>
          <p:sp>
            <p:nvSpPr>
              <p:cNvPr id="261" name="椭圆 260"/>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2" name="椭圆 261"/>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3" name="椭圆 262"/>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48" name="任意多边形 247"/>
            <p:cNvSpPr/>
            <p:nvPr/>
          </p:nvSpPr>
          <p:spPr>
            <a:xfrm>
              <a:off x="8525854" y="478484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9" name="组合 248"/>
            <p:cNvGrpSpPr/>
            <p:nvPr/>
          </p:nvGrpSpPr>
          <p:grpSpPr>
            <a:xfrm>
              <a:off x="8488913" y="4741878"/>
              <a:ext cx="376690" cy="657797"/>
              <a:chOff x="4228018" y="5357169"/>
              <a:chExt cx="376690" cy="657797"/>
            </a:xfrm>
          </p:grpSpPr>
          <p:sp>
            <p:nvSpPr>
              <p:cNvPr id="257" name="椭圆 256"/>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8" name="椭圆 257"/>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9" name="椭圆 258"/>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0" name="椭圆 259"/>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250" name="直接连接符 249"/>
            <p:cNvCxnSpPr>
              <a:stCxn id="258" idx="6"/>
              <a:endCxn id="262" idx="2"/>
            </p:cNvCxnSpPr>
            <p:nvPr/>
          </p:nvCxnSpPr>
          <p:spPr>
            <a:xfrm flipV="1">
              <a:off x="8596913" y="5148102"/>
              <a:ext cx="1114857"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1" name="直接连接符 250"/>
            <p:cNvCxnSpPr>
              <a:stCxn id="257" idx="6"/>
              <a:endCxn id="261" idx="2"/>
            </p:cNvCxnSpPr>
            <p:nvPr/>
          </p:nvCxnSpPr>
          <p:spPr>
            <a:xfrm flipV="1">
              <a:off x="8865603" y="5315367"/>
              <a:ext cx="1137568"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261" idx="6"/>
              <a:endCxn id="268" idx="2"/>
            </p:cNvCxnSpPr>
            <p:nvPr/>
          </p:nvCxnSpPr>
          <p:spPr>
            <a:xfrm>
              <a:off x="10111171" y="5315367"/>
              <a:ext cx="11610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a:stCxn id="263" idx="6"/>
              <a:endCxn id="267" idx="2"/>
            </p:cNvCxnSpPr>
            <p:nvPr/>
          </p:nvCxnSpPr>
          <p:spPr>
            <a:xfrm>
              <a:off x="9984121" y="4816019"/>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a:stCxn id="263" idx="6"/>
              <a:endCxn id="270" idx="2"/>
            </p:cNvCxnSpPr>
            <p:nvPr/>
          </p:nvCxnSpPr>
          <p:spPr>
            <a:xfrm flipV="1">
              <a:off x="9984121" y="4640896"/>
              <a:ext cx="11026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263" idx="6"/>
              <a:endCxn id="271" idx="2"/>
            </p:cNvCxnSpPr>
            <p:nvPr/>
          </p:nvCxnSpPr>
          <p:spPr>
            <a:xfrm>
              <a:off x="9984121" y="4816019"/>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6" name="直接连接符 255"/>
            <p:cNvCxnSpPr>
              <a:stCxn id="262" idx="6"/>
              <a:endCxn id="269" idx="2"/>
            </p:cNvCxnSpPr>
            <p:nvPr/>
          </p:nvCxnSpPr>
          <p:spPr>
            <a:xfrm>
              <a:off x="9819770" y="5148102"/>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272" name="TextBox 35">
            <a:extLst>
              <a:ext uri="{FF2B5EF4-FFF2-40B4-BE49-F238E27FC236}">
                <a16:creationId xmlns:a16="http://schemas.microsoft.com/office/drawing/2014/main" id="{0E125B6D-BCAF-3B4A-B85E-679CC39F703B}"/>
              </a:ext>
            </a:extLst>
          </p:cNvPr>
          <p:cNvSpPr txBox="1"/>
          <p:nvPr/>
        </p:nvSpPr>
        <p:spPr>
          <a:xfrm>
            <a:off x="6698949" y="5793937"/>
            <a:ext cx="4352133"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Geometric palette P</a:t>
            </a:r>
          </a:p>
        </p:txBody>
      </p:sp>
      <p:sp>
        <p:nvSpPr>
          <p:cNvPr id="4" name="下箭头 3"/>
          <p:cNvSpPr/>
          <p:nvPr/>
        </p:nvSpPr>
        <p:spPr>
          <a:xfrm>
            <a:off x="8542409" y="3996594"/>
            <a:ext cx="585173" cy="501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右大括号 272"/>
          <p:cNvSpPr/>
          <p:nvPr/>
        </p:nvSpPr>
        <p:spPr>
          <a:xfrm rot="5400000">
            <a:off x="3209274" y="2522507"/>
            <a:ext cx="225385" cy="1777575"/>
          </a:xfrm>
          <a:prstGeom prst="rightBrace">
            <a:avLst>
              <a:gd name="adj1" fmla="val 8388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4" name="右大括号 273"/>
          <p:cNvSpPr/>
          <p:nvPr/>
        </p:nvSpPr>
        <p:spPr>
          <a:xfrm rot="5400000">
            <a:off x="5176134" y="2750880"/>
            <a:ext cx="192230" cy="1353989"/>
          </a:xfrm>
          <a:prstGeom prst="rightBrace">
            <a:avLst>
              <a:gd name="adj1" fmla="val 83888"/>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5" name="TextBox 35">
            <a:extLst>
              <a:ext uri="{FF2B5EF4-FFF2-40B4-BE49-F238E27FC236}">
                <a16:creationId xmlns:a16="http://schemas.microsoft.com/office/drawing/2014/main" id="{0E125B6D-BCAF-3B4A-B85E-679CC39F703B}"/>
              </a:ext>
            </a:extLst>
          </p:cNvPr>
          <p:cNvSpPr txBox="1"/>
          <p:nvPr/>
        </p:nvSpPr>
        <p:spPr>
          <a:xfrm>
            <a:off x="949569" y="3914222"/>
            <a:ext cx="3894732" cy="430887"/>
          </a:xfrm>
          <a:prstGeom prst="rect">
            <a:avLst/>
          </a:prstGeom>
          <a:noFill/>
        </p:spPr>
        <p:txBody>
          <a:bodyPr wrap="square" rtlCol="0">
            <a:spAutoFit/>
          </a:bodyPr>
          <a:lstStyle/>
          <a:p>
            <a:pPr algn="ctr"/>
            <a:r>
              <a:rPr lang="en-US" altLang="zh-CN" sz="2100" dirty="0">
                <a:latin typeface="Arial" panose="020B0604020202020204" pitchFamily="34" charset="0"/>
                <a:cs typeface="Arial" panose="020B0604020202020204" pitchFamily="34" charset="0"/>
              </a:rPr>
              <a:t>Average polyhedral palette loss</a:t>
            </a:r>
          </a:p>
        </p:txBody>
      </p:sp>
      <p:sp>
        <p:nvSpPr>
          <p:cNvPr id="276" name="TextBox 35">
            <a:extLst>
              <a:ext uri="{FF2B5EF4-FFF2-40B4-BE49-F238E27FC236}">
                <a16:creationId xmlns:a16="http://schemas.microsoft.com/office/drawing/2014/main" id="{0E125B6D-BCAF-3B4A-B85E-679CC39F703B}"/>
              </a:ext>
            </a:extLst>
          </p:cNvPr>
          <p:cNvSpPr txBox="1"/>
          <p:nvPr/>
        </p:nvSpPr>
        <p:spPr>
          <a:xfrm>
            <a:off x="4914757" y="3911689"/>
            <a:ext cx="1764724" cy="430887"/>
          </a:xfrm>
          <a:prstGeom prst="rect">
            <a:avLst/>
          </a:prstGeom>
          <a:noFill/>
        </p:spPr>
        <p:txBody>
          <a:bodyPr wrap="square" rtlCol="0">
            <a:spAutoFit/>
          </a:bodyPr>
          <a:lstStyle/>
          <a:p>
            <a:pPr algn="ctr"/>
            <a:r>
              <a:rPr lang="en-US" altLang="zh-CN" sz="2100" dirty="0">
                <a:latin typeface="Arial" panose="020B0604020202020204" pitchFamily="34" charset="0"/>
                <a:cs typeface="Arial" panose="020B0604020202020204" pitchFamily="34" charset="0"/>
              </a:rPr>
              <a:t>Smooth term</a:t>
            </a:r>
          </a:p>
        </p:txBody>
      </p:sp>
      <mc:AlternateContent xmlns:mc="http://schemas.openxmlformats.org/markup-compatibility/2006" xmlns:a14="http://schemas.microsoft.com/office/drawing/2010/main">
        <mc:Choice Requires="a14">
          <p:sp>
            <p:nvSpPr>
              <p:cNvPr id="82" name="文本框 81"/>
              <p:cNvSpPr txBox="1"/>
              <p:nvPr/>
            </p:nvSpPr>
            <p:spPr>
              <a:xfrm>
                <a:off x="702990" y="2634603"/>
                <a:ext cx="5677684" cy="4321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600" b="0" i="1" smtClean="0">
                              <a:solidFill>
                                <a:schemeClr val="tx1"/>
                              </a:solidFill>
                              <a:latin typeface="Cambria Math" panose="02040503050406030204" pitchFamily="18" charset="0"/>
                            </a:rPr>
                          </m:ctrlPr>
                        </m:sSubPr>
                        <m:e>
                          <m:r>
                            <a:rPr lang="en-US" altLang="zh-CN" sz="2600" b="0" i="1" smtClean="0">
                              <a:solidFill>
                                <a:schemeClr val="tx1"/>
                              </a:solidFill>
                              <a:latin typeface="Cambria Math" panose="02040503050406030204" pitchFamily="18" charset="0"/>
                            </a:rPr>
                            <m:t>𝐿</m:t>
                          </m:r>
                        </m:e>
                        <m:sub>
                          <m:r>
                            <m:rPr>
                              <m:sty m:val="p"/>
                            </m:rPr>
                            <a:rPr lang="en-US" altLang="zh-CN" sz="2600" i="1">
                              <a:solidFill>
                                <a:schemeClr val="tx1"/>
                              </a:solidFill>
                              <a:latin typeface="Cambria Math" panose="02040503050406030204" pitchFamily="18" charset="0"/>
                            </a:rPr>
                            <m:t>v</m:t>
                          </m:r>
                        </m:sub>
                      </m:sSub>
                      <m:d>
                        <m:dPr>
                          <m:ctrlPr>
                            <a:rPr lang="en-US" altLang="zh-CN" sz="2600" b="0" i="1" smtClean="0">
                              <a:solidFill>
                                <a:schemeClr val="tx1"/>
                              </a:solidFill>
                              <a:latin typeface="Cambria Math" panose="02040503050406030204" pitchFamily="18" charset="0"/>
                            </a:rPr>
                          </m:ctrlPr>
                        </m:dPr>
                        <m:e>
                          <m:r>
                            <m:rPr>
                              <m:sty m:val="p"/>
                            </m:rPr>
                            <a:rPr lang="en-US" altLang="zh-CN" sz="2600" b="0" i="0" smtClean="0">
                              <a:solidFill>
                                <a:schemeClr val="tx1"/>
                              </a:solidFill>
                              <a:latin typeface="Cambria Math" panose="02040503050406030204" pitchFamily="18" charset="0"/>
                            </a:rPr>
                            <m:t>P</m:t>
                          </m:r>
                          <m:r>
                            <a:rPr lang="en-US" altLang="zh-CN" sz="2600" b="0" i="1" smtClean="0">
                              <a:solidFill>
                                <a:schemeClr val="tx1"/>
                              </a:solidFill>
                              <a:latin typeface="Cambria Math" panose="02040503050406030204" pitchFamily="18" charset="0"/>
                            </a:rPr>
                            <m:t>,</m:t>
                          </m:r>
                          <m:r>
                            <m:rPr>
                              <m:sty m:val="p"/>
                            </m:rPr>
                            <a:rPr lang="en-US" altLang="zh-CN" sz="2600" b="0" i="0" smtClean="0">
                              <a:solidFill>
                                <a:schemeClr val="tx1"/>
                              </a:solidFill>
                              <a:latin typeface="Cambria Math" panose="02040503050406030204" pitchFamily="18" charset="0"/>
                            </a:rPr>
                            <m:t>I</m:t>
                          </m:r>
                        </m:e>
                      </m:d>
                      <m:r>
                        <a:rPr lang="en-US" altLang="zh-CN" sz="2600" b="0" i="1" smtClean="0">
                          <a:solidFill>
                            <a:schemeClr val="tx1"/>
                          </a:solidFill>
                          <a:latin typeface="Cambria Math" panose="02040503050406030204" pitchFamily="18" charset="0"/>
                        </a:rPr>
                        <m:t>=</m:t>
                      </m:r>
                      <m:sSub>
                        <m:sSubPr>
                          <m:ctrlPr>
                            <a:rPr lang="zh-CN" altLang="en-US" sz="2600" i="1" dirty="0" smtClean="0">
                              <a:solidFill>
                                <a:schemeClr val="tx1"/>
                              </a:solidFill>
                              <a:latin typeface="Cambria Math" panose="02040503050406030204" pitchFamily="18" charset="0"/>
                            </a:rPr>
                          </m:ctrlPr>
                        </m:sSubPr>
                        <m:e>
                          <m:r>
                            <a:rPr lang="en-US" altLang="zh-CN" sz="2600" b="0" i="1" dirty="0" smtClean="0">
                              <a:solidFill>
                                <a:schemeClr val="tx1"/>
                              </a:solidFill>
                              <a:latin typeface="Cambria Math" panose="02040503050406030204" pitchFamily="18" charset="0"/>
                            </a:rPr>
                            <m:t>𝐿</m:t>
                          </m:r>
                        </m:e>
                        <m:sub>
                          <m:r>
                            <a:rPr lang="en-US" altLang="zh-CN" sz="2600" b="0" i="1" dirty="0" smtClean="0">
                              <a:solidFill>
                                <a:schemeClr val="tx1"/>
                              </a:solidFill>
                              <a:latin typeface="Cambria Math" panose="02040503050406030204" pitchFamily="18" charset="0"/>
                            </a:rPr>
                            <m:t>𝑓𝑟𝑎𝑚𝑒</m:t>
                          </m:r>
                        </m:sub>
                      </m:sSub>
                      <m:d>
                        <m:dPr>
                          <m:ctrlPr>
                            <a:rPr lang="en-US" altLang="zh-CN" sz="2600" i="1">
                              <a:solidFill>
                                <a:schemeClr val="tx1"/>
                              </a:solidFill>
                              <a:latin typeface="Cambria Math" panose="02040503050406030204" pitchFamily="18" charset="0"/>
                            </a:rPr>
                          </m:ctrlPr>
                        </m:dPr>
                        <m:e>
                          <m:r>
                            <m:rPr>
                              <m:sty m:val="p"/>
                            </m:rPr>
                            <a:rPr lang="en-US" altLang="zh-CN" sz="2600">
                              <a:solidFill>
                                <a:schemeClr val="tx1"/>
                              </a:solidFill>
                              <a:latin typeface="Cambria Math" panose="02040503050406030204" pitchFamily="18" charset="0"/>
                            </a:rPr>
                            <m:t>P</m:t>
                          </m:r>
                          <m:r>
                            <a:rPr lang="en-US" altLang="zh-CN" sz="2600" i="1">
                              <a:solidFill>
                                <a:schemeClr val="tx1"/>
                              </a:solidFill>
                              <a:latin typeface="Cambria Math" panose="02040503050406030204" pitchFamily="18" charset="0"/>
                            </a:rPr>
                            <m:t>,</m:t>
                          </m:r>
                          <m:r>
                            <m:rPr>
                              <m:sty m:val="p"/>
                            </m:rPr>
                            <a:rPr lang="en-US" altLang="zh-CN" sz="2600">
                              <a:solidFill>
                                <a:schemeClr val="tx1"/>
                              </a:solidFill>
                              <a:latin typeface="Cambria Math" panose="02040503050406030204" pitchFamily="18" charset="0"/>
                            </a:rPr>
                            <m:t>I</m:t>
                          </m:r>
                        </m:e>
                      </m:d>
                      <m:r>
                        <a:rPr lang="en-US" altLang="zh-CN" sz="2600" b="0" i="1" dirty="0" smtClean="0">
                          <a:solidFill>
                            <a:schemeClr val="tx1"/>
                          </a:solidFill>
                          <a:latin typeface="Cambria Math" panose="02040503050406030204" pitchFamily="18" charset="0"/>
                        </a:rPr>
                        <m:t>+</m:t>
                      </m:r>
                      <m:sSub>
                        <m:sSubPr>
                          <m:ctrlPr>
                            <a:rPr lang="zh-CN" altLang="en-US" sz="2600" i="1" dirty="0">
                              <a:solidFill>
                                <a:schemeClr val="tx1"/>
                              </a:solidFill>
                              <a:latin typeface="Cambria Math" panose="02040503050406030204" pitchFamily="18" charset="0"/>
                            </a:rPr>
                          </m:ctrlPr>
                        </m:sSubPr>
                        <m:e>
                          <m:r>
                            <a:rPr lang="en-US" altLang="zh-CN" sz="2600" i="1" dirty="0">
                              <a:solidFill>
                                <a:schemeClr val="tx1"/>
                              </a:solidFill>
                              <a:latin typeface="Cambria Math" panose="02040503050406030204" pitchFamily="18" charset="0"/>
                            </a:rPr>
                            <m:t>𝐿</m:t>
                          </m:r>
                        </m:e>
                        <m:sub>
                          <m:r>
                            <a:rPr lang="en-US" altLang="zh-CN" sz="2600" b="0" i="1" dirty="0" smtClean="0">
                              <a:solidFill>
                                <a:schemeClr val="tx1"/>
                              </a:solidFill>
                              <a:latin typeface="Cambria Math" panose="02040503050406030204" pitchFamily="18" charset="0"/>
                            </a:rPr>
                            <m:t>𝑠𝑚𝑜𝑜𝑡h</m:t>
                          </m:r>
                        </m:sub>
                      </m:sSub>
                      <m:d>
                        <m:dPr>
                          <m:ctrlPr>
                            <a:rPr lang="en-US" altLang="zh-CN" sz="2600" i="1">
                              <a:solidFill>
                                <a:schemeClr val="tx1"/>
                              </a:solidFill>
                              <a:latin typeface="Cambria Math" panose="02040503050406030204" pitchFamily="18" charset="0"/>
                            </a:rPr>
                          </m:ctrlPr>
                        </m:dPr>
                        <m:e>
                          <m:r>
                            <m:rPr>
                              <m:sty m:val="p"/>
                            </m:rPr>
                            <a:rPr lang="en-US" altLang="zh-CN" sz="2600">
                              <a:solidFill>
                                <a:schemeClr val="tx1"/>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82" name="文本框 81"/>
              <p:cNvSpPr txBox="1">
                <a:spLocks noRot="1" noChangeAspect="1" noMove="1" noResize="1" noEditPoints="1" noAdjustHandles="1" noChangeArrowheads="1" noChangeShapeType="1" noTextEdit="1"/>
              </p:cNvSpPr>
              <p:nvPr/>
            </p:nvSpPr>
            <p:spPr>
              <a:xfrm>
                <a:off x="702990" y="2634603"/>
                <a:ext cx="5677684" cy="432170"/>
              </a:xfrm>
              <a:prstGeom prst="rect">
                <a:avLst/>
              </a:prstGeom>
              <a:blipFill>
                <a:blip r:embed="rId11"/>
                <a:stretch>
                  <a:fillRect/>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3811259910"/>
      </p:ext>
    </p:extLst>
  </p:cSld>
  <p:clrMapOvr>
    <a:masterClrMapping/>
  </p:clrMapOvr>
  <mc:AlternateContent xmlns:mc="http://schemas.openxmlformats.org/markup-compatibility/2006" xmlns:p14="http://schemas.microsoft.com/office/powerpoint/2010/main">
    <mc:Choice Requires="p14">
      <p:transition spd="slow" p14:dur="2000" advTm="42124"/>
    </mc:Choice>
    <mc:Fallback xmlns="">
      <p:transition spd="slow" advTm="42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72" grpId="0"/>
      <p:bldP spid="4" grpId="0" animBg="1"/>
      <p:bldP spid="273" grpId="0" animBg="1"/>
      <p:bldP spid="274" grpId="0" animBg="1"/>
      <p:bldP spid="275" grpId="0"/>
      <p:bldP spid="276" grpId="0"/>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199" y="1825624"/>
            <a:ext cx="9960903" cy="774701"/>
          </a:xfrm>
        </p:spPr>
        <p:txBody>
          <a:bodyPr>
            <a:normAutofit/>
          </a:bodyPr>
          <a:lstStyle/>
          <a:p>
            <a:r>
              <a:rPr lang="en-US" altLang="zh-CN" dirty="0">
                <a:latin typeface="Arial" panose="020B0604020202020204" pitchFamily="34" charset="0"/>
                <a:cs typeface="Arial" panose="020B0604020202020204" pitchFamily="34" charset="0"/>
              </a:rPr>
              <a:t>Lower reconstruction loss</a:t>
            </a:r>
          </a:p>
        </p:txBody>
      </p:sp>
      <p:grpSp>
        <p:nvGrpSpPr>
          <p:cNvPr id="80" name="组合 79"/>
          <p:cNvGrpSpPr/>
          <p:nvPr/>
        </p:nvGrpSpPr>
        <p:grpSpPr>
          <a:xfrm>
            <a:off x="4448200" y="3613294"/>
            <a:ext cx="4989219" cy="1021887"/>
            <a:chOff x="6848052" y="4518502"/>
            <a:chExt cx="4989219" cy="1021887"/>
          </a:xfrm>
        </p:grpSpPr>
        <p:sp>
          <p:nvSpPr>
            <p:cNvPr id="81" name="矩形 80"/>
            <p:cNvSpPr/>
            <p:nvPr/>
          </p:nvSpPr>
          <p:spPr>
            <a:xfrm>
              <a:off x="8024698" y="451982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2" name="矩形 81"/>
            <p:cNvSpPr/>
            <p:nvPr/>
          </p:nvSpPr>
          <p:spPr>
            <a:xfrm>
              <a:off x="10496411" y="452817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3" name="矩形 82"/>
            <p:cNvSpPr/>
            <p:nvPr/>
          </p:nvSpPr>
          <p:spPr>
            <a:xfrm>
              <a:off x="9273986" y="45185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4" name="任意多边形 83"/>
            <p:cNvSpPr/>
            <p:nvPr/>
          </p:nvSpPr>
          <p:spPr>
            <a:xfrm>
              <a:off x="10919616" y="4621410"/>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5" name="组合 84"/>
            <p:cNvGrpSpPr/>
            <p:nvPr/>
          </p:nvGrpSpPr>
          <p:grpSpPr>
            <a:xfrm>
              <a:off x="10871990" y="4586896"/>
              <a:ext cx="574740" cy="934946"/>
              <a:chOff x="10590142" y="4784795"/>
              <a:chExt cx="574740" cy="934946"/>
            </a:xfrm>
          </p:grpSpPr>
          <p:sp>
            <p:nvSpPr>
              <p:cNvPr id="116" name="椭圆 115"/>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7" name="椭圆 116"/>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8" name="椭圆 117"/>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9" name="椭圆 118"/>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0" name="椭圆 119"/>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86" name="矩形 85"/>
            <p:cNvSpPr/>
            <p:nvPr/>
          </p:nvSpPr>
          <p:spPr>
            <a:xfrm>
              <a:off x="6848052" y="452452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87" name="直接连接符 86"/>
            <p:cNvCxnSpPr>
              <a:stCxn id="115" idx="6"/>
              <a:endCxn id="109" idx="2"/>
            </p:cNvCxnSpPr>
            <p:nvPr/>
          </p:nvCxnSpPr>
          <p:spPr>
            <a:xfrm>
              <a:off x="7560437" y="4662986"/>
              <a:ext cx="1168899"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stCxn id="113" idx="6"/>
              <a:endCxn id="106" idx="2"/>
            </p:cNvCxnSpPr>
            <p:nvPr/>
          </p:nvCxnSpPr>
          <p:spPr>
            <a:xfrm flipV="1">
              <a:off x="7725406" y="5345675"/>
              <a:ext cx="1032197"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115" idx="6"/>
              <a:endCxn id="108" idx="2"/>
            </p:cNvCxnSpPr>
            <p:nvPr/>
          </p:nvCxnSpPr>
          <p:spPr>
            <a:xfrm>
              <a:off x="7560437" y="4662986"/>
              <a:ext cx="949706"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114" idx="6"/>
              <a:endCxn id="107" idx="2"/>
            </p:cNvCxnSpPr>
            <p:nvPr/>
          </p:nvCxnSpPr>
          <p:spPr>
            <a:xfrm>
              <a:off x="7360853" y="5196764"/>
              <a:ext cx="1128060"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1" name="任意多边形 90"/>
            <p:cNvSpPr/>
            <p:nvPr/>
          </p:nvSpPr>
          <p:spPr>
            <a:xfrm>
              <a:off x="7310804" y="4647405"/>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92" name="直接连接符 91"/>
            <p:cNvCxnSpPr>
              <a:stCxn id="108" idx="6"/>
              <a:endCxn id="112" idx="2"/>
            </p:cNvCxnSpPr>
            <p:nvPr/>
          </p:nvCxnSpPr>
          <p:spPr>
            <a:xfrm>
              <a:off x="8618143" y="4795878"/>
              <a:ext cx="1257978"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93" name="组合 92"/>
            <p:cNvGrpSpPr/>
            <p:nvPr/>
          </p:nvGrpSpPr>
          <p:grpSpPr>
            <a:xfrm>
              <a:off x="7252853" y="4608986"/>
              <a:ext cx="472553" cy="862325"/>
              <a:chOff x="5878474" y="4683221"/>
              <a:chExt cx="472553" cy="862325"/>
            </a:xfrm>
          </p:grpSpPr>
          <p:sp>
            <p:nvSpPr>
              <p:cNvPr id="113" name="椭圆 112"/>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14" name="椭圆 113"/>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15" name="椭圆 114"/>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94" name="直接连接符 93"/>
            <p:cNvCxnSpPr>
              <a:stCxn id="109" idx="6"/>
              <a:endCxn id="112" idx="2"/>
            </p:cNvCxnSpPr>
            <p:nvPr/>
          </p:nvCxnSpPr>
          <p:spPr>
            <a:xfrm flipV="1">
              <a:off x="8837336" y="4816019"/>
              <a:ext cx="1038785"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5" name="任意多边形 94"/>
            <p:cNvSpPr/>
            <p:nvPr/>
          </p:nvSpPr>
          <p:spPr>
            <a:xfrm>
              <a:off x="9753910" y="4804075"/>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6" name="组合 95"/>
            <p:cNvGrpSpPr/>
            <p:nvPr/>
          </p:nvGrpSpPr>
          <p:grpSpPr>
            <a:xfrm>
              <a:off x="9711770" y="4762019"/>
              <a:ext cx="399401" cy="607348"/>
              <a:chOff x="9107718" y="4928530"/>
              <a:chExt cx="399401" cy="607348"/>
            </a:xfrm>
          </p:grpSpPr>
          <p:sp>
            <p:nvSpPr>
              <p:cNvPr id="110" name="椭圆 10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1" name="椭圆 11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2" name="椭圆 11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97" name="任意多边形 96"/>
            <p:cNvSpPr/>
            <p:nvPr/>
          </p:nvSpPr>
          <p:spPr>
            <a:xfrm>
              <a:off x="8525854" y="478484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8" name="组合 97"/>
            <p:cNvGrpSpPr/>
            <p:nvPr/>
          </p:nvGrpSpPr>
          <p:grpSpPr>
            <a:xfrm>
              <a:off x="8488913" y="4741878"/>
              <a:ext cx="376690" cy="657797"/>
              <a:chOff x="4228018" y="5357169"/>
              <a:chExt cx="376690" cy="657797"/>
            </a:xfrm>
          </p:grpSpPr>
          <p:sp>
            <p:nvSpPr>
              <p:cNvPr id="106" name="椭圆 105"/>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7" name="椭圆 106"/>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8" name="椭圆 107"/>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9" name="椭圆 108"/>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99" name="直接连接符 98"/>
            <p:cNvCxnSpPr>
              <a:stCxn id="107" idx="6"/>
              <a:endCxn id="111" idx="2"/>
            </p:cNvCxnSpPr>
            <p:nvPr/>
          </p:nvCxnSpPr>
          <p:spPr>
            <a:xfrm flipV="1">
              <a:off x="8596913" y="5148102"/>
              <a:ext cx="1114857"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00" name="直接连接符 99"/>
            <p:cNvCxnSpPr>
              <a:stCxn id="106" idx="6"/>
              <a:endCxn id="110" idx="2"/>
            </p:cNvCxnSpPr>
            <p:nvPr/>
          </p:nvCxnSpPr>
          <p:spPr>
            <a:xfrm flipV="1">
              <a:off x="8865603" y="5315367"/>
              <a:ext cx="1137568"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110" idx="6"/>
              <a:endCxn id="117" idx="2"/>
            </p:cNvCxnSpPr>
            <p:nvPr/>
          </p:nvCxnSpPr>
          <p:spPr>
            <a:xfrm>
              <a:off x="10111171" y="5315367"/>
              <a:ext cx="11610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112" idx="6"/>
              <a:endCxn id="116" idx="2"/>
            </p:cNvCxnSpPr>
            <p:nvPr/>
          </p:nvCxnSpPr>
          <p:spPr>
            <a:xfrm>
              <a:off x="9984121" y="4816019"/>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112" idx="6"/>
              <a:endCxn id="119" idx="2"/>
            </p:cNvCxnSpPr>
            <p:nvPr/>
          </p:nvCxnSpPr>
          <p:spPr>
            <a:xfrm flipV="1">
              <a:off x="9984121" y="4640896"/>
              <a:ext cx="11026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stCxn id="112" idx="6"/>
              <a:endCxn id="120" idx="2"/>
            </p:cNvCxnSpPr>
            <p:nvPr/>
          </p:nvCxnSpPr>
          <p:spPr>
            <a:xfrm>
              <a:off x="9984121" y="4816019"/>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111" idx="6"/>
              <a:endCxn id="118" idx="2"/>
            </p:cNvCxnSpPr>
            <p:nvPr/>
          </p:nvCxnSpPr>
          <p:spPr>
            <a:xfrm>
              <a:off x="9819770" y="5148102"/>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cxnSp>
        <p:nvCxnSpPr>
          <p:cNvPr id="5" name="直接箭头连接符 4"/>
          <p:cNvCxnSpPr/>
          <p:nvPr/>
        </p:nvCxnSpPr>
        <p:spPr>
          <a:xfrm flipH="1">
            <a:off x="4684807" y="4440467"/>
            <a:ext cx="330155" cy="834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直接箭头连接符 198"/>
          <p:cNvCxnSpPr/>
          <p:nvPr/>
        </p:nvCxnSpPr>
        <p:spPr>
          <a:xfrm flipH="1">
            <a:off x="6248825" y="4494467"/>
            <a:ext cx="39940" cy="650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0" name="直接箭头连接符 199"/>
          <p:cNvCxnSpPr/>
          <p:nvPr/>
        </p:nvCxnSpPr>
        <p:spPr>
          <a:xfrm>
            <a:off x="7540015" y="4458103"/>
            <a:ext cx="245952" cy="636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直接箭头连接符 200"/>
          <p:cNvCxnSpPr/>
          <p:nvPr/>
        </p:nvCxnSpPr>
        <p:spPr>
          <a:xfrm>
            <a:off x="9015064" y="4494467"/>
            <a:ext cx="951753" cy="620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文本框 202"/>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b="0" i="1" dirty="0" smtClean="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𝑓𝑟𝑎𝑚𝑒</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r>
                            <a:rPr lang="en-US" altLang="zh-CN" sz="3200" i="1">
                              <a:solidFill>
                                <a:schemeClr val="tx1"/>
                              </a:solidFill>
                              <a:latin typeface="Cambria Math" panose="02040503050406030204" pitchFamily="18" charset="0"/>
                            </a:rPr>
                            <m:t>,</m:t>
                          </m:r>
                          <m:r>
                            <m:rPr>
                              <m:sty m:val="p"/>
                            </m:rPr>
                            <a:rPr lang="en-US" altLang="zh-CN" sz="3200">
                              <a:solidFill>
                                <a:schemeClr val="tx1"/>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i="1" dirty="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𝑠𝑚𝑜𝑜𝑡h</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203" name="文本框 202"/>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6"/>
                <a:stretch>
                  <a:fillRect/>
                </a:stretch>
              </a:blipFill>
            </p:spPr>
            <p:txBody>
              <a:bodyPr/>
              <a:lstStyle/>
              <a:p>
                <a:r>
                  <a:rPr lang="zh-CN" altLang="en-US">
                    <a:noFill/>
                  </a:rPr>
                  <a:t> </a:t>
                </a:r>
              </a:p>
            </p:txBody>
          </p:sp>
        </mc:Fallback>
      </mc:AlternateContent>
      <p:sp>
        <p:nvSpPr>
          <p:cNvPr id="204" name="TextBox 35">
            <a:extLst>
              <a:ext uri="{FF2B5EF4-FFF2-40B4-BE49-F238E27FC236}">
                <a16:creationId xmlns:a16="http://schemas.microsoft.com/office/drawing/2014/main" id="{0E125B6D-BCAF-3B4A-B85E-679CC39F703B}"/>
              </a:ext>
            </a:extLst>
          </p:cNvPr>
          <p:cNvSpPr txBox="1"/>
          <p:nvPr/>
        </p:nvSpPr>
        <p:spPr>
          <a:xfrm>
            <a:off x="942029" y="3868404"/>
            <a:ext cx="278607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Polyhedral palettes</a:t>
            </a:r>
            <a:endParaRPr lang="en-US" altLang="zh-CN" sz="2200" dirty="0">
              <a:latin typeface="Arial" panose="020B0604020202020204" pitchFamily="34" charset="0"/>
              <a:cs typeface="Arial" panose="020B0604020202020204" pitchFamily="34" charset="0"/>
            </a:endParaRPr>
          </a:p>
        </p:txBody>
      </p:sp>
      <p:sp>
        <p:nvSpPr>
          <p:cNvPr id="205" name="TextBox 35">
            <a:extLst>
              <a:ext uri="{FF2B5EF4-FFF2-40B4-BE49-F238E27FC236}">
                <a16:creationId xmlns:a16="http://schemas.microsoft.com/office/drawing/2014/main" id="{0E125B6D-BCAF-3B4A-B85E-679CC39F703B}"/>
              </a:ext>
            </a:extLst>
          </p:cNvPr>
          <p:cNvSpPr txBox="1"/>
          <p:nvPr/>
        </p:nvSpPr>
        <p:spPr>
          <a:xfrm>
            <a:off x="942029" y="5493360"/>
            <a:ext cx="2786072" cy="830997"/>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Polyhedral palettes</a:t>
            </a:r>
          </a:p>
          <a:p>
            <a:pPr algn="ctr"/>
            <a:r>
              <a:rPr lang="en-US" altLang="zh-CN" sz="2400" dirty="0">
                <a:latin typeface="Arial" panose="020B0604020202020204" pitchFamily="34" charset="0"/>
                <a:cs typeface="Arial" panose="020B0604020202020204" pitchFamily="34" charset="0"/>
              </a:rPr>
              <a:t>and video pixels</a:t>
            </a:r>
            <a:endParaRPr lang="en-US" altLang="zh-CN" sz="2200" dirty="0">
              <a:latin typeface="Arial" panose="020B0604020202020204" pitchFamily="34" charset="0"/>
              <a:cs typeface="Arial" panose="020B0604020202020204" pitchFamily="34" charset="0"/>
            </a:endParaRPr>
          </a:p>
        </p:txBody>
      </p:sp>
      <p:grpSp>
        <p:nvGrpSpPr>
          <p:cNvPr id="36" name="组合 35"/>
          <p:cNvGrpSpPr/>
          <p:nvPr/>
        </p:nvGrpSpPr>
        <p:grpSpPr>
          <a:xfrm>
            <a:off x="4248259" y="5282506"/>
            <a:ext cx="6435430" cy="1144962"/>
            <a:chOff x="4248259" y="5282506"/>
            <a:chExt cx="6435430" cy="1144962"/>
          </a:xfrm>
        </p:grpSpPr>
        <p:sp>
          <p:nvSpPr>
            <p:cNvPr id="69" name="矩形 68"/>
            <p:cNvSpPr/>
            <p:nvPr/>
          </p:nvSpPr>
          <p:spPr>
            <a:xfrm>
              <a:off x="4248259" y="5340761"/>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5911118" y="5310097"/>
              <a:ext cx="1327698" cy="10867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7611737" y="5299444"/>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9355991" y="5282506"/>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Group 97">
              <a:extLst>
                <a:ext uri="{FF2B5EF4-FFF2-40B4-BE49-F238E27FC236}">
                  <a16:creationId xmlns:a16="http://schemas.microsoft.com/office/drawing/2014/main" id="{15B4FA70-11D6-7D48-A787-CE7CB387ED58}"/>
                </a:ext>
              </a:extLst>
            </p:cNvPr>
            <p:cNvGrpSpPr/>
            <p:nvPr/>
          </p:nvGrpSpPr>
          <p:grpSpPr>
            <a:xfrm>
              <a:off x="4418358" y="5374846"/>
              <a:ext cx="1038494" cy="854157"/>
              <a:chOff x="2162122" y="1866177"/>
              <a:chExt cx="636549" cy="554113"/>
            </a:xfrm>
          </p:grpSpPr>
          <p:sp>
            <p:nvSpPr>
              <p:cNvPr id="74" name="Triangle 59">
                <a:extLst>
                  <a:ext uri="{FF2B5EF4-FFF2-40B4-BE49-F238E27FC236}">
                    <a16:creationId xmlns:a16="http://schemas.microsoft.com/office/drawing/2014/main" id="{F7B390C2-A875-094E-BE43-4CCB2CE05824}"/>
                  </a:ext>
                </a:extLst>
              </p:cNvPr>
              <p:cNvSpPr/>
              <p:nvPr/>
            </p:nvSpPr>
            <p:spPr>
              <a:xfrm>
                <a:off x="2191577" y="1885789"/>
                <a:ext cx="577783" cy="498083"/>
              </a:xfrm>
              <a:prstGeom prst="triangle">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75" name="Oval 60">
                <a:extLst>
                  <a:ext uri="{FF2B5EF4-FFF2-40B4-BE49-F238E27FC236}">
                    <a16:creationId xmlns:a16="http://schemas.microsoft.com/office/drawing/2014/main" id="{98EF109F-85BC-874E-83DA-F7C2683C0A7E}"/>
                  </a:ext>
                </a:extLst>
              </p:cNvPr>
              <p:cNvSpPr/>
              <p:nvPr/>
            </p:nvSpPr>
            <p:spPr>
              <a:xfrm>
                <a:off x="2446652" y="186617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76" name="Oval 61">
                <a:extLst>
                  <a:ext uri="{FF2B5EF4-FFF2-40B4-BE49-F238E27FC236}">
                    <a16:creationId xmlns:a16="http://schemas.microsoft.com/office/drawing/2014/main" id="{579B62FE-8753-6B48-9527-D97E4672404B}"/>
                  </a:ext>
                </a:extLst>
              </p:cNvPr>
              <p:cNvSpPr/>
              <p:nvPr/>
            </p:nvSpPr>
            <p:spPr>
              <a:xfrm>
                <a:off x="2162122" y="2350218"/>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77" name="Oval 62">
                <a:extLst>
                  <a:ext uri="{FF2B5EF4-FFF2-40B4-BE49-F238E27FC236}">
                    <a16:creationId xmlns:a16="http://schemas.microsoft.com/office/drawing/2014/main" id="{2191BEAC-36A3-DB42-8787-8B8199DA75B5}"/>
                  </a:ext>
                </a:extLst>
              </p:cNvPr>
              <p:cNvSpPr/>
              <p:nvPr/>
            </p:nvSpPr>
            <p:spPr>
              <a:xfrm>
                <a:off x="2732472" y="23502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78" name="Group 99">
              <a:extLst>
                <a:ext uri="{FF2B5EF4-FFF2-40B4-BE49-F238E27FC236}">
                  <a16:creationId xmlns:a16="http://schemas.microsoft.com/office/drawing/2014/main" id="{A8D1B619-345C-6C4A-B8DA-24EED1C6CC21}"/>
                </a:ext>
              </a:extLst>
            </p:cNvPr>
            <p:cNvGrpSpPr/>
            <p:nvPr/>
          </p:nvGrpSpPr>
          <p:grpSpPr>
            <a:xfrm>
              <a:off x="6061327" y="5365925"/>
              <a:ext cx="1039830" cy="863061"/>
              <a:chOff x="2161305" y="3599697"/>
              <a:chExt cx="637366" cy="529014"/>
            </a:xfrm>
          </p:grpSpPr>
          <p:sp>
            <p:nvSpPr>
              <p:cNvPr id="79" name="Rectangle 67">
                <a:extLst>
                  <a:ext uri="{FF2B5EF4-FFF2-40B4-BE49-F238E27FC236}">
                    <a16:creationId xmlns:a16="http://schemas.microsoft.com/office/drawing/2014/main" id="{880D32D6-039A-6A4F-B9B6-5991C7219CCE}"/>
                  </a:ext>
                </a:extLst>
              </p:cNvPr>
              <p:cNvSpPr/>
              <p:nvPr/>
            </p:nvSpPr>
            <p:spPr>
              <a:xfrm>
                <a:off x="2191569" y="3631963"/>
                <a:ext cx="577780" cy="46574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6" name="Oval 68">
                <a:extLst>
                  <a:ext uri="{FF2B5EF4-FFF2-40B4-BE49-F238E27FC236}">
                    <a16:creationId xmlns:a16="http://schemas.microsoft.com/office/drawing/2014/main" id="{C52417DA-C316-664F-8D1F-4617FC954115}"/>
                  </a:ext>
                </a:extLst>
              </p:cNvPr>
              <p:cNvSpPr/>
              <p:nvPr/>
            </p:nvSpPr>
            <p:spPr>
              <a:xfrm>
                <a:off x="2165198" y="3604982"/>
                <a:ext cx="66199" cy="66199"/>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7" name="Oval 69">
                <a:extLst>
                  <a:ext uri="{FF2B5EF4-FFF2-40B4-BE49-F238E27FC236}">
                    <a16:creationId xmlns:a16="http://schemas.microsoft.com/office/drawing/2014/main" id="{B6F42F02-D0FF-6646-B13A-89EA436CBFEC}"/>
                  </a:ext>
                </a:extLst>
              </p:cNvPr>
              <p:cNvSpPr/>
              <p:nvPr/>
            </p:nvSpPr>
            <p:spPr>
              <a:xfrm>
                <a:off x="2732472" y="3599697"/>
                <a:ext cx="66199" cy="66199"/>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9" name="Oval 70">
                <a:extLst>
                  <a:ext uri="{FF2B5EF4-FFF2-40B4-BE49-F238E27FC236}">
                    <a16:creationId xmlns:a16="http://schemas.microsoft.com/office/drawing/2014/main" id="{2DAF4F58-3C53-784B-9F59-99928283FCA7}"/>
                  </a:ext>
                </a:extLst>
              </p:cNvPr>
              <p:cNvSpPr/>
              <p:nvPr/>
            </p:nvSpPr>
            <p:spPr>
              <a:xfrm>
                <a:off x="2161305" y="4059243"/>
                <a:ext cx="66199"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4" name="Oval 71">
                <a:extLst>
                  <a:ext uri="{FF2B5EF4-FFF2-40B4-BE49-F238E27FC236}">
                    <a16:creationId xmlns:a16="http://schemas.microsoft.com/office/drawing/2014/main" id="{90A81153-8C6F-684F-B62B-1D2DA9315AB9}"/>
                  </a:ext>
                </a:extLst>
              </p:cNvPr>
              <p:cNvSpPr/>
              <p:nvPr/>
            </p:nvSpPr>
            <p:spPr>
              <a:xfrm>
                <a:off x="2732472" y="4062512"/>
                <a:ext cx="66199" cy="66199"/>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35" name="组合 134"/>
            <p:cNvGrpSpPr/>
            <p:nvPr/>
          </p:nvGrpSpPr>
          <p:grpSpPr>
            <a:xfrm>
              <a:off x="9481120" y="5308504"/>
              <a:ext cx="1025815" cy="888758"/>
              <a:chOff x="3846217" y="1746641"/>
              <a:chExt cx="484906" cy="420118"/>
            </a:xfrm>
          </p:grpSpPr>
          <p:sp>
            <p:nvSpPr>
              <p:cNvPr id="136" name="Regular Pentagon 77">
                <a:extLst>
                  <a:ext uri="{FF2B5EF4-FFF2-40B4-BE49-F238E27FC236}">
                    <a16:creationId xmlns:a16="http://schemas.microsoft.com/office/drawing/2014/main" id="{618DE7CC-76B9-834C-9321-66DCAA63817D}"/>
                  </a:ext>
                </a:extLst>
              </p:cNvPr>
              <p:cNvSpPr/>
              <p:nvPr/>
            </p:nvSpPr>
            <p:spPr>
              <a:xfrm>
                <a:off x="3873481" y="1771523"/>
                <a:ext cx="444855" cy="369065"/>
              </a:xfrm>
              <a:prstGeom prst="pentag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7" name="Oval 78">
                <a:extLst>
                  <a:ext uri="{FF2B5EF4-FFF2-40B4-BE49-F238E27FC236}">
                    <a16:creationId xmlns:a16="http://schemas.microsoft.com/office/drawing/2014/main" id="{827FC855-4BDC-9645-9D6D-92B6F022A356}"/>
                  </a:ext>
                </a:extLst>
              </p:cNvPr>
              <p:cNvSpPr/>
              <p:nvPr/>
            </p:nvSpPr>
            <p:spPr>
              <a:xfrm>
                <a:off x="3846217" y="1890176"/>
                <a:ext cx="51052" cy="51052"/>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8" name="Oval 79">
                <a:extLst>
                  <a:ext uri="{FF2B5EF4-FFF2-40B4-BE49-F238E27FC236}">
                    <a16:creationId xmlns:a16="http://schemas.microsoft.com/office/drawing/2014/main" id="{66500CF2-FF33-2940-BAE0-6142EBE2B1F3}"/>
                  </a:ext>
                </a:extLst>
              </p:cNvPr>
              <p:cNvSpPr/>
              <p:nvPr/>
            </p:nvSpPr>
            <p:spPr>
              <a:xfrm>
                <a:off x="4071024" y="1746641"/>
                <a:ext cx="51052" cy="51052"/>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9" name="Oval 80">
                <a:extLst>
                  <a:ext uri="{FF2B5EF4-FFF2-40B4-BE49-F238E27FC236}">
                    <a16:creationId xmlns:a16="http://schemas.microsoft.com/office/drawing/2014/main" id="{D692DAEC-41E4-624F-9DA4-46B4EC0A08AC}"/>
                  </a:ext>
                </a:extLst>
              </p:cNvPr>
              <p:cNvSpPr/>
              <p:nvPr/>
            </p:nvSpPr>
            <p:spPr>
              <a:xfrm>
                <a:off x="4280071" y="1890175"/>
                <a:ext cx="51052" cy="51052"/>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0" name="Oval 81">
                <a:extLst>
                  <a:ext uri="{FF2B5EF4-FFF2-40B4-BE49-F238E27FC236}">
                    <a16:creationId xmlns:a16="http://schemas.microsoft.com/office/drawing/2014/main" id="{FD57E963-C4FD-D345-B321-26BE9FFD9BF1}"/>
                  </a:ext>
                </a:extLst>
              </p:cNvPr>
              <p:cNvSpPr/>
              <p:nvPr/>
            </p:nvSpPr>
            <p:spPr>
              <a:xfrm>
                <a:off x="3933456" y="2115707"/>
                <a:ext cx="51052" cy="51052"/>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1" name="Oval 82">
                <a:extLst>
                  <a:ext uri="{FF2B5EF4-FFF2-40B4-BE49-F238E27FC236}">
                    <a16:creationId xmlns:a16="http://schemas.microsoft.com/office/drawing/2014/main" id="{1705314D-27FE-7443-B1E3-F8FD17FA4E6F}"/>
                  </a:ext>
                </a:extLst>
              </p:cNvPr>
              <p:cNvSpPr/>
              <p:nvPr/>
            </p:nvSpPr>
            <p:spPr>
              <a:xfrm>
                <a:off x="4205724" y="2115706"/>
                <a:ext cx="51052" cy="51052"/>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42" name="组合 141"/>
            <p:cNvGrpSpPr/>
            <p:nvPr/>
          </p:nvGrpSpPr>
          <p:grpSpPr>
            <a:xfrm>
              <a:off x="7797896" y="5401269"/>
              <a:ext cx="993558" cy="794432"/>
              <a:chOff x="2947500" y="1873606"/>
              <a:chExt cx="469658" cy="375530"/>
            </a:xfrm>
          </p:grpSpPr>
          <p:sp>
            <p:nvSpPr>
              <p:cNvPr id="143" name="Triangle 63">
                <a:extLst>
                  <a:ext uri="{FF2B5EF4-FFF2-40B4-BE49-F238E27FC236}">
                    <a16:creationId xmlns:a16="http://schemas.microsoft.com/office/drawing/2014/main" id="{F06B18CB-65F7-7A43-B939-F9389B39B8EE}"/>
                  </a:ext>
                </a:extLst>
              </p:cNvPr>
              <p:cNvSpPr/>
              <p:nvPr/>
            </p:nvSpPr>
            <p:spPr>
              <a:xfrm>
                <a:off x="2963075" y="1889759"/>
                <a:ext cx="438330" cy="341181"/>
              </a:xfrm>
              <a:prstGeom prst="triangle">
                <a:avLst>
                  <a:gd name="adj" fmla="val 36867"/>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144" name="Group 100">
                <a:extLst>
                  <a:ext uri="{FF2B5EF4-FFF2-40B4-BE49-F238E27FC236}">
                    <a16:creationId xmlns:a16="http://schemas.microsoft.com/office/drawing/2014/main" id="{066D2672-2D60-F14F-BA05-C40D1DD614FA}"/>
                  </a:ext>
                </a:extLst>
              </p:cNvPr>
              <p:cNvGrpSpPr/>
              <p:nvPr/>
            </p:nvGrpSpPr>
            <p:grpSpPr>
              <a:xfrm>
                <a:off x="2947500" y="1873606"/>
                <a:ext cx="469658" cy="375530"/>
                <a:chOff x="2152116" y="4502782"/>
                <a:chExt cx="608999" cy="486948"/>
              </a:xfrm>
            </p:grpSpPr>
            <p:sp>
              <p:nvSpPr>
                <p:cNvPr id="145" name="Oval 74">
                  <a:extLst>
                    <a:ext uri="{FF2B5EF4-FFF2-40B4-BE49-F238E27FC236}">
                      <a16:creationId xmlns:a16="http://schemas.microsoft.com/office/drawing/2014/main" id="{26906666-90B9-3748-B7FC-8413690E80F7}"/>
                    </a:ext>
                  </a:extLst>
                </p:cNvPr>
                <p:cNvSpPr/>
                <p:nvPr/>
              </p:nvSpPr>
              <p:spPr>
                <a:xfrm>
                  <a:off x="2350046" y="4502782"/>
                  <a:ext cx="66198" cy="66199"/>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6" name="Oval 75">
                  <a:extLst>
                    <a:ext uri="{FF2B5EF4-FFF2-40B4-BE49-F238E27FC236}">
                      <a16:creationId xmlns:a16="http://schemas.microsoft.com/office/drawing/2014/main" id="{41818099-4A6A-4D41-87B3-530687160846}"/>
                    </a:ext>
                  </a:extLst>
                </p:cNvPr>
                <p:cNvSpPr/>
                <p:nvPr/>
              </p:nvSpPr>
              <p:spPr>
                <a:xfrm>
                  <a:off x="2152116" y="4923531"/>
                  <a:ext cx="66198"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76">
                  <a:extLst>
                    <a:ext uri="{FF2B5EF4-FFF2-40B4-BE49-F238E27FC236}">
                      <a16:creationId xmlns:a16="http://schemas.microsoft.com/office/drawing/2014/main" id="{56A83B16-9498-6B49-B7CE-C7D87CB23D57}"/>
                    </a:ext>
                  </a:extLst>
                </p:cNvPr>
                <p:cNvSpPr/>
                <p:nvPr/>
              </p:nvSpPr>
              <p:spPr>
                <a:xfrm>
                  <a:off x="2694917" y="4917631"/>
                  <a:ext cx="66198" cy="66199"/>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148" name="Oval 60">
              <a:extLst>
                <a:ext uri="{FF2B5EF4-FFF2-40B4-BE49-F238E27FC236}">
                  <a16:creationId xmlns:a16="http://schemas.microsoft.com/office/drawing/2014/main" id="{98EF109F-85BC-874E-83DA-F7C2683C0A7E}"/>
                </a:ext>
              </a:extLst>
            </p:cNvPr>
            <p:cNvSpPr/>
            <p:nvPr/>
          </p:nvSpPr>
          <p:spPr>
            <a:xfrm>
              <a:off x="4967219" y="576431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9" name="Oval 60">
              <a:extLst>
                <a:ext uri="{FF2B5EF4-FFF2-40B4-BE49-F238E27FC236}">
                  <a16:creationId xmlns:a16="http://schemas.microsoft.com/office/drawing/2014/main" id="{98EF109F-85BC-874E-83DA-F7C2683C0A7E}"/>
                </a:ext>
              </a:extLst>
            </p:cNvPr>
            <p:cNvSpPr/>
            <p:nvPr/>
          </p:nvSpPr>
          <p:spPr>
            <a:xfrm>
              <a:off x="5119619" y="593929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60">
              <a:extLst>
                <a:ext uri="{FF2B5EF4-FFF2-40B4-BE49-F238E27FC236}">
                  <a16:creationId xmlns:a16="http://schemas.microsoft.com/office/drawing/2014/main" id="{98EF109F-85BC-874E-83DA-F7C2683C0A7E}"/>
                </a:ext>
              </a:extLst>
            </p:cNvPr>
            <p:cNvSpPr/>
            <p:nvPr/>
          </p:nvSpPr>
          <p:spPr>
            <a:xfrm>
              <a:off x="4731480" y="562901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0">
              <a:extLst>
                <a:ext uri="{FF2B5EF4-FFF2-40B4-BE49-F238E27FC236}">
                  <a16:creationId xmlns:a16="http://schemas.microsoft.com/office/drawing/2014/main" id="{98EF109F-85BC-874E-83DA-F7C2683C0A7E}"/>
                </a:ext>
              </a:extLst>
            </p:cNvPr>
            <p:cNvSpPr/>
            <p:nvPr/>
          </p:nvSpPr>
          <p:spPr>
            <a:xfrm>
              <a:off x="4925588" y="552915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60">
              <a:extLst>
                <a:ext uri="{FF2B5EF4-FFF2-40B4-BE49-F238E27FC236}">
                  <a16:creationId xmlns:a16="http://schemas.microsoft.com/office/drawing/2014/main" id="{98EF109F-85BC-874E-83DA-F7C2683C0A7E}"/>
                </a:ext>
              </a:extLst>
            </p:cNvPr>
            <p:cNvSpPr/>
            <p:nvPr/>
          </p:nvSpPr>
          <p:spPr>
            <a:xfrm>
              <a:off x="4685016" y="5970074"/>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3" name="Oval 60">
              <a:extLst>
                <a:ext uri="{FF2B5EF4-FFF2-40B4-BE49-F238E27FC236}">
                  <a16:creationId xmlns:a16="http://schemas.microsoft.com/office/drawing/2014/main" id="{98EF109F-85BC-874E-83DA-F7C2683C0A7E}"/>
                </a:ext>
              </a:extLst>
            </p:cNvPr>
            <p:cNvSpPr/>
            <p:nvPr/>
          </p:nvSpPr>
          <p:spPr>
            <a:xfrm>
              <a:off x="4957169" y="603770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60">
              <a:extLst>
                <a:ext uri="{FF2B5EF4-FFF2-40B4-BE49-F238E27FC236}">
                  <a16:creationId xmlns:a16="http://schemas.microsoft.com/office/drawing/2014/main" id="{98EF109F-85BC-874E-83DA-F7C2683C0A7E}"/>
                </a:ext>
              </a:extLst>
            </p:cNvPr>
            <p:cNvSpPr/>
            <p:nvPr/>
          </p:nvSpPr>
          <p:spPr>
            <a:xfrm>
              <a:off x="4832876" y="564823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60">
              <a:extLst>
                <a:ext uri="{FF2B5EF4-FFF2-40B4-BE49-F238E27FC236}">
                  <a16:creationId xmlns:a16="http://schemas.microsoft.com/office/drawing/2014/main" id="{98EF109F-85BC-874E-83DA-F7C2683C0A7E}"/>
                </a:ext>
              </a:extLst>
            </p:cNvPr>
            <p:cNvSpPr/>
            <p:nvPr/>
          </p:nvSpPr>
          <p:spPr>
            <a:xfrm>
              <a:off x="4793016" y="583291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60">
              <a:extLst>
                <a:ext uri="{FF2B5EF4-FFF2-40B4-BE49-F238E27FC236}">
                  <a16:creationId xmlns:a16="http://schemas.microsoft.com/office/drawing/2014/main" id="{98EF109F-85BC-874E-83DA-F7C2683C0A7E}"/>
                </a:ext>
              </a:extLst>
            </p:cNvPr>
            <p:cNvSpPr/>
            <p:nvPr/>
          </p:nvSpPr>
          <p:spPr>
            <a:xfrm>
              <a:off x="4737393" y="611321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60">
              <a:extLst>
                <a:ext uri="{FF2B5EF4-FFF2-40B4-BE49-F238E27FC236}">
                  <a16:creationId xmlns:a16="http://schemas.microsoft.com/office/drawing/2014/main" id="{98EF109F-85BC-874E-83DA-F7C2683C0A7E}"/>
                </a:ext>
              </a:extLst>
            </p:cNvPr>
            <p:cNvSpPr/>
            <p:nvPr/>
          </p:nvSpPr>
          <p:spPr>
            <a:xfrm>
              <a:off x="5075219" y="568315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8" name="Oval 60">
              <a:extLst>
                <a:ext uri="{FF2B5EF4-FFF2-40B4-BE49-F238E27FC236}">
                  <a16:creationId xmlns:a16="http://schemas.microsoft.com/office/drawing/2014/main" id="{98EF109F-85BC-874E-83DA-F7C2683C0A7E}"/>
                </a:ext>
              </a:extLst>
            </p:cNvPr>
            <p:cNvSpPr/>
            <p:nvPr/>
          </p:nvSpPr>
          <p:spPr>
            <a:xfrm>
              <a:off x="5233526" y="603770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9" name="Oval 60">
              <a:extLst>
                <a:ext uri="{FF2B5EF4-FFF2-40B4-BE49-F238E27FC236}">
                  <a16:creationId xmlns:a16="http://schemas.microsoft.com/office/drawing/2014/main" id="{98EF109F-85BC-874E-83DA-F7C2683C0A7E}"/>
                </a:ext>
              </a:extLst>
            </p:cNvPr>
            <p:cNvSpPr/>
            <p:nvPr/>
          </p:nvSpPr>
          <p:spPr>
            <a:xfrm>
              <a:off x="4562382" y="603770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0">
              <a:extLst>
                <a:ext uri="{FF2B5EF4-FFF2-40B4-BE49-F238E27FC236}">
                  <a16:creationId xmlns:a16="http://schemas.microsoft.com/office/drawing/2014/main" id="{98EF109F-85BC-874E-83DA-F7C2683C0A7E}"/>
                </a:ext>
              </a:extLst>
            </p:cNvPr>
            <p:cNvSpPr/>
            <p:nvPr/>
          </p:nvSpPr>
          <p:spPr>
            <a:xfrm>
              <a:off x="4599439" y="581628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1" name="Oval 60">
              <a:extLst>
                <a:ext uri="{FF2B5EF4-FFF2-40B4-BE49-F238E27FC236}">
                  <a16:creationId xmlns:a16="http://schemas.microsoft.com/office/drawing/2014/main" id="{98EF109F-85BC-874E-83DA-F7C2683C0A7E}"/>
                </a:ext>
              </a:extLst>
            </p:cNvPr>
            <p:cNvSpPr/>
            <p:nvPr/>
          </p:nvSpPr>
          <p:spPr>
            <a:xfrm>
              <a:off x="5194418" y="579324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2" name="Oval 60">
              <a:extLst>
                <a:ext uri="{FF2B5EF4-FFF2-40B4-BE49-F238E27FC236}">
                  <a16:creationId xmlns:a16="http://schemas.microsoft.com/office/drawing/2014/main" id="{98EF109F-85BC-874E-83DA-F7C2683C0A7E}"/>
                </a:ext>
              </a:extLst>
            </p:cNvPr>
            <p:cNvSpPr/>
            <p:nvPr/>
          </p:nvSpPr>
          <p:spPr>
            <a:xfrm>
              <a:off x="6307359" y="545526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3" name="Oval 60">
              <a:extLst>
                <a:ext uri="{FF2B5EF4-FFF2-40B4-BE49-F238E27FC236}">
                  <a16:creationId xmlns:a16="http://schemas.microsoft.com/office/drawing/2014/main" id="{98EF109F-85BC-874E-83DA-F7C2683C0A7E}"/>
                </a:ext>
              </a:extLst>
            </p:cNvPr>
            <p:cNvSpPr/>
            <p:nvPr/>
          </p:nvSpPr>
          <p:spPr>
            <a:xfrm>
              <a:off x="6122089" y="56074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4" name="Oval 60">
              <a:extLst>
                <a:ext uri="{FF2B5EF4-FFF2-40B4-BE49-F238E27FC236}">
                  <a16:creationId xmlns:a16="http://schemas.microsoft.com/office/drawing/2014/main" id="{98EF109F-85BC-874E-83DA-F7C2683C0A7E}"/>
                </a:ext>
              </a:extLst>
            </p:cNvPr>
            <p:cNvSpPr/>
            <p:nvPr/>
          </p:nvSpPr>
          <p:spPr>
            <a:xfrm>
              <a:off x="6038332" y="58615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5" name="Oval 60">
              <a:extLst>
                <a:ext uri="{FF2B5EF4-FFF2-40B4-BE49-F238E27FC236}">
                  <a16:creationId xmlns:a16="http://schemas.microsoft.com/office/drawing/2014/main" id="{98EF109F-85BC-874E-83DA-F7C2683C0A7E}"/>
                </a:ext>
              </a:extLst>
            </p:cNvPr>
            <p:cNvSpPr/>
            <p:nvPr/>
          </p:nvSpPr>
          <p:spPr>
            <a:xfrm>
              <a:off x="6314910" y="604478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6" name="Oval 60">
              <a:extLst>
                <a:ext uri="{FF2B5EF4-FFF2-40B4-BE49-F238E27FC236}">
                  <a16:creationId xmlns:a16="http://schemas.microsoft.com/office/drawing/2014/main" id="{98EF109F-85BC-874E-83DA-F7C2683C0A7E}"/>
                </a:ext>
              </a:extLst>
            </p:cNvPr>
            <p:cNvSpPr/>
            <p:nvPr/>
          </p:nvSpPr>
          <p:spPr>
            <a:xfrm>
              <a:off x="6260910" y="583232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7" name="Oval 60">
              <a:extLst>
                <a:ext uri="{FF2B5EF4-FFF2-40B4-BE49-F238E27FC236}">
                  <a16:creationId xmlns:a16="http://schemas.microsoft.com/office/drawing/2014/main" id="{98EF109F-85BC-874E-83DA-F7C2683C0A7E}"/>
                </a:ext>
              </a:extLst>
            </p:cNvPr>
            <p:cNvSpPr/>
            <p:nvPr/>
          </p:nvSpPr>
          <p:spPr>
            <a:xfrm>
              <a:off x="6497716" y="574037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8" name="Oval 60">
              <a:extLst>
                <a:ext uri="{FF2B5EF4-FFF2-40B4-BE49-F238E27FC236}">
                  <a16:creationId xmlns:a16="http://schemas.microsoft.com/office/drawing/2014/main" id="{98EF109F-85BC-874E-83DA-F7C2683C0A7E}"/>
                </a:ext>
              </a:extLst>
            </p:cNvPr>
            <p:cNvSpPr/>
            <p:nvPr/>
          </p:nvSpPr>
          <p:spPr>
            <a:xfrm>
              <a:off x="6884731" y="575593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9" name="Oval 60">
              <a:extLst>
                <a:ext uri="{FF2B5EF4-FFF2-40B4-BE49-F238E27FC236}">
                  <a16:creationId xmlns:a16="http://schemas.microsoft.com/office/drawing/2014/main" id="{98EF109F-85BC-874E-83DA-F7C2683C0A7E}"/>
                </a:ext>
              </a:extLst>
            </p:cNvPr>
            <p:cNvSpPr/>
            <p:nvPr/>
          </p:nvSpPr>
          <p:spPr>
            <a:xfrm>
              <a:off x="6748710" y="600521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0" name="Oval 60">
              <a:extLst>
                <a:ext uri="{FF2B5EF4-FFF2-40B4-BE49-F238E27FC236}">
                  <a16:creationId xmlns:a16="http://schemas.microsoft.com/office/drawing/2014/main" id="{98EF109F-85BC-874E-83DA-F7C2683C0A7E}"/>
                </a:ext>
              </a:extLst>
            </p:cNvPr>
            <p:cNvSpPr/>
            <p:nvPr/>
          </p:nvSpPr>
          <p:spPr>
            <a:xfrm>
              <a:off x="6706113" y="543544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1" name="Oval 60">
              <a:extLst>
                <a:ext uri="{FF2B5EF4-FFF2-40B4-BE49-F238E27FC236}">
                  <a16:creationId xmlns:a16="http://schemas.microsoft.com/office/drawing/2014/main" id="{98EF109F-85BC-874E-83DA-F7C2683C0A7E}"/>
                </a:ext>
              </a:extLst>
            </p:cNvPr>
            <p:cNvSpPr/>
            <p:nvPr/>
          </p:nvSpPr>
          <p:spPr>
            <a:xfrm>
              <a:off x="7012845" y="556093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2" name="Oval 60">
              <a:extLst>
                <a:ext uri="{FF2B5EF4-FFF2-40B4-BE49-F238E27FC236}">
                  <a16:creationId xmlns:a16="http://schemas.microsoft.com/office/drawing/2014/main" id="{98EF109F-85BC-874E-83DA-F7C2683C0A7E}"/>
                </a:ext>
              </a:extLst>
            </p:cNvPr>
            <p:cNvSpPr/>
            <p:nvPr/>
          </p:nvSpPr>
          <p:spPr>
            <a:xfrm>
              <a:off x="6688863" y="570223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3" name="Oval 60">
              <a:extLst>
                <a:ext uri="{FF2B5EF4-FFF2-40B4-BE49-F238E27FC236}">
                  <a16:creationId xmlns:a16="http://schemas.microsoft.com/office/drawing/2014/main" id="{98EF109F-85BC-874E-83DA-F7C2683C0A7E}"/>
                </a:ext>
              </a:extLst>
            </p:cNvPr>
            <p:cNvSpPr/>
            <p:nvPr/>
          </p:nvSpPr>
          <p:spPr>
            <a:xfrm>
              <a:off x="6565199" y="609878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4" name="Oval 60">
              <a:extLst>
                <a:ext uri="{FF2B5EF4-FFF2-40B4-BE49-F238E27FC236}">
                  <a16:creationId xmlns:a16="http://schemas.microsoft.com/office/drawing/2014/main" id="{98EF109F-85BC-874E-83DA-F7C2683C0A7E}"/>
                </a:ext>
              </a:extLst>
            </p:cNvPr>
            <p:cNvSpPr/>
            <p:nvPr/>
          </p:nvSpPr>
          <p:spPr>
            <a:xfrm>
              <a:off x="6497716" y="539018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5" name="Oval 60">
              <a:extLst>
                <a:ext uri="{FF2B5EF4-FFF2-40B4-BE49-F238E27FC236}">
                  <a16:creationId xmlns:a16="http://schemas.microsoft.com/office/drawing/2014/main" id="{98EF109F-85BC-874E-83DA-F7C2683C0A7E}"/>
                </a:ext>
              </a:extLst>
            </p:cNvPr>
            <p:cNvSpPr/>
            <p:nvPr/>
          </p:nvSpPr>
          <p:spPr>
            <a:xfrm>
              <a:off x="6953979" y="599879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6" name="Oval 60">
              <a:extLst>
                <a:ext uri="{FF2B5EF4-FFF2-40B4-BE49-F238E27FC236}">
                  <a16:creationId xmlns:a16="http://schemas.microsoft.com/office/drawing/2014/main" id="{98EF109F-85BC-874E-83DA-F7C2683C0A7E}"/>
                </a:ext>
              </a:extLst>
            </p:cNvPr>
            <p:cNvSpPr/>
            <p:nvPr/>
          </p:nvSpPr>
          <p:spPr>
            <a:xfrm>
              <a:off x="6351476" y="562755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7" name="Oval 60">
              <a:extLst>
                <a:ext uri="{FF2B5EF4-FFF2-40B4-BE49-F238E27FC236}">
                  <a16:creationId xmlns:a16="http://schemas.microsoft.com/office/drawing/2014/main" id="{98EF109F-85BC-874E-83DA-F7C2683C0A7E}"/>
                </a:ext>
              </a:extLst>
            </p:cNvPr>
            <p:cNvSpPr/>
            <p:nvPr/>
          </p:nvSpPr>
          <p:spPr>
            <a:xfrm>
              <a:off x="6550467" y="590760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8" name="Oval 60">
              <a:extLst>
                <a:ext uri="{FF2B5EF4-FFF2-40B4-BE49-F238E27FC236}">
                  <a16:creationId xmlns:a16="http://schemas.microsoft.com/office/drawing/2014/main" id="{98EF109F-85BC-874E-83DA-F7C2683C0A7E}"/>
                </a:ext>
              </a:extLst>
            </p:cNvPr>
            <p:cNvSpPr/>
            <p:nvPr/>
          </p:nvSpPr>
          <p:spPr>
            <a:xfrm>
              <a:off x="6567784" y="554829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9" name="Oval 60">
              <a:extLst>
                <a:ext uri="{FF2B5EF4-FFF2-40B4-BE49-F238E27FC236}">
                  <a16:creationId xmlns:a16="http://schemas.microsoft.com/office/drawing/2014/main" id="{98EF109F-85BC-874E-83DA-F7C2683C0A7E}"/>
                </a:ext>
              </a:extLst>
            </p:cNvPr>
            <p:cNvSpPr/>
            <p:nvPr/>
          </p:nvSpPr>
          <p:spPr>
            <a:xfrm>
              <a:off x="6845979" y="556599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0" name="Oval 60">
              <a:extLst>
                <a:ext uri="{FF2B5EF4-FFF2-40B4-BE49-F238E27FC236}">
                  <a16:creationId xmlns:a16="http://schemas.microsoft.com/office/drawing/2014/main" id="{98EF109F-85BC-874E-83DA-F7C2683C0A7E}"/>
                </a:ext>
              </a:extLst>
            </p:cNvPr>
            <p:cNvSpPr/>
            <p:nvPr/>
          </p:nvSpPr>
          <p:spPr>
            <a:xfrm>
              <a:off x="8148980" y="5607450"/>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1" name="Oval 60">
              <a:extLst>
                <a:ext uri="{FF2B5EF4-FFF2-40B4-BE49-F238E27FC236}">
                  <a16:creationId xmlns:a16="http://schemas.microsoft.com/office/drawing/2014/main" id="{98EF109F-85BC-874E-83DA-F7C2683C0A7E}"/>
                </a:ext>
              </a:extLst>
            </p:cNvPr>
            <p:cNvSpPr/>
            <p:nvPr/>
          </p:nvSpPr>
          <p:spPr>
            <a:xfrm>
              <a:off x="7949121" y="575291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2" name="Oval 60">
              <a:extLst>
                <a:ext uri="{FF2B5EF4-FFF2-40B4-BE49-F238E27FC236}">
                  <a16:creationId xmlns:a16="http://schemas.microsoft.com/office/drawing/2014/main" id="{98EF109F-85BC-874E-83DA-F7C2683C0A7E}"/>
                </a:ext>
              </a:extLst>
            </p:cNvPr>
            <p:cNvSpPr/>
            <p:nvPr/>
          </p:nvSpPr>
          <p:spPr>
            <a:xfrm>
              <a:off x="8017182" y="602041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3" name="Oval 60">
              <a:extLst>
                <a:ext uri="{FF2B5EF4-FFF2-40B4-BE49-F238E27FC236}">
                  <a16:creationId xmlns:a16="http://schemas.microsoft.com/office/drawing/2014/main" id="{98EF109F-85BC-874E-83DA-F7C2683C0A7E}"/>
                </a:ext>
              </a:extLst>
            </p:cNvPr>
            <p:cNvSpPr/>
            <p:nvPr/>
          </p:nvSpPr>
          <p:spPr>
            <a:xfrm>
              <a:off x="8307776" y="599879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4" name="Oval 60">
              <a:extLst>
                <a:ext uri="{FF2B5EF4-FFF2-40B4-BE49-F238E27FC236}">
                  <a16:creationId xmlns:a16="http://schemas.microsoft.com/office/drawing/2014/main" id="{98EF109F-85BC-874E-83DA-F7C2683C0A7E}"/>
                </a:ext>
              </a:extLst>
            </p:cNvPr>
            <p:cNvSpPr/>
            <p:nvPr/>
          </p:nvSpPr>
          <p:spPr>
            <a:xfrm>
              <a:off x="8094980" y="58615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5" name="Oval 60">
              <a:extLst>
                <a:ext uri="{FF2B5EF4-FFF2-40B4-BE49-F238E27FC236}">
                  <a16:creationId xmlns:a16="http://schemas.microsoft.com/office/drawing/2014/main" id="{98EF109F-85BC-874E-83DA-F7C2683C0A7E}"/>
                </a:ext>
              </a:extLst>
            </p:cNvPr>
            <p:cNvSpPr/>
            <p:nvPr/>
          </p:nvSpPr>
          <p:spPr>
            <a:xfrm>
              <a:off x="8299625" y="579287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6" name="Oval 60">
              <a:extLst>
                <a:ext uri="{FF2B5EF4-FFF2-40B4-BE49-F238E27FC236}">
                  <a16:creationId xmlns:a16="http://schemas.microsoft.com/office/drawing/2014/main" id="{98EF109F-85BC-874E-83DA-F7C2683C0A7E}"/>
                </a:ext>
              </a:extLst>
            </p:cNvPr>
            <p:cNvSpPr/>
            <p:nvPr/>
          </p:nvSpPr>
          <p:spPr>
            <a:xfrm>
              <a:off x="8492029" y="598370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7" name="Oval 60">
              <a:extLst>
                <a:ext uri="{FF2B5EF4-FFF2-40B4-BE49-F238E27FC236}">
                  <a16:creationId xmlns:a16="http://schemas.microsoft.com/office/drawing/2014/main" id="{98EF109F-85BC-874E-83DA-F7C2683C0A7E}"/>
                </a:ext>
              </a:extLst>
            </p:cNvPr>
            <p:cNvSpPr/>
            <p:nvPr/>
          </p:nvSpPr>
          <p:spPr>
            <a:xfrm>
              <a:off x="9700540" y="564823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8" name="Oval 60">
              <a:extLst>
                <a:ext uri="{FF2B5EF4-FFF2-40B4-BE49-F238E27FC236}">
                  <a16:creationId xmlns:a16="http://schemas.microsoft.com/office/drawing/2014/main" id="{98EF109F-85BC-874E-83DA-F7C2683C0A7E}"/>
                </a:ext>
              </a:extLst>
            </p:cNvPr>
            <p:cNvSpPr/>
            <p:nvPr/>
          </p:nvSpPr>
          <p:spPr>
            <a:xfrm>
              <a:off x="9860866" y="550352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9" name="Oval 60">
              <a:extLst>
                <a:ext uri="{FF2B5EF4-FFF2-40B4-BE49-F238E27FC236}">
                  <a16:creationId xmlns:a16="http://schemas.microsoft.com/office/drawing/2014/main" id="{98EF109F-85BC-874E-83DA-F7C2683C0A7E}"/>
                </a:ext>
              </a:extLst>
            </p:cNvPr>
            <p:cNvSpPr/>
            <p:nvPr/>
          </p:nvSpPr>
          <p:spPr>
            <a:xfrm>
              <a:off x="10058972" y="549611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0" name="Oval 60">
              <a:extLst>
                <a:ext uri="{FF2B5EF4-FFF2-40B4-BE49-F238E27FC236}">
                  <a16:creationId xmlns:a16="http://schemas.microsoft.com/office/drawing/2014/main" id="{98EF109F-85BC-874E-83DA-F7C2683C0A7E}"/>
                </a:ext>
              </a:extLst>
            </p:cNvPr>
            <p:cNvSpPr/>
            <p:nvPr/>
          </p:nvSpPr>
          <p:spPr>
            <a:xfrm>
              <a:off x="9891197" y="5661450"/>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1" name="Oval 60">
              <a:extLst>
                <a:ext uri="{FF2B5EF4-FFF2-40B4-BE49-F238E27FC236}">
                  <a16:creationId xmlns:a16="http://schemas.microsoft.com/office/drawing/2014/main" id="{98EF109F-85BC-874E-83DA-F7C2683C0A7E}"/>
                </a:ext>
              </a:extLst>
            </p:cNvPr>
            <p:cNvSpPr/>
            <p:nvPr/>
          </p:nvSpPr>
          <p:spPr>
            <a:xfrm>
              <a:off x="9589372" y="584106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2" name="Oval 60">
              <a:extLst>
                <a:ext uri="{FF2B5EF4-FFF2-40B4-BE49-F238E27FC236}">
                  <a16:creationId xmlns:a16="http://schemas.microsoft.com/office/drawing/2014/main" id="{98EF109F-85BC-874E-83DA-F7C2683C0A7E}"/>
                </a:ext>
              </a:extLst>
            </p:cNvPr>
            <p:cNvSpPr/>
            <p:nvPr/>
          </p:nvSpPr>
          <p:spPr>
            <a:xfrm>
              <a:off x="9773673" y="590703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3" name="Oval 60">
              <a:extLst>
                <a:ext uri="{FF2B5EF4-FFF2-40B4-BE49-F238E27FC236}">
                  <a16:creationId xmlns:a16="http://schemas.microsoft.com/office/drawing/2014/main" id="{98EF109F-85BC-874E-83DA-F7C2683C0A7E}"/>
                </a:ext>
              </a:extLst>
            </p:cNvPr>
            <p:cNvSpPr/>
            <p:nvPr/>
          </p:nvSpPr>
          <p:spPr>
            <a:xfrm>
              <a:off x="9966817" y="599879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4" name="Oval 60">
              <a:extLst>
                <a:ext uri="{FF2B5EF4-FFF2-40B4-BE49-F238E27FC236}">
                  <a16:creationId xmlns:a16="http://schemas.microsoft.com/office/drawing/2014/main" id="{98EF109F-85BC-874E-83DA-F7C2683C0A7E}"/>
                </a:ext>
              </a:extLst>
            </p:cNvPr>
            <p:cNvSpPr/>
            <p:nvPr/>
          </p:nvSpPr>
          <p:spPr>
            <a:xfrm>
              <a:off x="10194652" y="587570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5" name="Oval 60">
              <a:extLst>
                <a:ext uri="{FF2B5EF4-FFF2-40B4-BE49-F238E27FC236}">
                  <a16:creationId xmlns:a16="http://schemas.microsoft.com/office/drawing/2014/main" id="{98EF109F-85BC-874E-83DA-F7C2683C0A7E}"/>
                </a:ext>
              </a:extLst>
            </p:cNvPr>
            <p:cNvSpPr/>
            <p:nvPr/>
          </p:nvSpPr>
          <p:spPr>
            <a:xfrm>
              <a:off x="10154278" y="569345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6" name="Oval 60">
              <a:extLst>
                <a:ext uri="{FF2B5EF4-FFF2-40B4-BE49-F238E27FC236}">
                  <a16:creationId xmlns:a16="http://schemas.microsoft.com/office/drawing/2014/main" id="{98EF109F-85BC-874E-83DA-F7C2683C0A7E}"/>
                </a:ext>
              </a:extLst>
            </p:cNvPr>
            <p:cNvSpPr/>
            <p:nvPr/>
          </p:nvSpPr>
          <p:spPr>
            <a:xfrm>
              <a:off x="9950972" y="581530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7" name="Oval 60">
              <a:extLst>
                <a:ext uri="{FF2B5EF4-FFF2-40B4-BE49-F238E27FC236}">
                  <a16:creationId xmlns:a16="http://schemas.microsoft.com/office/drawing/2014/main" id="{98EF109F-85BC-874E-83DA-F7C2683C0A7E}"/>
                </a:ext>
              </a:extLst>
            </p:cNvPr>
            <p:cNvSpPr/>
            <p:nvPr/>
          </p:nvSpPr>
          <p:spPr>
            <a:xfrm>
              <a:off x="10302652" y="59155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8" name="Oval 60">
              <a:extLst>
                <a:ext uri="{FF2B5EF4-FFF2-40B4-BE49-F238E27FC236}">
                  <a16:creationId xmlns:a16="http://schemas.microsoft.com/office/drawing/2014/main" id="{98EF109F-85BC-874E-83DA-F7C2683C0A7E}"/>
                </a:ext>
              </a:extLst>
            </p:cNvPr>
            <p:cNvSpPr/>
            <p:nvPr/>
          </p:nvSpPr>
          <p:spPr>
            <a:xfrm>
              <a:off x="10233677" y="554829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Tree>
    <p:custDataLst>
      <p:tags r:id="rId1"/>
    </p:custDataLst>
    <p:extLst>
      <p:ext uri="{BB962C8B-B14F-4D97-AF65-F5344CB8AC3E}">
        <p14:creationId xmlns:p14="http://schemas.microsoft.com/office/powerpoint/2010/main" val="3690142003"/>
      </p:ext>
    </p:extLst>
  </p:cSld>
  <p:clrMapOvr>
    <a:masterClrMapping/>
  </p:clrMapOvr>
  <mc:AlternateContent xmlns:mc="http://schemas.openxmlformats.org/markup-compatibility/2006" xmlns:p14="http://schemas.microsoft.com/office/powerpoint/2010/main">
    <mc:Choice Requires="p14">
      <p:transition spd="slow" p14:dur="2000" advTm="21392"/>
    </mc:Choice>
    <mc:Fallback xmlns="">
      <p:transition spd="slow" advTm="21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199" y="1825624"/>
            <a:ext cx="9960903" cy="774701"/>
          </a:xfrm>
        </p:spPr>
        <p:txBody>
          <a:bodyPr>
            <a:normAutofit/>
          </a:bodyPr>
          <a:lstStyle/>
          <a:p>
            <a:r>
              <a:rPr lang="en-US" altLang="zh-CN" dirty="0">
                <a:latin typeface="Arial" panose="020B0604020202020204" pitchFamily="34" charset="0"/>
                <a:cs typeface="Arial" panose="020B0604020202020204" pitchFamily="34" charset="0"/>
              </a:rPr>
              <a:t>Rewards compactness</a:t>
            </a:r>
          </a:p>
        </p:txBody>
      </p:sp>
      <mc:AlternateContent xmlns:mc="http://schemas.openxmlformats.org/markup-compatibility/2006" xmlns:a14="http://schemas.microsoft.com/office/drawing/2010/main">
        <mc:Choice Requires="a14">
          <p:sp>
            <p:nvSpPr>
              <p:cNvPr id="57" name="文本框 56"/>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b="0" i="1" dirty="0" smtClean="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𝑓𝑟𝑎𝑚𝑒</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r>
                            <a:rPr lang="en-US" altLang="zh-CN" sz="3200" i="1">
                              <a:solidFill>
                                <a:schemeClr val="tx1"/>
                              </a:solidFill>
                              <a:latin typeface="Cambria Math" panose="02040503050406030204" pitchFamily="18" charset="0"/>
                            </a:rPr>
                            <m:t>,</m:t>
                          </m:r>
                          <m:r>
                            <m:rPr>
                              <m:sty m:val="p"/>
                            </m:rPr>
                            <a:rPr lang="en-US" altLang="zh-CN" sz="3200">
                              <a:solidFill>
                                <a:schemeClr val="tx1"/>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i="1" dirty="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𝑠𝑚𝑜𝑜𝑡h</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57" name="文本框 56"/>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6"/>
                <a:stretch>
                  <a:fillRect/>
                </a:stretch>
              </a:blipFill>
            </p:spPr>
            <p:txBody>
              <a:bodyPr/>
              <a:lstStyle/>
              <a:p>
                <a:r>
                  <a:rPr lang="zh-CN" altLang="en-US">
                    <a:noFill/>
                  </a:rPr>
                  <a:t> </a:t>
                </a:r>
              </a:p>
            </p:txBody>
          </p:sp>
        </mc:Fallback>
      </mc:AlternateContent>
      <p:grpSp>
        <p:nvGrpSpPr>
          <p:cNvPr id="64" name="组合 63"/>
          <p:cNvGrpSpPr/>
          <p:nvPr/>
        </p:nvGrpSpPr>
        <p:grpSpPr>
          <a:xfrm>
            <a:off x="726445" y="5360544"/>
            <a:ext cx="4989219" cy="1021887"/>
            <a:chOff x="6848052" y="4518502"/>
            <a:chExt cx="4989219" cy="1021887"/>
          </a:xfrm>
        </p:grpSpPr>
        <p:sp>
          <p:nvSpPr>
            <p:cNvPr id="65" name="矩形 64"/>
            <p:cNvSpPr/>
            <p:nvPr/>
          </p:nvSpPr>
          <p:spPr>
            <a:xfrm>
              <a:off x="8024698" y="451982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6" name="矩形 65"/>
            <p:cNvSpPr/>
            <p:nvPr/>
          </p:nvSpPr>
          <p:spPr>
            <a:xfrm>
              <a:off x="10496411" y="452817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p:cNvSpPr/>
            <p:nvPr/>
          </p:nvSpPr>
          <p:spPr>
            <a:xfrm>
              <a:off x="9273986" y="45185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8" name="任意多边形 67"/>
            <p:cNvSpPr/>
            <p:nvPr/>
          </p:nvSpPr>
          <p:spPr>
            <a:xfrm>
              <a:off x="10919616" y="4729359"/>
              <a:ext cx="495300" cy="64452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752475"/>
                <a:gd name="connsiteX1" fmla="*/ 0 w 495300"/>
                <a:gd name="connsiteY1" fmla="*/ 200025 h 752475"/>
                <a:gd name="connsiteX2" fmla="*/ 19050 w 495300"/>
                <a:gd name="connsiteY2" fmla="*/ 638175 h 752475"/>
                <a:gd name="connsiteX3" fmla="*/ 368300 w 495300"/>
                <a:gd name="connsiteY3" fmla="*/ 752475 h 752475"/>
                <a:gd name="connsiteX4" fmla="*/ 495300 w 495300"/>
                <a:gd name="connsiteY4" fmla="*/ 428625 h 752475"/>
                <a:gd name="connsiteX5" fmla="*/ 238125 w 495300"/>
                <a:gd name="connsiteY5" fmla="*/ 0 h 752475"/>
                <a:gd name="connsiteX0" fmla="*/ 288925 w 495300"/>
                <a:gd name="connsiteY0" fmla="*/ 0 h 644525"/>
                <a:gd name="connsiteX1" fmla="*/ 0 w 495300"/>
                <a:gd name="connsiteY1" fmla="*/ 92075 h 644525"/>
                <a:gd name="connsiteX2" fmla="*/ 19050 w 495300"/>
                <a:gd name="connsiteY2" fmla="*/ 530225 h 644525"/>
                <a:gd name="connsiteX3" fmla="*/ 368300 w 495300"/>
                <a:gd name="connsiteY3" fmla="*/ 644525 h 644525"/>
                <a:gd name="connsiteX4" fmla="*/ 495300 w 495300"/>
                <a:gd name="connsiteY4" fmla="*/ 320675 h 644525"/>
                <a:gd name="connsiteX5" fmla="*/ 288925 w 495300"/>
                <a:gd name="connsiteY5"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644525">
                  <a:moveTo>
                    <a:pt x="288925" y="0"/>
                  </a:moveTo>
                  <a:lnTo>
                    <a:pt x="0" y="92075"/>
                  </a:lnTo>
                  <a:lnTo>
                    <a:pt x="19050" y="530225"/>
                  </a:lnTo>
                  <a:lnTo>
                    <a:pt x="368300" y="644525"/>
                  </a:lnTo>
                  <a:lnTo>
                    <a:pt x="495300" y="320675"/>
                  </a:lnTo>
                  <a:lnTo>
                    <a:pt x="2889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69" name="组合 68"/>
            <p:cNvGrpSpPr/>
            <p:nvPr/>
          </p:nvGrpSpPr>
          <p:grpSpPr>
            <a:xfrm>
              <a:off x="10871990" y="4675796"/>
              <a:ext cx="574740" cy="750796"/>
              <a:chOff x="10590142" y="4873695"/>
              <a:chExt cx="574740" cy="750796"/>
            </a:xfrm>
          </p:grpSpPr>
          <p:sp>
            <p:nvSpPr>
              <p:cNvPr id="146" name="椭圆 145"/>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7" name="椭圆 146"/>
              <p:cNvSpPr/>
              <p:nvPr/>
            </p:nvSpPr>
            <p:spPr>
              <a:xfrm>
                <a:off x="10945962" y="551649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8" name="椭圆 147"/>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9" name="椭圆 148"/>
              <p:cNvSpPr/>
              <p:nvPr/>
            </p:nvSpPr>
            <p:spPr>
              <a:xfrm>
                <a:off x="10855703" y="48736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70" name="矩形 69"/>
            <p:cNvSpPr/>
            <p:nvPr/>
          </p:nvSpPr>
          <p:spPr>
            <a:xfrm>
              <a:off x="6848052" y="452452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71" name="直接连接符 70"/>
            <p:cNvCxnSpPr>
              <a:stCxn id="145" idx="6"/>
              <a:endCxn id="139" idx="2"/>
            </p:cNvCxnSpPr>
            <p:nvPr/>
          </p:nvCxnSpPr>
          <p:spPr>
            <a:xfrm>
              <a:off x="7560437" y="4728087"/>
              <a:ext cx="1168899" cy="22235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143" idx="6"/>
              <a:endCxn id="136" idx="2"/>
            </p:cNvCxnSpPr>
            <p:nvPr/>
          </p:nvCxnSpPr>
          <p:spPr>
            <a:xfrm flipV="1">
              <a:off x="7725406" y="5345675"/>
              <a:ext cx="1032197"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145" idx="6"/>
              <a:endCxn id="138" idx="2"/>
            </p:cNvCxnSpPr>
            <p:nvPr/>
          </p:nvCxnSpPr>
          <p:spPr>
            <a:xfrm>
              <a:off x="7560437" y="4728087"/>
              <a:ext cx="949706" cy="6779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144" idx="6"/>
              <a:endCxn id="137" idx="2"/>
            </p:cNvCxnSpPr>
            <p:nvPr/>
          </p:nvCxnSpPr>
          <p:spPr>
            <a:xfrm>
              <a:off x="7360853" y="5196764"/>
              <a:ext cx="1128060"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5" name="任意多边形 74"/>
            <p:cNvSpPr/>
            <p:nvPr/>
          </p:nvSpPr>
          <p:spPr>
            <a:xfrm>
              <a:off x="7310804" y="4720430"/>
              <a:ext cx="361950" cy="708025"/>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203200 w 361950"/>
                <a:gd name="connsiteY0" fmla="*/ 0 h 657225"/>
                <a:gd name="connsiteX1" fmla="*/ 0 w 361950"/>
                <a:gd name="connsiteY1" fmla="*/ 428625 h 657225"/>
                <a:gd name="connsiteX2" fmla="*/ 361950 w 361950"/>
                <a:gd name="connsiteY2" fmla="*/ 657225 h 657225"/>
                <a:gd name="connsiteX3" fmla="*/ 203200 w 361950"/>
                <a:gd name="connsiteY3" fmla="*/ 0 h 657225"/>
                <a:gd name="connsiteX0" fmla="*/ 184150 w 361950"/>
                <a:gd name="connsiteY0" fmla="*/ 0 h 708025"/>
                <a:gd name="connsiteX1" fmla="*/ 0 w 361950"/>
                <a:gd name="connsiteY1" fmla="*/ 479425 h 708025"/>
                <a:gd name="connsiteX2" fmla="*/ 361950 w 361950"/>
                <a:gd name="connsiteY2" fmla="*/ 708025 h 708025"/>
                <a:gd name="connsiteX3" fmla="*/ 184150 w 361950"/>
                <a:gd name="connsiteY3" fmla="*/ 0 h 708025"/>
              </a:gdLst>
              <a:ahLst/>
              <a:cxnLst>
                <a:cxn ang="0">
                  <a:pos x="connsiteX0" y="connsiteY0"/>
                </a:cxn>
                <a:cxn ang="0">
                  <a:pos x="connsiteX1" y="connsiteY1"/>
                </a:cxn>
                <a:cxn ang="0">
                  <a:pos x="connsiteX2" y="connsiteY2"/>
                </a:cxn>
                <a:cxn ang="0">
                  <a:pos x="connsiteX3" y="connsiteY3"/>
                </a:cxn>
              </a:cxnLst>
              <a:rect l="l" t="t" r="r" b="b"/>
              <a:pathLst>
                <a:path w="361950" h="708025">
                  <a:moveTo>
                    <a:pt x="184150" y="0"/>
                  </a:moveTo>
                  <a:lnTo>
                    <a:pt x="0" y="479425"/>
                  </a:lnTo>
                  <a:lnTo>
                    <a:pt x="361950" y="708025"/>
                  </a:lnTo>
                  <a:lnTo>
                    <a:pt x="1841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76" name="直接连接符 75"/>
            <p:cNvCxnSpPr>
              <a:stCxn id="138" idx="6"/>
              <a:endCxn id="142" idx="2"/>
            </p:cNvCxnSpPr>
            <p:nvPr/>
          </p:nvCxnSpPr>
          <p:spPr>
            <a:xfrm>
              <a:off x="8618143" y="4795878"/>
              <a:ext cx="1257978"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7252853" y="4674087"/>
              <a:ext cx="472553" cy="797224"/>
              <a:chOff x="5878474" y="4748322"/>
              <a:chExt cx="472553" cy="797224"/>
            </a:xfrm>
          </p:grpSpPr>
          <p:sp>
            <p:nvSpPr>
              <p:cNvPr id="143" name="椭圆 142"/>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44" name="椭圆 143"/>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45" name="椭圆 144"/>
              <p:cNvSpPr/>
              <p:nvPr/>
            </p:nvSpPr>
            <p:spPr>
              <a:xfrm>
                <a:off x="6078058" y="4748322"/>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78" name="直接连接符 77"/>
            <p:cNvCxnSpPr>
              <a:stCxn id="139" idx="6"/>
              <a:endCxn id="142" idx="2"/>
            </p:cNvCxnSpPr>
            <p:nvPr/>
          </p:nvCxnSpPr>
          <p:spPr>
            <a:xfrm flipV="1">
              <a:off x="8837336" y="4816019"/>
              <a:ext cx="1038785"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9" name="任意多边形 78"/>
            <p:cNvSpPr/>
            <p:nvPr/>
          </p:nvSpPr>
          <p:spPr>
            <a:xfrm>
              <a:off x="9753910" y="4804075"/>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6" name="组合 125"/>
            <p:cNvGrpSpPr/>
            <p:nvPr/>
          </p:nvGrpSpPr>
          <p:grpSpPr>
            <a:xfrm>
              <a:off x="9711770" y="4762019"/>
              <a:ext cx="399401" cy="607348"/>
              <a:chOff x="9107718" y="4928530"/>
              <a:chExt cx="399401" cy="607348"/>
            </a:xfrm>
          </p:grpSpPr>
          <p:sp>
            <p:nvSpPr>
              <p:cNvPr id="140" name="椭圆 13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1" name="椭圆 14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2" name="椭圆 14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27" name="任意多边形 126"/>
            <p:cNvSpPr/>
            <p:nvPr/>
          </p:nvSpPr>
          <p:spPr>
            <a:xfrm>
              <a:off x="8525854" y="478484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8" name="组合 127"/>
            <p:cNvGrpSpPr/>
            <p:nvPr/>
          </p:nvGrpSpPr>
          <p:grpSpPr>
            <a:xfrm>
              <a:off x="8488913" y="4741878"/>
              <a:ext cx="376690" cy="657797"/>
              <a:chOff x="4228018" y="5357169"/>
              <a:chExt cx="376690" cy="657797"/>
            </a:xfrm>
          </p:grpSpPr>
          <p:sp>
            <p:nvSpPr>
              <p:cNvPr id="136" name="椭圆 135"/>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7" name="椭圆 136"/>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8" name="椭圆 137"/>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9" name="椭圆 138"/>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129" name="直接连接符 128"/>
            <p:cNvCxnSpPr>
              <a:stCxn id="137" idx="6"/>
              <a:endCxn id="141" idx="2"/>
            </p:cNvCxnSpPr>
            <p:nvPr/>
          </p:nvCxnSpPr>
          <p:spPr>
            <a:xfrm flipV="1">
              <a:off x="8596913" y="5148102"/>
              <a:ext cx="1114857"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136" idx="6"/>
              <a:endCxn id="140" idx="2"/>
            </p:cNvCxnSpPr>
            <p:nvPr/>
          </p:nvCxnSpPr>
          <p:spPr>
            <a:xfrm flipV="1">
              <a:off x="8865603" y="5315367"/>
              <a:ext cx="1137568"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stCxn id="140" idx="6"/>
              <a:endCxn id="147" idx="2"/>
            </p:cNvCxnSpPr>
            <p:nvPr/>
          </p:nvCxnSpPr>
          <p:spPr>
            <a:xfrm>
              <a:off x="10111171" y="5315367"/>
              <a:ext cx="1116639" cy="5722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142" idx="6"/>
              <a:endCxn id="146" idx="2"/>
            </p:cNvCxnSpPr>
            <p:nvPr/>
          </p:nvCxnSpPr>
          <p:spPr>
            <a:xfrm>
              <a:off x="9984121" y="4816019"/>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42" idx="6"/>
              <a:endCxn id="149" idx="2"/>
            </p:cNvCxnSpPr>
            <p:nvPr/>
          </p:nvCxnSpPr>
          <p:spPr>
            <a:xfrm flipV="1">
              <a:off x="9984121" y="4729796"/>
              <a:ext cx="1153430" cy="862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a:stCxn id="142" idx="6"/>
              <a:endCxn id="150" idx="2"/>
            </p:cNvCxnSpPr>
            <p:nvPr/>
          </p:nvCxnSpPr>
          <p:spPr>
            <a:xfrm>
              <a:off x="9984121" y="4816019"/>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a:stCxn id="141" idx="6"/>
              <a:endCxn id="148" idx="2"/>
            </p:cNvCxnSpPr>
            <p:nvPr/>
          </p:nvCxnSpPr>
          <p:spPr>
            <a:xfrm>
              <a:off x="9819770" y="5148102"/>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51" name="组合 150"/>
          <p:cNvGrpSpPr/>
          <p:nvPr/>
        </p:nvGrpSpPr>
        <p:grpSpPr>
          <a:xfrm>
            <a:off x="730252" y="3730084"/>
            <a:ext cx="4989219" cy="1021887"/>
            <a:chOff x="6096000" y="2219581"/>
            <a:chExt cx="4989219" cy="1021887"/>
          </a:xfrm>
        </p:grpSpPr>
        <p:sp>
          <p:nvSpPr>
            <p:cNvPr id="152" name="矩形 151"/>
            <p:cNvSpPr/>
            <p:nvPr/>
          </p:nvSpPr>
          <p:spPr>
            <a:xfrm>
              <a:off x="6096000" y="222559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53" name="矩形 152"/>
            <p:cNvSpPr/>
            <p:nvPr/>
          </p:nvSpPr>
          <p:spPr>
            <a:xfrm>
              <a:off x="7272646" y="222090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4" name="矩形 153"/>
            <p:cNvSpPr/>
            <p:nvPr/>
          </p:nvSpPr>
          <p:spPr>
            <a:xfrm>
              <a:off x="9744359" y="222925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5" name="矩形 154"/>
            <p:cNvSpPr/>
            <p:nvPr/>
          </p:nvSpPr>
          <p:spPr>
            <a:xfrm>
              <a:off x="8521934" y="2219581"/>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6" name="任意多边形 155"/>
            <p:cNvSpPr/>
            <p:nvPr/>
          </p:nvSpPr>
          <p:spPr>
            <a:xfrm>
              <a:off x="10167564" y="2322489"/>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57" name="组合 156"/>
            <p:cNvGrpSpPr/>
            <p:nvPr/>
          </p:nvGrpSpPr>
          <p:grpSpPr>
            <a:xfrm>
              <a:off x="10119938" y="2287975"/>
              <a:ext cx="574740" cy="934946"/>
              <a:chOff x="10590142" y="4784795"/>
              <a:chExt cx="574740" cy="934946"/>
            </a:xfrm>
          </p:grpSpPr>
          <p:sp>
            <p:nvSpPr>
              <p:cNvPr id="187" name="椭圆 186"/>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8" name="椭圆 187"/>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9" name="椭圆 188"/>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0" name="椭圆 189"/>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1" name="椭圆 190"/>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158" name="直接连接符 157"/>
            <p:cNvCxnSpPr>
              <a:stCxn id="186" idx="6"/>
              <a:endCxn id="180" idx="2"/>
            </p:cNvCxnSpPr>
            <p:nvPr/>
          </p:nvCxnSpPr>
          <p:spPr>
            <a:xfrm>
              <a:off x="6808385" y="2364065"/>
              <a:ext cx="1259337" cy="15627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84" idx="6"/>
              <a:endCxn id="177" idx="2"/>
            </p:cNvCxnSpPr>
            <p:nvPr/>
          </p:nvCxnSpPr>
          <p:spPr>
            <a:xfrm flipV="1">
              <a:off x="6973354" y="3089621"/>
              <a:ext cx="1041723" cy="2876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a:stCxn id="186" idx="6"/>
              <a:endCxn id="179" idx="2"/>
            </p:cNvCxnSpPr>
            <p:nvPr/>
          </p:nvCxnSpPr>
          <p:spPr>
            <a:xfrm flipV="1">
              <a:off x="6808385" y="2338474"/>
              <a:ext cx="926419" cy="2559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a:stCxn id="185" idx="6"/>
              <a:endCxn id="178" idx="2"/>
            </p:cNvCxnSpPr>
            <p:nvPr/>
          </p:nvCxnSpPr>
          <p:spPr>
            <a:xfrm>
              <a:off x="6608801" y="2897843"/>
              <a:ext cx="1066141" cy="5349"/>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62" name="任意多边形 161"/>
            <p:cNvSpPr/>
            <p:nvPr/>
          </p:nvSpPr>
          <p:spPr>
            <a:xfrm>
              <a:off x="6558752" y="2348484"/>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63" name="直接连接符 162"/>
            <p:cNvCxnSpPr>
              <a:stCxn id="179" idx="6"/>
              <a:endCxn id="183" idx="2"/>
            </p:cNvCxnSpPr>
            <p:nvPr/>
          </p:nvCxnSpPr>
          <p:spPr>
            <a:xfrm>
              <a:off x="7842804" y="2338474"/>
              <a:ext cx="1251018" cy="10825"/>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64" name="组合 163"/>
            <p:cNvGrpSpPr/>
            <p:nvPr/>
          </p:nvGrpSpPr>
          <p:grpSpPr>
            <a:xfrm>
              <a:off x="6500801" y="2310065"/>
              <a:ext cx="472553" cy="862325"/>
              <a:chOff x="5878474" y="4683221"/>
              <a:chExt cx="472553" cy="862325"/>
            </a:xfrm>
          </p:grpSpPr>
          <p:sp>
            <p:nvSpPr>
              <p:cNvPr id="184" name="椭圆 183"/>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5" name="椭圆 184"/>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6" name="椭圆 185"/>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165" name="直接连接符 164"/>
            <p:cNvCxnSpPr>
              <a:stCxn id="180" idx="6"/>
              <a:endCxn id="183" idx="2"/>
            </p:cNvCxnSpPr>
            <p:nvPr/>
          </p:nvCxnSpPr>
          <p:spPr>
            <a:xfrm flipV="1">
              <a:off x="8175722" y="2349299"/>
              <a:ext cx="918100" cy="171045"/>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6" name="任意多边形 165"/>
            <p:cNvSpPr/>
            <p:nvPr/>
          </p:nvSpPr>
          <p:spPr>
            <a:xfrm>
              <a:off x="9001858" y="2339419"/>
              <a:ext cx="343639" cy="766301"/>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 name="connsiteX0" fmla="*/ 183072 w 356560"/>
                <a:gd name="connsiteY0" fmla="*/ 0 h 1030478"/>
                <a:gd name="connsiteX1" fmla="*/ 0 w 356560"/>
                <a:gd name="connsiteY1" fmla="*/ 753107 h 1030478"/>
                <a:gd name="connsiteX2" fmla="*/ 356560 w 356560"/>
                <a:gd name="connsiteY2" fmla="*/ 1030478 h 1030478"/>
                <a:gd name="connsiteX3" fmla="*/ 183072 w 356560"/>
                <a:gd name="connsiteY3" fmla="*/ 0 h 1030478"/>
                <a:gd name="connsiteX0" fmla="*/ 161513 w 356560"/>
                <a:gd name="connsiteY0" fmla="*/ 0 h 1016543"/>
                <a:gd name="connsiteX1" fmla="*/ 0 w 356560"/>
                <a:gd name="connsiteY1" fmla="*/ 739172 h 1016543"/>
                <a:gd name="connsiteX2" fmla="*/ 356560 w 356560"/>
                <a:gd name="connsiteY2" fmla="*/ 1016543 h 1016543"/>
                <a:gd name="connsiteX3" fmla="*/ 161513 w 356560"/>
                <a:gd name="connsiteY3" fmla="*/ 0 h 1016543"/>
                <a:gd name="connsiteX0" fmla="*/ 161513 w 388899"/>
                <a:gd name="connsiteY0" fmla="*/ 0 h 1121053"/>
                <a:gd name="connsiteX1" fmla="*/ 0 w 388899"/>
                <a:gd name="connsiteY1" fmla="*/ 739172 h 1121053"/>
                <a:gd name="connsiteX2" fmla="*/ 388899 w 388899"/>
                <a:gd name="connsiteY2" fmla="*/ 1121053 h 1121053"/>
                <a:gd name="connsiteX3" fmla="*/ 161513 w 388899"/>
                <a:gd name="connsiteY3" fmla="*/ 0 h 1121053"/>
              </a:gdLst>
              <a:ahLst/>
              <a:cxnLst>
                <a:cxn ang="0">
                  <a:pos x="connsiteX0" y="connsiteY0"/>
                </a:cxn>
                <a:cxn ang="0">
                  <a:pos x="connsiteX1" y="connsiteY1"/>
                </a:cxn>
                <a:cxn ang="0">
                  <a:pos x="connsiteX2" y="connsiteY2"/>
                </a:cxn>
                <a:cxn ang="0">
                  <a:pos x="connsiteX3" y="connsiteY3"/>
                </a:cxn>
              </a:cxnLst>
              <a:rect l="l" t="t" r="r" b="b"/>
              <a:pathLst>
                <a:path w="388899" h="1121053">
                  <a:moveTo>
                    <a:pt x="161513" y="0"/>
                  </a:moveTo>
                  <a:lnTo>
                    <a:pt x="0" y="739172"/>
                  </a:lnTo>
                  <a:lnTo>
                    <a:pt x="388899" y="1121053"/>
                  </a:lnTo>
                  <a:lnTo>
                    <a:pt x="161513"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67" name="组合 166"/>
            <p:cNvGrpSpPr/>
            <p:nvPr/>
          </p:nvGrpSpPr>
          <p:grpSpPr>
            <a:xfrm>
              <a:off x="8959718" y="2295299"/>
              <a:ext cx="418453" cy="846592"/>
              <a:chOff x="9107718" y="4760731"/>
              <a:chExt cx="418453" cy="846592"/>
            </a:xfrm>
          </p:grpSpPr>
          <p:sp>
            <p:nvSpPr>
              <p:cNvPr id="181" name="椭圆 180"/>
              <p:cNvSpPr/>
              <p:nvPr/>
            </p:nvSpPr>
            <p:spPr>
              <a:xfrm>
                <a:off x="9418171" y="5499323"/>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2" name="椭圆 181"/>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3" name="椭圆 182"/>
              <p:cNvSpPr/>
              <p:nvPr/>
            </p:nvSpPr>
            <p:spPr>
              <a:xfrm>
                <a:off x="9241822" y="4760731"/>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68" name="任意多边形 167"/>
            <p:cNvSpPr/>
            <p:nvPr/>
          </p:nvSpPr>
          <p:spPr>
            <a:xfrm>
              <a:off x="7721414" y="2352570"/>
              <a:ext cx="417513" cy="763587"/>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 name="connsiteX0" fmla="*/ 31750 w 365125"/>
                <a:gd name="connsiteY0" fmla="*/ 0 h 596900"/>
                <a:gd name="connsiteX1" fmla="*/ 0 w 365125"/>
                <a:gd name="connsiteY1" fmla="*/ 415925 h 596900"/>
                <a:gd name="connsiteX2" fmla="*/ 285750 w 365125"/>
                <a:gd name="connsiteY2" fmla="*/ 596900 h 596900"/>
                <a:gd name="connsiteX3" fmla="*/ 365125 w 365125"/>
                <a:gd name="connsiteY3" fmla="*/ 31750 h 596900"/>
                <a:gd name="connsiteX4" fmla="*/ 31750 w 365125"/>
                <a:gd name="connsiteY4" fmla="*/ 0 h 596900"/>
                <a:gd name="connsiteX0" fmla="*/ 12700 w 365125"/>
                <a:gd name="connsiteY0" fmla="*/ 0 h 730250"/>
                <a:gd name="connsiteX1" fmla="*/ 0 w 365125"/>
                <a:gd name="connsiteY1" fmla="*/ 549275 h 730250"/>
                <a:gd name="connsiteX2" fmla="*/ 285750 w 365125"/>
                <a:gd name="connsiteY2" fmla="*/ 730250 h 730250"/>
                <a:gd name="connsiteX3" fmla="*/ 365125 w 365125"/>
                <a:gd name="connsiteY3" fmla="*/ 165100 h 730250"/>
                <a:gd name="connsiteX4" fmla="*/ 12700 w 365125"/>
                <a:gd name="connsiteY4" fmla="*/ 0 h 730250"/>
                <a:gd name="connsiteX0" fmla="*/ 12700 w 365125"/>
                <a:gd name="connsiteY0" fmla="*/ 0 h 763587"/>
                <a:gd name="connsiteX1" fmla="*/ 0 w 365125"/>
                <a:gd name="connsiteY1" fmla="*/ 549275 h 763587"/>
                <a:gd name="connsiteX2" fmla="*/ 304800 w 365125"/>
                <a:gd name="connsiteY2" fmla="*/ 763587 h 763587"/>
                <a:gd name="connsiteX3" fmla="*/ 365125 w 365125"/>
                <a:gd name="connsiteY3" fmla="*/ 165100 h 763587"/>
                <a:gd name="connsiteX4" fmla="*/ 12700 w 365125"/>
                <a:gd name="connsiteY4" fmla="*/ 0 h 763587"/>
                <a:gd name="connsiteX0" fmla="*/ 65088 w 417513"/>
                <a:gd name="connsiteY0" fmla="*/ 0 h 763587"/>
                <a:gd name="connsiteX1" fmla="*/ 0 w 417513"/>
                <a:gd name="connsiteY1" fmla="*/ 563562 h 763587"/>
                <a:gd name="connsiteX2" fmla="*/ 357188 w 417513"/>
                <a:gd name="connsiteY2" fmla="*/ 763587 h 763587"/>
                <a:gd name="connsiteX3" fmla="*/ 417513 w 417513"/>
                <a:gd name="connsiteY3" fmla="*/ 165100 h 763587"/>
                <a:gd name="connsiteX4" fmla="*/ 65088 w 417513"/>
                <a:gd name="connsiteY4" fmla="*/ 0 h 76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3" h="763587">
                  <a:moveTo>
                    <a:pt x="65088" y="0"/>
                  </a:moveTo>
                  <a:lnTo>
                    <a:pt x="0" y="563562"/>
                  </a:lnTo>
                  <a:lnTo>
                    <a:pt x="357188" y="763587"/>
                  </a:lnTo>
                  <a:lnTo>
                    <a:pt x="417513" y="165100"/>
                  </a:lnTo>
                  <a:lnTo>
                    <a:pt x="65088"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69" name="组合 168"/>
            <p:cNvGrpSpPr/>
            <p:nvPr/>
          </p:nvGrpSpPr>
          <p:grpSpPr>
            <a:xfrm>
              <a:off x="7674942" y="2284474"/>
              <a:ext cx="500780" cy="859147"/>
              <a:chOff x="4166099" y="5198686"/>
              <a:chExt cx="500780" cy="859147"/>
            </a:xfrm>
          </p:grpSpPr>
          <p:sp>
            <p:nvSpPr>
              <p:cNvPr id="177" name="椭圆 176"/>
              <p:cNvSpPr/>
              <p:nvPr/>
            </p:nvSpPr>
            <p:spPr>
              <a:xfrm>
                <a:off x="4506234" y="594983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8" name="椭圆 177"/>
              <p:cNvSpPr/>
              <p:nvPr/>
            </p:nvSpPr>
            <p:spPr>
              <a:xfrm>
                <a:off x="4166099" y="5763404"/>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9" name="椭圆 178"/>
              <p:cNvSpPr/>
              <p:nvPr/>
            </p:nvSpPr>
            <p:spPr>
              <a:xfrm>
                <a:off x="4225961" y="5198686"/>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0" name="椭圆 179"/>
              <p:cNvSpPr/>
              <p:nvPr/>
            </p:nvSpPr>
            <p:spPr>
              <a:xfrm>
                <a:off x="4558879" y="538055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170" name="直接连接符 169"/>
            <p:cNvCxnSpPr>
              <a:stCxn id="178" idx="6"/>
              <a:endCxn id="182" idx="2"/>
            </p:cNvCxnSpPr>
            <p:nvPr/>
          </p:nvCxnSpPr>
          <p:spPr>
            <a:xfrm flipV="1">
              <a:off x="7782942" y="2849181"/>
              <a:ext cx="1176776" cy="540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71" name="直接连接符 170"/>
            <p:cNvCxnSpPr>
              <a:stCxn id="177" idx="6"/>
              <a:endCxn id="181" idx="2"/>
            </p:cNvCxnSpPr>
            <p:nvPr/>
          </p:nvCxnSpPr>
          <p:spPr>
            <a:xfrm flipV="1">
              <a:off x="8123077" y="3087891"/>
              <a:ext cx="1147094" cy="173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stCxn id="181" idx="6"/>
              <a:endCxn id="188" idx="2"/>
            </p:cNvCxnSpPr>
            <p:nvPr/>
          </p:nvCxnSpPr>
          <p:spPr>
            <a:xfrm>
              <a:off x="9378171" y="3087891"/>
              <a:ext cx="1142037" cy="8103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stCxn id="183" idx="6"/>
              <a:endCxn id="187" idx="2"/>
            </p:cNvCxnSpPr>
            <p:nvPr/>
          </p:nvCxnSpPr>
          <p:spPr>
            <a:xfrm>
              <a:off x="9201822" y="2349299"/>
              <a:ext cx="1384856" cy="41456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stCxn id="183" idx="6"/>
              <a:endCxn id="190" idx="2"/>
            </p:cNvCxnSpPr>
            <p:nvPr/>
          </p:nvCxnSpPr>
          <p:spPr>
            <a:xfrm flipV="1">
              <a:off x="9201822" y="2341975"/>
              <a:ext cx="1132877" cy="732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a:stCxn id="183" idx="6"/>
              <a:endCxn id="191" idx="2"/>
            </p:cNvCxnSpPr>
            <p:nvPr/>
          </p:nvCxnSpPr>
          <p:spPr>
            <a:xfrm>
              <a:off x="9201822" y="2349299"/>
              <a:ext cx="918116" cy="18374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76" name="直接连接符 175"/>
            <p:cNvCxnSpPr>
              <a:stCxn id="182" idx="6"/>
              <a:endCxn id="189" idx="2"/>
            </p:cNvCxnSpPr>
            <p:nvPr/>
          </p:nvCxnSpPr>
          <p:spPr>
            <a:xfrm>
              <a:off x="9067718" y="2849181"/>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pic>
        <p:nvPicPr>
          <p:cNvPr id="192" name="图片 191"/>
          <p:cNvPicPr>
            <a:picLocks noChangeAspect="1"/>
          </p:cNvPicPr>
          <p:nvPr/>
        </p:nvPicPr>
        <p:blipFill>
          <a:blip r:embed="rId7">
            <a:duotone>
              <a:schemeClr val="accent2">
                <a:shade val="45000"/>
                <a:satMod val="135000"/>
              </a:schemeClr>
              <a:prstClr val="white"/>
            </a:duotone>
          </a:blip>
          <a:stretch>
            <a:fillRect/>
          </a:stretch>
        </p:blipFill>
        <p:spPr>
          <a:xfrm>
            <a:off x="5956333" y="3777257"/>
            <a:ext cx="790899" cy="774921"/>
          </a:xfrm>
          <a:prstGeom prst="rect">
            <a:avLst/>
          </a:prstGeom>
        </p:spPr>
      </p:pic>
      <p:pic>
        <p:nvPicPr>
          <p:cNvPr id="193" name="图片 192"/>
          <p:cNvPicPr>
            <a:picLocks noChangeAspect="1"/>
          </p:cNvPicPr>
          <p:nvPr/>
        </p:nvPicPr>
        <p:blipFill>
          <a:blip r:embed="rId8">
            <a:duotone>
              <a:schemeClr val="accent6">
                <a:shade val="45000"/>
                <a:satMod val="135000"/>
              </a:schemeClr>
              <a:prstClr val="white"/>
            </a:duotone>
          </a:blip>
          <a:stretch>
            <a:fillRect/>
          </a:stretch>
        </p:blipFill>
        <p:spPr>
          <a:xfrm>
            <a:off x="5956333" y="5402673"/>
            <a:ext cx="811961" cy="811961"/>
          </a:xfrm>
          <a:prstGeom prst="rect">
            <a:avLst/>
          </a:prstGeom>
        </p:spPr>
      </p:pic>
      <p:sp>
        <p:nvSpPr>
          <p:cNvPr id="196" name="TextBox 35">
            <a:extLst>
              <a:ext uri="{FF2B5EF4-FFF2-40B4-BE49-F238E27FC236}">
                <a16:creationId xmlns:a16="http://schemas.microsoft.com/office/drawing/2014/main" id="{0E125B6D-BCAF-3B4A-B85E-679CC39F703B}"/>
              </a:ext>
            </a:extLst>
          </p:cNvPr>
          <p:cNvSpPr txBox="1"/>
          <p:nvPr/>
        </p:nvSpPr>
        <p:spPr>
          <a:xfrm>
            <a:off x="6941896" y="3820307"/>
            <a:ext cx="4352133" cy="769441"/>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Polyhedral palettes with larger volumes </a:t>
            </a:r>
          </a:p>
        </p:txBody>
      </p:sp>
      <p:sp>
        <p:nvSpPr>
          <p:cNvPr id="197" name="TextBox 35">
            <a:extLst>
              <a:ext uri="{FF2B5EF4-FFF2-40B4-BE49-F238E27FC236}">
                <a16:creationId xmlns:a16="http://schemas.microsoft.com/office/drawing/2014/main" id="{0E125B6D-BCAF-3B4A-B85E-679CC39F703B}"/>
              </a:ext>
            </a:extLst>
          </p:cNvPr>
          <p:cNvSpPr txBox="1"/>
          <p:nvPr/>
        </p:nvSpPr>
        <p:spPr>
          <a:xfrm>
            <a:off x="6938089" y="5435912"/>
            <a:ext cx="4352133" cy="769441"/>
          </a:xfrm>
          <a:prstGeom prst="rect">
            <a:avLst/>
          </a:prstGeom>
          <a:noFill/>
        </p:spPr>
        <p:txBody>
          <a:bodyPr wrap="square" rtlCol="0">
            <a:spAutoFit/>
          </a:bodyPr>
          <a:lstStyle/>
          <a:p>
            <a:pPr algn="ctr"/>
            <a:r>
              <a:rPr lang="en-US" altLang="zh-CN" sz="2200" dirty="0">
                <a:solidFill>
                  <a:srgbClr val="00B050"/>
                </a:solidFill>
                <a:latin typeface="Arial" panose="020B0604020202020204" pitchFamily="34" charset="0"/>
                <a:cs typeface="Arial" panose="020B0604020202020204" pitchFamily="34" charset="0"/>
              </a:rPr>
              <a:t>Polyhedral palettes with smaller volumes</a:t>
            </a:r>
          </a:p>
        </p:txBody>
      </p:sp>
    </p:spTree>
    <p:custDataLst>
      <p:tags r:id="rId1"/>
    </p:custDataLst>
    <p:extLst>
      <p:ext uri="{BB962C8B-B14F-4D97-AF65-F5344CB8AC3E}">
        <p14:creationId xmlns:p14="http://schemas.microsoft.com/office/powerpoint/2010/main" val="2120431263"/>
      </p:ext>
    </p:extLst>
  </p:cSld>
  <p:clrMapOvr>
    <a:masterClrMapping/>
  </p:clrMapOvr>
  <mc:AlternateContent xmlns:mc="http://schemas.openxmlformats.org/markup-compatibility/2006" xmlns:p14="http://schemas.microsoft.com/office/powerpoint/2010/main">
    <mc:Choice Requires="p14">
      <p:transition spd="slow" p14:dur="2000" advTm="27960"/>
    </mc:Choice>
    <mc:Fallback xmlns="">
      <p:transition spd="slow" advTm="27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barn(inVertical)">
                                      <p:cBhvr>
                                        <p:cTn id="13" dur="500"/>
                                        <p:tgtEl>
                                          <p:spTgt spid="192"/>
                                        </p:tgtEl>
                                      </p:cBhvr>
                                    </p:animEffect>
                                  </p:childTnLst>
                                </p:cTn>
                              </p:par>
                              <p:par>
                                <p:cTn id="14" presetID="16" presetClass="entr" presetSubtype="21" fill="hold" nodeType="with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barn(inVertical)">
                                      <p:cBhvr>
                                        <p:cTn id="16" dur="500"/>
                                        <p:tgtEl>
                                          <p:spTgt spid="19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p:bldP spid="1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199" y="1825624"/>
            <a:ext cx="9960903" cy="774701"/>
          </a:xfrm>
        </p:spPr>
        <p:txBody>
          <a:bodyPr>
            <a:normAutofit/>
          </a:bodyPr>
          <a:lstStyle/>
          <a:p>
            <a:r>
              <a:rPr lang="en-US" altLang="zh-CN" dirty="0">
                <a:latin typeface="Arial" panose="020B0604020202020204" pitchFamily="34" charset="0"/>
                <a:cs typeface="Arial" panose="020B0604020202020204" pitchFamily="34" charset="0"/>
              </a:rPr>
              <a:t>Prefers palettes with simpler topologies </a:t>
            </a:r>
          </a:p>
        </p:txBody>
      </p:sp>
      <p:grpSp>
        <p:nvGrpSpPr>
          <p:cNvPr id="97" name="组合 96"/>
          <p:cNvGrpSpPr/>
          <p:nvPr/>
        </p:nvGrpSpPr>
        <p:grpSpPr>
          <a:xfrm>
            <a:off x="690210" y="5360569"/>
            <a:ext cx="6418491" cy="1025146"/>
            <a:chOff x="5258569" y="4632852"/>
            <a:chExt cx="6418491" cy="1025146"/>
          </a:xfrm>
        </p:grpSpPr>
        <p:sp>
          <p:nvSpPr>
            <p:cNvPr id="98" name="矩形 97"/>
            <p:cNvSpPr/>
            <p:nvPr/>
          </p:nvSpPr>
          <p:spPr>
            <a:xfrm>
              <a:off x="5258569" y="463887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9" name="矩形 98"/>
            <p:cNvSpPr/>
            <p:nvPr/>
          </p:nvSpPr>
          <p:spPr>
            <a:xfrm>
              <a:off x="6496759" y="463417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7842759" y="463285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1" name="直接连接符 100"/>
            <p:cNvCxnSpPr>
              <a:stCxn id="113" idx="6"/>
              <a:endCxn id="105" idx="2"/>
            </p:cNvCxnSpPr>
            <p:nvPr/>
          </p:nvCxnSpPr>
          <p:spPr>
            <a:xfrm>
              <a:off x="6132607" y="5414460"/>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115" idx="6"/>
              <a:endCxn id="107" idx="2"/>
            </p:cNvCxnSpPr>
            <p:nvPr/>
          </p:nvCxnSpPr>
          <p:spPr>
            <a:xfrm>
              <a:off x="5989733" y="4889692"/>
              <a:ext cx="1065623" cy="205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06" idx="2"/>
            </p:cNvCxnSpPr>
            <p:nvPr/>
          </p:nvCxnSpPr>
          <p:spPr>
            <a:xfrm>
              <a:off x="5771370" y="5311114"/>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4" name="任意多边形 103"/>
            <p:cNvSpPr/>
            <p:nvPr/>
          </p:nvSpPr>
          <p:spPr>
            <a:xfrm>
              <a:off x="6997915" y="4906811"/>
              <a:ext cx="285750" cy="58928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 name="connsiteX0" fmla="*/ 31750 w 285750"/>
                <a:gd name="connsiteY0" fmla="*/ 0 h 596900"/>
                <a:gd name="connsiteX1" fmla="*/ 0 w 285750"/>
                <a:gd name="connsiteY1" fmla="*/ 415925 h 596900"/>
                <a:gd name="connsiteX2" fmla="*/ 285750 w 285750"/>
                <a:gd name="connsiteY2" fmla="*/ 596900 h 596900"/>
                <a:gd name="connsiteX3" fmla="*/ 31750 w 285750"/>
                <a:gd name="connsiteY3" fmla="*/ 0 h 596900"/>
                <a:gd name="connsiteX0" fmla="*/ 110490 w 285750"/>
                <a:gd name="connsiteY0" fmla="*/ 0 h 589280"/>
                <a:gd name="connsiteX1" fmla="*/ 0 w 285750"/>
                <a:gd name="connsiteY1" fmla="*/ 408305 h 589280"/>
                <a:gd name="connsiteX2" fmla="*/ 285750 w 285750"/>
                <a:gd name="connsiteY2" fmla="*/ 589280 h 589280"/>
                <a:gd name="connsiteX3" fmla="*/ 110490 w 285750"/>
                <a:gd name="connsiteY3" fmla="*/ 0 h 589280"/>
              </a:gdLst>
              <a:ahLst/>
              <a:cxnLst>
                <a:cxn ang="0">
                  <a:pos x="connsiteX0" y="connsiteY0"/>
                </a:cxn>
                <a:cxn ang="0">
                  <a:pos x="connsiteX1" y="connsiteY1"/>
                </a:cxn>
                <a:cxn ang="0">
                  <a:pos x="connsiteX2" y="connsiteY2"/>
                </a:cxn>
                <a:cxn ang="0">
                  <a:pos x="connsiteX3" y="connsiteY3"/>
                </a:cxn>
              </a:cxnLst>
              <a:rect l="l" t="t" r="r" b="b"/>
              <a:pathLst>
                <a:path w="285750" h="589280">
                  <a:moveTo>
                    <a:pt x="110490" y="0"/>
                  </a:moveTo>
                  <a:lnTo>
                    <a:pt x="0" y="408305"/>
                  </a:lnTo>
                  <a:lnTo>
                    <a:pt x="285750" y="589280"/>
                  </a:lnTo>
                  <a:lnTo>
                    <a:pt x="11049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7229664" y="5406025"/>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6960974" y="5276752"/>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7055356" y="4856228"/>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05" idx="6"/>
              <a:endCxn id="117" idx="2"/>
            </p:cNvCxnSpPr>
            <p:nvPr/>
          </p:nvCxnSpPr>
          <p:spPr>
            <a:xfrm flipV="1">
              <a:off x="7337664" y="5412431"/>
              <a:ext cx="1280240" cy="4759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107" idx="6"/>
              <a:endCxn id="119" idx="2"/>
            </p:cNvCxnSpPr>
            <p:nvPr/>
          </p:nvCxnSpPr>
          <p:spPr>
            <a:xfrm>
              <a:off x="7163356" y="4910228"/>
              <a:ext cx="1327498" cy="285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06" idx="6"/>
              <a:endCxn id="118" idx="2"/>
            </p:cNvCxnSpPr>
            <p:nvPr/>
          </p:nvCxnSpPr>
          <p:spPr>
            <a:xfrm flipV="1">
              <a:off x="7068974" y="5245166"/>
              <a:ext cx="1257529" cy="8558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1" name="矩形 110"/>
            <p:cNvSpPr/>
            <p:nvPr/>
          </p:nvSpPr>
          <p:spPr>
            <a:xfrm>
              <a:off x="9088794" y="464426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111"/>
            <p:cNvSpPr/>
            <p:nvPr/>
          </p:nvSpPr>
          <p:spPr>
            <a:xfrm>
              <a:off x="5792858" y="4879026"/>
              <a:ext cx="285750" cy="5715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 name="connsiteX0" fmla="*/ 31750 w 285750"/>
                <a:gd name="connsiteY0" fmla="*/ 0 h 596900"/>
                <a:gd name="connsiteX1" fmla="*/ 0 w 285750"/>
                <a:gd name="connsiteY1" fmla="*/ 415925 h 596900"/>
                <a:gd name="connsiteX2" fmla="*/ 285750 w 285750"/>
                <a:gd name="connsiteY2" fmla="*/ 596900 h 596900"/>
                <a:gd name="connsiteX3" fmla="*/ 31750 w 285750"/>
                <a:gd name="connsiteY3" fmla="*/ 0 h 596900"/>
                <a:gd name="connsiteX0" fmla="*/ 146050 w 285750"/>
                <a:gd name="connsiteY0" fmla="*/ 0 h 571500"/>
                <a:gd name="connsiteX1" fmla="*/ 0 w 285750"/>
                <a:gd name="connsiteY1" fmla="*/ 390525 h 571500"/>
                <a:gd name="connsiteX2" fmla="*/ 285750 w 285750"/>
                <a:gd name="connsiteY2" fmla="*/ 571500 h 571500"/>
                <a:gd name="connsiteX3" fmla="*/ 146050 w 285750"/>
                <a:gd name="connsiteY3" fmla="*/ 0 h 571500"/>
              </a:gdLst>
              <a:ahLst/>
              <a:cxnLst>
                <a:cxn ang="0">
                  <a:pos x="connsiteX0" y="connsiteY0"/>
                </a:cxn>
                <a:cxn ang="0">
                  <a:pos x="connsiteX1" y="connsiteY1"/>
                </a:cxn>
                <a:cxn ang="0">
                  <a:pos x="connsiteX2" y="connsiteY2"/>
                </a:cxn>
                <a:cxn ang="0">
                  <a:pos x="connsiteX3" y="connsiteY3"/>
                </a:cxn>
              </a:cxnLst>
              <a:rect l="l" t="t" r="r" b="b"/>
              <a:pathLst>
                <a:path w="285750" h="571500">
                  <a:moveTo>
                    <a:pt x="146050" y="0"/>
                  </a:moveTo>
                  <a:lnTo>
                    <a:pt x="0" y="390525"/>
                  </a:lnTo>
                  <a:lnTo>
                    <a:pt x="285750" y="571500"/>
                  </a:lnTo>
                  <a:lnTo>
                    <a:pt x="1460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024607" y="5360460"/>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5755917" y="5231187"/>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5881733" y="4835692"/>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任意多边形 115"/>
            <p:cNvSpPr/>
            <p:nvPr/>
          </p:nvSpPr>
          <p:spPr>
            <a:xfrm>
              <a:off x="8368643" y="4901139"/>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8617904" y="5358431"/>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a:off x="8326503" y="519116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8490854" y="4859083"/>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0" name="直接连接符 119"/>
            <p:cNvCxnSpPr>
              <a:stCxn id="117" idx="6"/>
              <a:endCxn id="204" idx="2"/>
            </p:cNvCxnSpPr>
            <p:nvPr/>
          </p:nvCxnSpPr>
          <p:spPr>
            <a:xfrm>
              <a:off x="8725904" y="5412431"/>
              <a:ext cx="1145210" cy="11308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119" idx="6"/>
              <a:endCxn id="206" idx="2"/>
            </p:cNvCxnSpPr>
            <p:nvPr/>
          </p:nvCxnSpPr>
          <p:spPr>
            <a:xfrm flipV="1">
              <a:off x="8598854" y="4889636"/>
              <a:ext cx="871990" cy="2344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119" idx="6"/>
              <a:endCxn id="203" idx="2"/>
            </p:cNvCxnSpPr>
            <p:nvPr/>
          </p:nvCxnSpPr>
          <p:spPr>
            <a:xfrm>
              <a:off x="8598854" y="4913083"/>
              <a:ext cx="1338730" cy="20737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118" idx="6"/>
              <a:endCxn id="205" idx="2"/>
            </p:cNvCxnSpPr>
            <p:nvPr/>
          </p:nvCxnSpPr>
          <p:spPr>
            <a:xfrm>
              <a:off x="8434503" y="5245166"/>
              <a:ext cx="1055391" cy="570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4" name="矩形 123"/>
            <p:cNvSpPr/>
            <p:nvPr/>
          </p:nvSpPr>
          <p:spPr>
            <a:xfrm>
              <a:off x="10336200" y="464578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10759405" y="4864396"/>
              <a:ext cx="495300" cy="67627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495300 w 495300"/>
                <a:gd name="connsiteY0" fmla="*/ 228600 h 676275"/>
                <a:gd name="connsiteX1" fmla="*/ 0 w 495300"/>
                <a:gd name="connsiteY1" fmla="*/ 0 h 676275"/>
                <a:gd name="connsiteX2" fmla="*/ 19050 w 495300"/>
                <a:gd name="connsiteY2" fmla="*/ 438150 h 676275"/>
                <a:gd name="connsiteX3" fmla="*/ 419100 w 495300"/>
                <a:gd name="connsiteY3" fmla="*/ 676275 h 676275"/>
                <a:gd name="connsiteX4" fmla="*/ 495300 w 495300"/>
                <a:gd name="connsiteY4" fmla="*/ 228600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676275">
                  <a:moveTo>
                    <a:pt x="495300" y="228600"/>
                  </a:moveTo>
                  <a:lnTo>
                    <a:pt x="0" y="0"/>
                  </a:lnTo>
                  <a:lnTo>
                    <a:pt x="19050" y="438150"/>
                  </a:lnTo>
                  <a:lnTo>
                    <a:pt x="419100" y="676275"/>
                  </a:lnTo>
                  <a:lnTo>
                    <a:pt x="495300" y="22860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椭圆 194"/>
            <p:cNvSpPr/>
            <p:nvPr/>
          </p:nvSpPr>
          <p:spPr>
            <a:xfrm>
              <a:off x="11178519" y="5051750"/>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p:nvPr/>
          </p:nvSpPr>
          <p:spPr>
            <a:xfrm>
              <a:off x="11112049" y="5456803"/>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椭圆 196"/>
            <p:cNvSpPr/>
            <p:nvPr/>
          </p:nvSpPr>
          <p:spPr>
            <a:xfrm>
              <a:off x="10730829" y="523346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p:cNvSpPr/>
            <p:nvPr/>
          </p:nvSpPr>
          <p:spPr>
            <a:xfrm>
              <a:off x="10711779" y="4820927"/>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9" name="直接连接符 198"/>
            <p:cNvCxnSpPr>
              <a:stCxn id="204" idx="6"/>
              <a:endCxn id="196" idx="2"/>
            </p:cNvCxnSpPr>
            <p:nvPr/>
          </p:nvCxnSpPr>
          <p:spPr>
            <a:xfrm flipV="1">
              <a:off x="9979114" y="5510803"/>
              <a:ext cx="1132935" cy="1470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endCxn id="195" idx="2"/>
            </p:cNvCxnSpPr>
            <p:nvPr/>
          </p:nvCxnSpPr>
          <p:spPr>
            <a:xfrm>
              <a:off x="10039113" y="5100228"/>
              <a:ext cx="1139406" cy="552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a:endCxn id="197" idx="2"/>
            </p:cNvCxnSpPr>
            <p:nvPr/>
          </p:nvCxnSpPr>
          <p:spPr>
            <a:xfrm>
              <a:off x="9591423" y="5285948"/>
              <a:ext cx="1139406" cy="152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02" name="任意多边形 201"/>
            <p:cNvSpPr/>
            <p:nvPr/>
          </p:nvSpPr>
          <p:spPr>
            <a:xfrm>
              <a:off x="9518470" y="4879105"/>
              <a:ext cx="495300" cy="67627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495300 w 495300"/>
                <a:gd name="connsiteY0" fmla="*/ 228600 h 676275"/>
                <a:gd name="connsiteX1" fmla="*/ 0 w 495300"/>
                <a:gd name="connsiteY1" fmla="*/ 0 h 676275"/>
                <a:gd name="connsiteX2" fmla="*/ 19050 w 495300"/>
                <a:gd name="connsiteY2" fmla="*/ 438150 h 676275"/>
                <a:gd name="connsiteX3" fmla="*/ 419100 w 495300"/>
                <a:gd name="connsiteY3" fmla="*/ 676275 h 676275"/>
                <a:gd name="connsiteX4" fmla="*/ 495300 w 495300"/>
                <a:gd name="connsiteY4" fmla="*/ 228600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676275">
                  <a:moveTo>
                    <a:pt x="495300" y="228600"/>
                  </a:moveTo>
                  <a:lnTo>
                    <a:pt x="0" y="0"/>
                  </a:lnTo>
                  <a:lnTo>
                    <a:pt x="19050" y="438150"/>
                  </a:lnTo>
                  <a:lnTo>
                    <a:pt x="419100" y="676275"/>
                  </a:lnTo>
                  <a:lnTo>
                    <a:pt x="495300" y="22860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9937584" y="506645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nvSpPr>
          <p:spPr>
            <a:xfrm>
              <a:off x="9871114" y="5471512"/>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a:off x="9489894" y="5248177"/>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p:cNvSpPr/>
            <p:nvPr/>
          </p:nvSpPr>
          <p:spPr>
            <a:xfrm>
              <a:off x="9470844" y="4835636"/>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7" name="直接连接符 206"/>
            <p:cNvCxnSpPr>
              <a:stCxn id="206" idx="6"/>
              <a:endCxn id="198" idx="2"/>
            </p:cNvCxnSpPr>
            <p:nvPr/>
          </p:nvCxnSpPr>
          <p:spPr>
            <a:xfrm flipV="1">
              <a:off x="9578844" y="4874927"/>
              <a:ext cx="1132935" cy="14709"/>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208" name="组合 207"/>
          <p:cNvGrpSpPr/>
          <p:nvPr/>
        </p:nvGrpSpPr>
        <p:grpSpPr>
          <a:xfrm>
            <a:off x="702990" y="3666146"/>
            <a:ext cx="6389916" cy="1025146"/>
            <a:chOff x="5075665" y="4773508"/>
            <a:chExt cx="6389916" cy="1025146"/>
          </a:xfrm>
        </p:grpSpPr>
        <p:sp>
          <p:nvSpPr>
            <p:cNvPr id="209" name="矩形 208"/>
            <p:cNvSpPr/>
            <p:nvPr/>
          </p:nvSpPr>
          <p:spPr>
            <a:xfrm>
              <a:off x="6313855" y="477483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09"/>
            <p:cNvSpPr/>
            <p:nvPr/>
          </p:nvSpPr>
          <p:spPr>
            <a:xfrm>
              <a:off x="7659855" y="477350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0"/>
            <p:cNvSpPr/>
            <p:nvPr/>
          </p:nvSpPr>
          <p:spPr>
            <a:xfrm>
              <a:off x="5075665" y="4779526"/>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12" name="直接连接符 211"/>
            <p:cNvCxnSpPr>
              <a:stCxn id="235" idx="6"/>
              <a:endCxn id="226" idx="2"/>
            </p:cNvCxnSpPr>
            <p:nvPr/>
          </p:nvCxnSpPr>
          <p:spPr>
            <a:xfrm>
              <a:off x="5921436" y="5159886"/>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a:stCxn id="232" idx="6"/>
              <a:endCxn id="223" idx="2"/>
            </p:cNvCxnSpPr>
            <p:nvPr/>
          </p:nvCxnSpPr>
          <p:spPr>
            <a:xfrm>
              <a:off x="5949703" y="5555116"/>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234" idx="6"/>
              <a:endCxn id="225" idx="2"/>
            </p:cNvCxnSpPr>
            <p:nvPr/>
          </p:nvCxnSpPr>
          <p:spPr>
            <a:xfrm>
              <a:off x="5702243" y="5005319"/>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endCxn id="224" idx="2"/>
            </p:cNvCxnSpPr>
            <p:nvPr/>
          </p:nvCxnSpPr>
          <p:spPr>
            <a:xfrm>
              <a:off x="5588466" y="5451770"/>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16" name="直接连接符 215"/>
            <p:cNvCxnSpPr>
              <a:stCxn id="225" idx="6"/>
              <a:endCxn id="221" idx="2"/>
            </p:cNvCxnSpPr>
            <p:nvPr/>
          </p:nvCxnSpPr>
          <p:spPr>
            <a:xfrm>
              <a:off x="6907300" y="5050884"/>
              <a:ext cx="1354690"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7" name="直接连接符 216"/>
            <p:cNvCxnSpPr>
              <a:stCxn id="226" idx="6"/>
              <a:endCxn id="221" idx="2"/>
            </p:cNvCxnSpPr>
            <p:nvPr/>
          </p:nvCxnSpPr>
          <p:spPr>
            <a:xfrm flipV="1">
              <a:off x="7126493" y="5071025"/>
              <a:ext cx="1135497"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18" name="任意多边形 217"/>
            <p:cNvSpPr/>
            <p:nvPr/>
          </p:nvSpPr>
          <p:spPr>
            <a:xfrm>
              <a:off x="8139779" y="5059081"/>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p:cNvSpPr/>
            <p:nvPr/>
          </p:nvSpPr>
          <p:spPr>
            <a:xfrm>
              <a:off x="8389040" y="5516373"/>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219"/>
            <p:cNvSpPr/>
            <p:nvPr/>
          </p:nvSpPr>
          <p:spPr>
            <a:xfrm>
              <a:off x="8097639" y="534910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椭圆 220"/>
            <p:cNvSpPr/>
            <p:nvPr/>
          </p:nvSpPr>
          <p:spPr>
            <a:xfrm>
              <a:off x="8261990" y="5017025"/>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任意多边形 221"/>
            <p:cNvSpPr/>
            <p:nvPr/>
          </p:nvSpPr>
          <p:spPr>
            <a:xfrm>
              <a:off x="6815011" y="5039847"/>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p:cNvSpPr/>
            <p:nvPr/>
          </p:nvSpPr>
          <p:spPr>
            <a:xfrm>
              <a:off x="7046760" y="554668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223"/>
            <p:cNvSpPr/>
            <p:nvPr/>
          </p:nvSpPr>
          <p:spPr>
            <a:xfrm>
              <a:off x="6778070" y="541740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p:cNvSpPr/>
            <p:nvPr/>
          </p:nvSpPr>
          <p:spPr>
            <a:xfrm>
              <a:off x="6799300" y="499688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椭圆 225"/>
            <p:cNvSpPr/>
            <p:nvPr/>
          </p:nvSpPr>
          <p:spPr>
            <a:xfrm>
              <a:off x="7018493" y="5151451"/>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7" name="直接连接符 226"/>
            <p:cNvCxnSpPr>
              <a:stCxn id="224" idx="6"/>
              <a:endCxn id="220" idx="2"/>
            </p:cNvCxnSpPr>
            <p:nvPr/>
          </p:nvCxnSpPr>
          <p:spPr>
            <a:xfrm flipV="1">
              <a:off x="6886070" y="5403108"/>
              <a:ext cx="1211569"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8" name="直接连接符 227"/>
            <p:cNvCxnSpPr>
              <a:stCxn id="223" idx="6"/>
              <a:endCxn id="219" idx="2"/>
            </p:cNvCxnSpPr>
            <p:nvPr/>
          </p:nvCxnSpPr>
          <p:spPr>
            <a:xfrm flipV="1">
              <a:off x="7154760" y="5570373"/>
              <a:ext cx="1234280"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220" idx="6"/>
              <a:endCxn id="252" idx="2"/>
            </p:cNvCxnSpPr>
            <p:nvPr/>
          </p:nvCxnSpPr>
          <p:spPr>
            <a:xfrm>
              <a:off x="8205639" y="5403108"/>
              <a:ext cx="1072776" cy="11437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30" name="矩形 229"/>
            <p:cNvSpPr/>
            <p:nvPr/>
          </p:nvSpPr>
          <p:spPr>
            <a:xfrm>
              <a:off x="8877315" y="47849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任意多边形 230"/>
            <p:cNvSpPr/>
            <p:nvPr/>
          </p:nvSpPr>
          <p:spPr>
            <a:xfrm>
              <a:off x="5609954" y="4994282"/>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椭圆 231"/>
            <p:cNvSpPr/>
            <p:nvPr/>
          </p:nvSpPr>
          <p:spPr>
            <a:xfrm>
              <a:off x="5841703" y="550111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椭圆 232"/>
            <p:cNvSpPr/>
            <p:nvPr/>
          </p:nvSpPr>
          <p:spPr>
            <a:xfrm>
              <a:off x="5573013" y="537184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p:cNvSpPr/>
            <p:nvPr/>
          </p:nvSpPr>
          <p:spPr>
            <a:xfrm>
              <a:off x="5594243" y="495131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椭圆 234"/>
            <p:cNvSpPr/>
            <p:nvPr/>
          </p:nvSpPr>
          <p:spPr>
            <a:xfrm>
              <a:off x="5813436" y="510588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6" name="直接连接符 235"/>
            <p:cNvCxnSpPr>
              <a:endCxn id="253" idx="2"/>
            </p:cNvCxnSpPr>
            <p:nvPr/>
          </p:nvCxnSpPr>
          <p:spPr>
            <a:xfrm>
              <a:off x="8387375" y="5053740"/>
              <a:ext cx="871990" cy="51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221" idx="5"/>
              <a:endCxn id="250" idx="2"/>
            </p:cNvCxnSpPr>
            <p:nvPr/>
          </p:nvCxnSpPr>
          <p:spPr>
            <a:xfrm>
              <a:off x="8354174" y="5109209"/>
              <a:ext cx="1371931" cy="22655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8" name="矩形 237"/>
            <p:cNvSpPr/>
            <p:nvPr/>
          </p:nvSpPr>
          <p:spPr>
            <a:xfrm>
              <a:off x="10124721" y="478643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任意多边形 238"/>
            <p:cNvSpPr/>
            <p:nvPr/>
          </p:nvSpPr>
          <p:spPr>
            <a:xfrm>
              <a:off x="10547926" y="487967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p:cNvSpPr/>
            <p:nvPr/>
          </p:nvSpPr>
          <p:spPr>
            <a:xfrm>
              <a:off x="10967040" y="5267054"/>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椭圆 240"/>
            <p:cNvSpPr/>
            <p:nvPr/>
          </p:nvSpPr>
          <p:spPr>
            <a:xfrm>
              <a:off x="10900570" y="567210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椭圆 241"/>
            <p:cNvSpPr/>
            <p:nvPr/>
          </p:nvSpPr>
          <p:spPr>
            <a:xfrm>
              <a:off x="10519350" y="544877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椭圆 242"/>
            <p:cNvSpPr/>
            <p:nvPr/>
          </p:nvSpPr>
          <p:spPr>
            <a:xfrm>
              <a:off x="10715061" y="484516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椭圆 243"/>
            <p:cNvSpPr/>
            <p:nvPr/>
          </p:nvSpPr>
          <p:spPr>
            <a:xfrm>
              <a:off x="10500300" y="503623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5" name="直接连接符 244"/>
            <p:cNvCxnSpPr>
              <a:endCxn id="241" idx="2"/>
            </p:cNvCxnSpPr>
            <p:nvPr/>
          </p:nvCxnSpPr>
          <p:spPr>
            <a:xfrm>
              <a:off x="9761164" y="5724587"/>
              <a:ext cx="1139406" cy="152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a:endCxn id="240" idx="2"/>
            </p:cNvCxnSpPr>
            <p:nvPr/>
          </p:nvCxnSpPr>
          <p:spPr>
            <a:xfrm>
              <a:off x="9827634" y="5315532"/>
              <a:ext cx="1139406" cy="552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a:stCxn id="253" idx="6"/>
              <a:endCxn id="243" idx="2"/>
            </p:cNvCxnSpPr>
            <p:nvPr/>
          </p:nvCxnSpPr>
          <p:spPr>
            <a:xfrm flipV="1">
              <a:off x="9367365" y="4899161"/>
              <a:ext cx="1347696" cy="20577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endCxn id="242" idx="2"/>
            </p:cNvCxnSpPr>
            <p:nvPr/>
          </p:nvCxnSpPr>
          <p:spPr>
            <a:xfrm>
              <a:off x="9379944" y="5501252"/>
              <a:ext cx="1139406" cy="152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49" name="任意多边形 248"/>
            <p:cNvSpPr/>
            <p:nvPr/>
          </p:nvSpPr>
          <p:spPr>
            <a:xfrm>
              <a:off x="9306991" y="5094409"/>
              <a:ext cx="495300" cy="67627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495300 w 495300"/>
                <a:gd name="connsiteY0" fmla="*/ 228600 h 676275"/>
                <a:gd name="connsiteX1" fmla="*/ 0 w 495300"/>
                <a:gd name="connsiteY1" fmla="*/ 0 h 676275"/>
                <a:gd name="connsiteX2" fmla="*/ 19050 w 495300"/>
                <a:gd name="connsiteY2" fmla="*/ 438150 h 676275"/>
                <a:gd name="connsiteX3" fmla="*/ 419100 w 495300"/>
                <a:gd name="connsiteY3" fmla="*/ 676275 h 676275"/>
                <a:gd name="connsiteX4" fmla="*/ 495300 w 495300"/>
                <a:gd name="connsiteY4" fmla="*/ 228600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676275">
                  <a:moveTo>
                    <a:pt x="495300" y="228600"/>
                  </a:moveTo>
                  <a:lnTo>
                    <a:pt x="0" y="0"/>
                  </a:lnTo>
                  <a:lnTo>
                    <a:pt x="19050" y="438150"/>
                  </a:lnTo>
                  <a:lnTo>
                    <a:pt x="419100" y="676275"/>
                  </a:lnTo>
                  <a:lnTo>
                    <a:pt x="495300" y="22860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p:cNvSpPr/>
            <p:nvPr/>
          </p:nvSpPr>
          <p:spPr>
            <a:xfrm>
              <a:off x="9726105" y="5281763"/>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p:cNvSpPr/>
            <p:nvPr/>
          </p:nvSpPr>
          <p:spPr>
            <a:xfrm>
              <a:off x="9659635" y="5686816"/>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51"/>
            <p:cNvSpPr/>
            <p:nvPr/>
          </p:nvSpPr>
          <p:spPr>
            <a:xfrm>
              <a:off x="9278415" y="546348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52"/>
            <p:cNvSpPr/>
            <p:nvPr/>
          </p:nvSpPr>
          <p:spPr>
            <a:xfrm>
              <a:off x="9259365" y="5050940"/>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4" name="直接连接符 253"/>
            <p:cNvCxnSpPr>
              <a:stCxn id="253" idx="6"/>
              <a:endCxn id="244" idx="2"/>
            </p:cNvCxnSpPr>
            <p:nvPr/>
          </p:nvCxnSpPr>
          <p:spPr>
            <a:xfrm flipV="1">
              <a:off x="9367365" y="5090231"/>
              <a:ext cx="1132935" cy="14709"/>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219" idx="6"/>
              <a:endCxn id="251" idx="2"/>
            </p:cNvCxnSpPr>
            <p:nvPr/>
          </p:nvCxnSpPr>
          <p:spPr>
            <a:xfrm>
              <a:off x="8497040" y="5570373"/>
              <a:ext cx="1162595" cy="17044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57" name="图片 256"/>
          <p:cNvPicPr>
            <a:picLocks noChangeAspect="1"/>
          </p:cNvPicPr>
          <p:nvPr/>
        </p:nvPicPr>
        <p:blipFill>
          <a:blip r:embed="rId4">
            <a:duotone>
              <a:schemeClr val="accent6">
                <a:shade val="45000"/>
                <a:satMod val="135000"/>
              </a:schemeClr>
              <a:prstClr val="white"/>
            </a:duotone>
          </a:blip>
          <a:stretch>
            <a:fillRect/>
          </a:stretch>
        </p:blipFill>
        <p:spPr>
          <a:xfrm>
            <a:off x="7032471" y="5497318"/>
            <a:ext cx="811961" cy="811961"/>
          </a:xfrm>
          <a:prstGeom prst="rect">
            <a:avLst/>
          </a:prstGeom>
        </p:spPr>
      </p:pic>
      <p:pic>
        <p:nvPicPr>
          <p:cNvPr id="259" name="图片 258"/>
          <p:cNvPicPr>
            <a:picLocks noChangeAspect="1"/>
          </p:cNvPicPr>
          <p:nvPr/>
        </p:nvPicPr>
        <p:blipFill>
          <a:blip r:embed="rId5">
            <a:duotone>
              <a:schemeClr val="accent2">
                <a:shade val="45000"/>
                <a:satMod val="135000"/>
              </a:schemeClr>
              <a:prstClr val="white"/>
            </a:duotone>
          </a:blip>
          <a:stretch>
            <a:fillRect/>
          </a:stretch>
        </p:blipFill>
        <p:spPr>
          <a:xfrm>
            <a:off x="7062960" y="3792552"/>
            <a:ext cx="790899" cy="774921"/>
          </a:xfrm>
          <a:prstGeom prst="rect">
            <a:avLst/>
          </a:prstGeom>
        </p:spPr>
      </p:pic>
      <mc:AlternateContent xmlns:mc="http://schemas.openxmlformats.org/markup-compatibility/2006" xmlns:a14="http://schemas.microsoft.com/office/drawing/2010/main">
        <mc:Choice Requires="a14">
          <p:sp>
            <p:nvSpPr>
              <p:cNvPr id="260" name="文本框 259"/>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b="0" i="1" dirty="0" smtClean="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𝑓𝑟𝑎𝑚𝑒</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r>
                            <a:rPr lang="en-US" altLang="zh-CN" sz="3200" i="1">
                              <a:solidFill>
                                <a:schemeClr val="tx1"/>
                              </a:solidFill>
                              <a:latin typeface="Cambria Math" panose="02040503050406030204" pitchFamily="18" charset="0"/>
                            </a:rPr>
                            <m:t>,</m:t>
                          </m:r>
                          <m:r>
                            <m:rPr>
                              <m:sty m:val="p"/>
                            </m:rPr>
                            <a:rPr lang="en-US" altLang="zh-CN" sz="3200">
                              <a:solidFill>
                                <a:schemeClr val="tx1"/>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i="1" dirty="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𝑠𝑚𝑜𝑜𝑡h</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260" name="文本框 259"/>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8"/>
                <a:stretch>
                  <a:fillRect/>
                </a:stretch>
              </a:blipFill>
            </p:spPr>
            <p:txBody>
              <a:bodyPr/>
              <a:lstStyle/>
              <a:p>
                <a:r>
                  <a:rPr lang="zh-CN" altLang="en-US">
                    <a:noFill/>
                  </a:rPr>
                  <a:t> </a:t>
                </a:r>
              </a:p>
            </p:txBody>
          </p:sp>
        </mc:Fallback>
      </mc:AlternateContent>
      <p:sp>
        <p:nvSpPr>
          <p:cNvPr id="261" name="TextBox 35">
            <a:extLst>
              <a:ext uri="{FF2B5EF4-FFF2-40B4-BE49-F238E27FC236}">
                <a16:creationId xmlns:a16="http://schemas.microsoft.com/office/drawing/2014/main" id="{0E125B6D-BCAF-3B4A-B85E-679CC39F703B}"/>
              </a:ext>
            </a:extLst>
          </p:cNvPr>
          <p:cNvSpPr txBox="1"/>
          <p:nvPr/>
        </p:nvSpPr>
        <p:spPr>
          <a:xfrm>
            <a:off x="7705511" y="3947203"/>
            <a:ext cx="3764008"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More vertices and edges</a:t>
            </a:r>
          </a:p>
        </p:txBody>
      </p:sp>
      <p:sp>
        <p:nvSpPr>
          <p:cNvPr id="262" name="TextBox 35">
            <a:extLst>
              <a:ext uri="{FF2B5EF4-FFF2-40B4-BE49-F238E27FC236}">
                <a16:creationId xmlns:a16="http://schemas.microsoft.com/office/drawing/2014/main" id="{0E125B6D-BCAF-3B4A-B85E-679CC39F703B}"/>
              </a:ext>
            </a:extLst>
          </p:cNvPr>
          <p:cNvSpPr txBox="1"/>
          <p:nvPr/>
        </p:nvSpPr>
        <p:spPr>
          <a:xfrm>
            <a:off x="7666664" y="5686196"/>
            <a:ext cx="3866604" cy="430887"/>
          </a:xfrm>
          <a:prstGeom prst="rect">
            <a:avLst/>
          </a:prstGeom>
          <a:noFill/>
        </p:spPr>
        <p:txBody>
          <a:bodyPr wrap="square" rtlCol="0">
            <a:spAutoFit/>
          </a:bodyPr>
          <a:lstStyle/>
          <a:p>
            <a:pPr algn="ctr"/>
            <a:r>
              <a:rPr lang="en-US" altLang="zh-CN" sz="2200" dirty="0">
                <a:solidFill>
                  <a:srgbClr val="00B050"/>
                </a:solidFill>
                <a:latin typeface="Arial" panose="020B0604020202020204" pitchFamily="34" charset="0"/>
                <a:cs typeface="Arial" panose="020B0604020202020204" pitchFamily="34" charset="0"/>
              </a:rPr>
              <a:t>Fewer vertices and edges</a:t>
            </a:r>
          </a:p>
        </p:txBody>
      </p:sp>
    </p:spTree>
    <p:custDataLst>
      <p:tags r:id="rId1"/>
    </p:custDataLst>
    <p:extLst>
      <p:ext uri="{BB962C8B-B14F-4D97-AF65-F5344CB8AC3E}">
        <p14:creationId xmlns:p14="http://schemas.microsoft.com/office/powerpoint/2010/main" val="1458114204"/>
      </p:ext>
    </p:extLst>
  </p:cSld>
  <p:clrMapOvr>
    <a:masterClrMapping/>
  </p:clrMapOvr>
  <mc:AlternateContent xmlns:mc="http://schemas.openxmlformats.org/markup-compatibility/2006" xmlns:p14="http://schemas.microsoft.com/office/powerpoint/2010/main">
    <mc:Choice Requires="p14">
      <p:transition spd="slow" p14:dur="2000" advTm="32222"/>
    </mc:Choice>
    <mc:Fallback xmlns="">
      <p:transition spd="slow" advTm="322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4"/>
            <a:ext cx="5235554" cy="774701"/>
          </a:xfrm>
        </p:spPr>
        <p:txBody>
          <a:bodyPr>
            <a:normAutofit/>
          </a:bodyPr>
          <a:lstStyle/>
          <a:p>
            <a:r>
              <a:rPr lang="en-US" altLang="zh-CN" dirty="0">
                <a:latin typeface="Arial" panose="020B0604020202020204" pitchFamily="34" charset="0"/>
                <a:cs typeface="Arial" panose="020B0604020202020204" pitchFamily="34" charset="0"/>
              </a:rPr>
              <a:t>Smooth change over time</a:t>
            </a:r>
          </a:p>
        </p:txBody>
      </p:sp>
      <p:grpSp>
        <p:nvGrpSpPr>
          <p:cNvPr id="7" name="组合 6"/>
          <p:cNvGrpSpPr/>
          <p:nvPr/>
        </p:nvGrpSpPr>
        <p:grpSpPr>
          <a:xfrm>
            <a:off x="722416" y="3630833"/>
            <a:ext cx="5275491" cy="1023824"/>
            <a:chOff x="5754244" y="3342494"/>
            <a:chExt cx="5275491" cy="1023824"/>
          </a:xfrm>
        </p:grpSpPr>
        <p:sp>
          <p:nvSpPr>
            <p:cNvPr id="61" name="矩形 60"/>
            <p:cNvSpPr/>
            <p:nvPr/>
          </p:nvSpPr>
          <p:spPr>
            <a:xfrm>
              <a:off x="6992434" y="334249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5754244" y="334719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63" name="直接连接符 62"/>
            <p:cNvCxnSpPr>
              <a:stCxn id="71" idx="6"/>
              <a:endCxn id="87" idx="2"/>
            </p:cNvCxnSpPr>
            <p:nvPr/>
          </p:nvCxnSpPr>
          <p:spPr>
            <a:xfrm>
              <a:off x="6600015" y="3617822"/>
              <a:ext cx="1034866" cy="16125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8" idx="6"/>
              <a:endCxn id="85" idx="2"/>
            </p:cNvCxnSpPr>
            <p:nvPr/>
          </p:nvCxnSpPr>
          <p:spPr>
            <a:xfrm>
              <a:off x="6628282" y="4013052"/>
              <a:ext cx="1133649" cy="26536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70" idx="6"/>
              <a:endCxn id="87" idx="2"/>
            </p:cNvCxnSpPr>
            <p:nvPr/>
          </p:nvCxnSpPr>
          <p:spPr>
            <a:xfrm>
              <a:off x="6380822" y="3463255"/>
              <a:ext cx="1254059" cy="31581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9" idx="6"/>
              <a:endCxn id="86" idx="2"/>
            </p:cNvCxnSpPr>
            <p:nvPr/>
          </p:nvCxnSpPr>
          <p:spPr>
            <a:xfrm>
              <a:off x="6359592" y="3883779"/>
              <a:ext cx="1110938" cy="22737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67" name="任意多边形 66"/>
            <p:cNvSpPr/>
            <p:nvPr/>
          </p:nvSpPr>
          <p:spPr>
            <a:xfrm>
              <a:off x="6288533" y="3452218"/>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520282" y="3959052"/>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6251592" y="3829779"/>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6272822" y="340925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6492015" y="356382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a:stCxn id="86" idx="6"/>
              <a:endCxn id="77" idx="2"/>
            </p:cNvCxnSpPr>
            <p:nvPr/>
          </p:nvCxnSpPr>
          <p:spPr>
            <a:xfrm flipV="1">
              <a:off x="7578530" y="4070436"/>
              <a:ext cx="2504974" cy="4072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a:off x="9688875" y="33541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a:off x="10112080" y="3447339"/>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0531194" y="383471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0464724" y="423977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0083504" y="401643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0279215" y="341282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0064454" y="360389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0" name="直接连接符 79"/>
            <p:cNvCxnSpPr>
              <a:stCxn id="85" idx="6"/>
              <a:endCxn id="76" idx="2"/>
            </p:cNvCxnSpPr>
            <p:nvPr/>
          </p:nvCxnSpPr>
          <p:spPr>
            <a:xfrm>
              <a:off x="7869931" y="4278421"/>
              <a:ext cx="2594793" cy="1535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87" idx="6"/>
              <a:endCxn id="79" idx="2"/>
            </p:cNvCxnSpPr>
            <p:nvPr/>
          </p:nvCxnSpPr>
          <p:spPr>
            <a:xfrm flipV="1">
              <a:off x="7742881" y="3657895"/>
              <a:ext cx="2321573" cy="12117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82" name="直接连接符 81"/>
            <p:cNvCxnSpPr>
              <a:stCxn id="87" idx="6"/>
              <a:endCxn id="75" idx="2"/>
            </p:cNvCxnSpPr>
            <p:nvPr/>
          </p:nvCxnSpPr>
          <p:spPr>
            <a:xfrm>
              <a:off x="7742881" y="3779073"/>
              <a:ext cx="2788313" cy="1096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stCxn id="87" idx="6"/>
              <a:endCxn id="78" idx="2"/>
            </p:cNvCxnSpPr>
            <p:nvPr/>
          </p:nvCxnSpPr>
          <p:spPr>
            <a:xfrm flipV="1">
              <a:off x="7742881" y="3466825"/>
              <a:ext cx="2536334" cy="31224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任意多边形 83"/>
            <p:cNvSpPr/>
            <p:nvPr/>
          </p:nvSpPr>
          <p:spPr>
            <a:xfrm>
              <a:off x="7512670" y="3767129"/>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7761931" y="4224421"/>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7470530" y="405715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7634881" y="3725073"/>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702990" y="5261134"/>
            <a:ext cx="5275491" cy="1023824"/>
            <a:chOff x="5754244" y="5071227"/>
            <a:chExt cx="5275491" cy="1023824"/>
          </a:xfrm>
        </p:grpSpPr>
        <p:sp>
          <p:nvSpPr>
            <p:cNvPr id="89" name="矩形 88"/>
            <p:cNvSpPr/>
            <p:nvPr/>
          </p:nvSpPr>
          <p:spPr>
            <a:xfrm>
              <a:off x="7739194" y="507122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5754244" y="507592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91" name="直接连接符 90"/>
            <p:cNvCxnSpPr>
              <a:stCxn id="99" idx="6"/>
              <a:endCxn id="115" idx="2"/>
            </p:cNvCxnSpPr>
            <p:nvPr/>
          </p:nvCxnSpPr>
          <p:spPr>
            <a:xfrm flipV="1">
              <a:off x="6600015" y="5393506"/>
              <a:ext cx="1781626" cy="2162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a:stCxn id="96" idx="6"/>
              <a:endCxn id="113" idx="2"/>
            </p:cNvCxnSpPr>
            <p:nvPr/>
          </p:nvCxnSpPr>
          <p:spPr>
            <a:xfrm>
              <a:off x="6628282" y="5810365"/>
              <a:ext cx="1880409" cy="8248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a:stCxn id="98" idx="6"/>
              <a:endCxn id="115" idx="2"/>
            </p:cNvCxnSpPr>
            <p:nvPr/>
          </p:nvCxnSpPr>
          <p:spPr>
            <a:xfrm>
              <a:off x="6380822" y="5260568"/>
              <a:ext cx="2000819" cy="13293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97" idx="6"/>
              <a:endCxn id="114" idx="2"/>
            </p:cNvCxnSpPr>
            <p:nvPr/>
          </p:nvCxnSpPr>
          <p:spPr>
            <a:xfrm>
              <a:off x="6359592" y="5681092"/>
              <a:ext cx="1857698" cy="4449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5" name="任意多边形 94"/>
            <p:cNvSpPr/>
            <p:nvPr/>
          </p:nvSpPr>
          <p:spPr>
            <a:xfrm>
              <a:off x="6288533" y="524953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6520282" y="5756365"/>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6251592" y="5627092"/>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6272822" y="5206568"/>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6492015" y="5361135"/>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0" name="直接连接符 99"/>
            <p:cNvCxnSpPr>
              <a:stCxn id="114" idx="6"/>
              <a:endCxn id="105" idx="2"/>
            </p:cNvCxnSpPr>
            <p:nvPr/>
          </p:nvCxnSpPr>
          <p:spPr>
            <a:xfrm>
              <a:off x="8325290" y="5725589"/>
              <a:ext cx="1758214" cy="7358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1" name="矩形 100"/>
            <p:cNvSpPr/>
            <p:nvPr/>
          </p:nvSpPr>
          <p:spPr>
            <a:xfrm>
              <a:off x="9688875" y="508283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任意多边形 101"/>
            <p:cNvSpPr/>
            <p:nvPr/>
          </p:nvSpPr>
          <p:spPr>
            <a:xfrm>
              <a:off x="10112080" y="5176072"/>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0531194" y="5563451"/>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10464724" y="5968504"/>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10083504" y="574516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0279215" y="5141558"/>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0064454" y="5332628"/>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13" idx="6"/>
              <a:endCxn id="104" idx="2"/>
            </p:cNvCxnSpPr>
            <p:nvPr/>
          </p:nvCxnSpPr>
          <p:spPr>
            <a:xfrm>
              <a:off x="8616691" y="5892854"/>
              <a:ext cx="1848033" cy="12965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115" idx="6"/>
              <a:endCxn id="107" idx="2"/>
            </p:cNvCxnSpPr>
            <p:nvPr/>
          </p:nvCxnSpPr>
          <p:spPr>
            <a:xfrm flipV="1">
              <a:off x="8489641" y="5386628"/>
              <a:ext cx="1574813" cy="687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15" idx="6"/>
              <a:endCxn id="103" idx="2"/>
            </p:cNvCxnSpPr>
            <p:nvPr/>
          </p:nvCxnSpPr>
          <p:spPr>
            <a:xfrm>
              <a:off x="8489641" y="5393506"/>
              <a:ext cx="2041553" cy="2239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115" idx="6"/>
              <a:endCxn id="106" idx="2"/>
            </p:cNvCxnSpPr>
            <p:nvPr/>
          </p:nvCxnSpPr>
          <p:spPr>
            <a:xfrm flipV="1">
              <a:off x="8489641" y="5195558"/>
              <a:ext cx="1789574" cy="19794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任意多边形 111"/>
            <p:cNvSpPr/>
            <p:nvPr/>
          </p:nvSpPr>
          <p:spPr>
            <a:xfrm>
              <a:off x="8259430" y="5381562"/>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8508691" y="5838854"/>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8217290" y="567158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8381641" y="533950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8" name="图片 87"/>
          <p:cNvPicPr>
            <a:picLocks noChangeAspect="1"/>
          </p:cNvPicPr>
          <p:nvPr/>
        </p:nvPicPr>
        <p:blipFill>
          <a:blip r:embed="rId4">
            <a:duotone>
              <a:schemeClr val="accent2">
                <a:shade val="45000"/>
                <a:satMod val="135000"/>
              </a:schemeClr>
              <a:prstClr val="white"/>
            </a:duotone>
          </a:blip>
          <a:stretch>
            <a:fillRect/>
          </a:stretch>
        </p:blipFill>
        <p:spPr>
          <a:xfrm>
            <a:off x="6075250" y="3735678"/>
            <a:ext cx="790899" cy="774921"/>
          </a:xfrm>
          <a:prstGeom prst="rect">
            <a:avLst/>
          </a:prstGeom>
        </p:spPr>
      </p:pic>
      <p:pic>
        <p:nvPicPr>
          <p:cNvPr id="119" name="图片 118"/>
          <p:cNvPicPr>
            <a:picLocks noChangeAspect="1"/>
          </p:cNvPicPr>
          <p:nvPr/>
        </p:nvPicPr>
        <p:blipFill>
          <a:blip r:embed="rId5">
            <a:duotone>
              <a:schemeClr val="accent6">
                <a:shade val="45000"/>
                <a:satMod val="135000"/>
              </a:schemeClr>
              <a:prstClr val="white"/>
            </a:duotone>
          </a:blip>
          <a:stretch>
            <a:fillRect/>
          </a:stretch>
        </p:blipFill>
        <p:spPr>
          <a:xfrm>
            <a:off x="6064718" y="5337602"/>
            <a:ext cx="811961" cy="811961"/>
          </a:xfrm>
          <a:prstGeom prst="rect">
            <a:avLst/>
          </a:prstGeom>
        </p:spPr>
      </p:pic>
      <mc:AlternateContent xmlns:mc="http://schemas.openxmlformats.org/markup-compatibility/2006" xmlns:a14="http://schemas.microsoft.com/office/drawing/2010/main">
        <mc:Choice Requires="a14">
          <p:sp>
            <p:nvSpPr>
              <p:cNvPr id="121" name="文本框 120"/>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b="0" i="1" dirty="0" smtClean="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𝑓𝑟𝑎𝑚𝑒</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r>
                            <a:rPr lang="en-US" altLang="zh-CN" sz="3200" i="1">
                              <a:solidFill>
                                <a:schemeClr val="bg2">
                                  <a:lumMod val="50000"/>
                                </a:schemeClr>
                              </a:solidFill>
                              <a:latin typeface="Cambria Math" panose="02040503050406030204" pitchFamily="18" charset="0"/>
                            </a:rPr>
                            <m:t>,</m:t>
                          </m:r>
                          <m:r>
                            <m:rPr>
                              <m:sty m:val="p"/>
                            </m:rPr>
                            <a:rPr lang="en-US" altLang="zh-CN" sz="3200">
                              <a:solidFill>
                                <a:schemeClr val="bg2">
                                  <a:lumMod val="50000"/>
                                </a:schemeClr>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i="1" dirty="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𝑠𝑚𝑜𝑜𝑡h</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121" name="文本框 120"/>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8"/>
                <a:stretch>
                  <a:fillRect/>
                </a:stretch>
              </a:blipFill>
            </p:spPr>
            <p:txBody>
              <a:bodyPr/>
              <a:lstStyle/>
              <a:p>
                <a:r>
                  <a:rPr lang="zh-CN" altLang="en-US">
                    <a:noFill/>
                  </a:rPr>
                  <a:t> </a:t>
                </a:r>
              </a:p>
            </p:txBody>
          </p:sp>
        </mc:Fallback>
      </mc:AlternateContent>
      <p:sp>
        <p:nvSpPr>
          <p:cNvPr id="122" name="TextBox 35">
            <a:extLst>
              <a:ext uri="{FF2B5EF4-FFF2-40B4-BE49-F238E27FC236}">
                <a16:creationId xmlns:a16="http://schemas.microsoft.com/office/drawing/2014/main" id="{0E125B6D-BCAF-3B4A-B85E-679CC39F703B}"/>
              </a:ext>
            </a:extLst>
          </p:cNvPr>
          <p:cNvSpPr txBox="1"/>
          <p:nvPr/>
        </p:nvSpPr>
        <p:spPr>
          <a:xfrm>
            <a:off x="6876679" y="3892234"/>
            <a:ext cx="3486521"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Color changes sharply</a:t>
            </a:r>
          </a:p>
        </p:txBody>
      </p:sp>
      <p:sp>
        <p:nvSpPr>
          <p:cNvPr id="124" name="TextBox 35">
            <a:extLst>
              <a:ext uri="{FF2B5EF4-FFF2-40B4-BE49-F238E27FC236}">
                <a16:creationId xmlns:a16="http://schemas.microsoft.com/office/drawing/2014/main" id="{0E125B6D-BCAF-3B4A-B85E-679CC39F703B}"/>
              </a:ext>
            </a:extLst>
          </p:cNvPr>
          <p:cNvSpPr txBox="1"/>
          <p:nvPr/>
        </p:nvSpPr>
        <p:spPr>
          <a:xfrm>
            <a:off x="6876679" y="5520661"/>
            <a:ext cx="3610699" cy="430887"/>
          </a:xfrm>
          <a:prstGeom prst="rect">
            <a:avLst/>
          </a:prstGeom>
          <a:noFill/>
        </p:spPr>
        <p:txBody>
          <a:bodyPr wrap="square" rtlCol="0">
            <a:spAutoFit/>
          </a:bodyPr>
          <a:lstStyle/>
          <a:p>
            <a:pPr algn="ctr"/>
            <a:r>
              <a:rPr lang="en-US" altLang="zh-CN" sz="2200" dirty="0">
                <a:solidFill>
                  <a:srgbClr val="00B050"/>
                </a:solidFill>
                <a:latin typeface="Arial" panose="020B0604020202020204" pitchFamily="34" charset="0"/>
                <a:cs typeface="Arial" panose="020B0604020202020204" pitchFamily="34" charset="0"/>
              </a:rPr>
              <a:t>Color changes smoothly </a:t>
            </a:r>
          </a:p>
        </p:txBody>
      </p:sp>
    </p:spTree>
    <p:custDataLst>
      <p:tags r:id="rId1"/>
    </p:custDataLst>
    <p:extLst>
      <p:ext uri="{BB962C8B-B14F-4D97-AF65-F5344CB8AC3E}">
        <p14:creationId xmlns:p14="http://schemas.microsoft.com/office/powerpoint/2010/main" val="1353023626"/>
      </p:ext>
    </p:extLst>
  </p:cSld>
  <p:clrMapOvr>
    <a:masterClrMapping/>
  </p:clrMapOvr>
  <mc:AlternateContent xmlns:mc="http://schemas.openxmlformats.org/markup-compatibility/2006" xmlns:p14="http://schemas.microsoft.com/office/powerpoint/2010/main">
    <mc:Choice Requires="p14">
      <p:transition spd="slow" p14:dur="2000" advTm="46541"/>
    </mc:Choice>
    <mc:Fallback xmlns="">
      <p:transition spd="slow" advTm="465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barn(inVertical)">
                                      <p:cBhvr>
                                        <p:cTn id="13" dur="500"/>
                                        <p:tgtEl>
                                          <p:spTgt spid="88"/>
                                        </p:tgtEl>
                                      </p:cBhvr>
                                    </p:animEffect>
                                  </p:childTnLst>
                                </p:cTn>
                              </p:par>
                              <p:par>
                                <p:cTn id="14" presetID="16" presetClass="entr" presetSubtype="21" fill="hold"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barn(inVertical)">
                                      <p:cBhvr>
                                        <p:cTn id="16" dur="500"/>
                                        <p:tgtEl>
                                          <p:spTgt spid="11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Motivation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578607"/>
          </a:xfrm>
        </p:spPr>
        <p:txBody>
          <a:bodyPr/>
          <a:lstStyle/>
          <a:p>
            <a:r>
              <a:rPr lang="en-US" altLang="zh-CN" dirty="0">
                <a:latin typeface="Arial" panose="020B0604020202020204" pitchFamily="34" charset="0"/>
                <a:cs typeface="Arial" panose="020B0604020202020204" pitchFamily="34" charset="0"/>
              </a:rPr>
              <a:t>Palette-based image recoloring is intuitive and simple</a:t>
            </a:r>
          </a:p>
          <a:p>
            <a:endParaRPr lang="zh-CN" altLang="en-US" dirty="0">
              <a:latin typeface="Arial" panose="020B0604020202020204" pitchFamily="34" charset="0"/>
              <a:cs typeface="Arial" panose="020B0604020202020204" pitchFamily="34" charset="0"/>
            </a:endParaRPr>
          </a:p>
        </p:txBody>
      </p:sp>
      <p:cxnSp>
        <p:nvCxnSpPr>
          <p:cNvPr id="4" name="直接箭头连接符 3"/>
          <p:cNvCxnSpPr/>
          <p:nvPr/>
        </p:nvCxnSpPr>
        <p:spPr>
          <a:xfrm>
            <a:off x="4048420" y="3462575"/>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784681" y="2729192"/>
            <a:ext cx="2193987" cy="1922442"/>
            <a:chOff x="2052217" y="2444898"/>
            <a:chExt cx="2193987" cy="1922442"/>
          </a:xfrm>
        </p:grpSpPr>
        <p:pic>
          <p:nvPicPr>
            <p:cNvPr id="7" name="图片 6"/>
            <p:cNvPicPr>
              <a:picLocks noChangeAspect="1"/>
            </p:cNvPicPr>
            <p:nvPr/>
          </p:nvPicPr>
          <p:blipFill>
            <a:blip r:embed="rId6"/>
            <a:stretch>
              <a:fillRect/>
            </a:stretch>
          </p:blipFill>
          <p:spPr>
            <a:xfrm>
              <a:off x="2052217" y="2444898"/>
              <a:ext cx="2193987" cy="1466767"/>
            </a:xfrm>
            <a:prstGeom prst="rect">
              <a:avLst/>
            </a:prstGeom>
          </p:spPr>
        </p:pic>
        <p:sp>
          <p:nvSpPr>
            <p:cNvPr id="8" name="TextBox 27">
              <a:extLst>
                <a:ext uri="{FF2B5EF4-FFF2-40B4-BE49-F238E27FC236}">
                  <a16:creationId xmlns:a16="http://schemas.microsoft.com/office/drawing/2014/main" id="{E2FA1BD0-6C25-3741-8313-AD576A80A25D}"/>
                </a:ext>
              </a:extLst>
            </p:cNvPr>
            <p:cNvSpPr txBox="1"/>
            <p:nvPr/>
          </p:nvSpPr>
          <p:spPr>
            <a:xfrm>
              <a:off x="2052217" y="3921064"/>
              <a:ext cx="2184462" cy="446276"/>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i</a:t>
              </a:r>
              <a:r>
                <a:rPr lang="en-US" altLang="zh-CN" sz="2300" dirty="0">
                  <a:latin typeface="Arial" panose="020B0604020202020204" pitchFamily="34" charset="0"/>
                  <a:cs typeface="Arial" panose="020B0604020202020204" pitchFamily="34" charset="0"/>
                </a:rPr>
                <a:t>mage</a:t>
              </a:r>
              <a:endParaRPr lang="en-US" sz="2300" dirty="0">
                <a:latin typeface="Arial" panose="020B0604020202020204" pitchFamily="34" charset="0"/>
                <a:cs typeface="Arial" panose="020B0604020202020204" pitchFamily="34" charset="0"/>
              </a:endParaRPr>
            </a:p>
          </p:txBody>
        </p:sp>
      </p:grpSp>
      <p:sp>
        <p:nvSpPr>
          <p:cNvPr id="11" name="TextBox 27">
            <a:extLst>
              <a:ext uri="{FF2B5EF4-FFF2-40B4-BE49-F238E27FC236}">
                <a16:creationId xmlns:a16="http://schemas.microsoft.com/office/drawing/2014/main" id="{E2FA1BD0-6C25-3741-8313-AD576A80A25D}"/>
              </a:ext>
            </a:extLst>
          </p:cNvPr>
          <p:cNvSpPr txBox="1"/>
          <p:nvPr/>
        </p:nvSpPr>
        <p:spPr>
          <a:xfrm>
            <a:off x="4185457" y="4195200"/>
            <a:ext cx="1390530"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palette</a:t>
            </a:r>
            <a:endParaRPr lang="en-US" sz="2300" dirty="0">
              <a:latin typeface="Arial" panose="020B0604020202020204" pitchFamily="34" charset="0"/>
              <a:cs typeface="Arial" panose="020B0604020202020204" pitchFamily="34" charset="0"/>
            </a:endParaRPr>
          </a:p>
        </p:txBody>
      </p:sp>
      <p:grpSp>
        <p:nvGrpSpPr>
          <p:cNvPr id="16" name="组合 15"/>
          <p:cNvGrpSpPr/>
          <p:nvPr/>
        </p:nvGrpSpPr>
        <p:grpSpPr>
          <a:xfrm>
            <a:off x="5285338" y="2729192"/>
            <a:ext cx="2221028" cy="1922442"/>
            <a:chOff x="5325511" y="2444898"/>
            <a:chExt cx="2221028" cy="1922442"/>
          </a:xfrm>
        </p:grpSpPr>
        <p:grpSp>
          <p:nvGrpSpPr>
            <p:cNvPr id="17" name="组合 16"/>
            <p:cNvGrpSpPr/>
            <p:nvPr/>
          </p:nvGrpSpPr>
          <p:grpSpPr>
            <a:xfrm>
              <a:off x="6293642" y="2444898"/>
              <a:ext cx="261288" cy="1460100"/>
              <a:chOff x="8637470" y="2215968"/>
              <a:chExt cx="514907" cy="1460100"/>
            </a:xfrm>
          </p:grpSpPr>
          <p:sp>
            <p:nvSpPr>
              <p:cNvPr id="19" name="矩形 18"/>
              <p:cNvSpPr/>
              <p:nvPr/>
            </p:nvSpPr>
            <p:spPr>
              <a:xfrm>
                <a:off x="8637472" y="2215968"/>
                <a:ext cx="514905" cy="314168"/>
              </a:xfrm>
              <a:prstGeom prst="rect">
                <a:avLst/>
              </a:prstGeom>
              <a:solidFill>
                <a:srgbClr val="EC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0" name="矩形 19"/>
              <p:cNvSpPr/>
              <p:nvPr/>
            </p:nvSpPr>
            <p:spPr>
              <a:xfrm>
                <a:off x="8637472" y="2608550"/>
                <a:ext cx="514905" cy="314168"/>
              </a:xfrm>
              <a:prstGeom prst="rect">
                <a:avLst/>
              </a:prstGeom>
              <a:solidFill>
                <a:srgbClr val="E7D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1" name="矩形 20"/>
              <p:cNvSpPr/>
              <p:nvPr/>
            </p:nvSpPr>
            <p:spPr>
              <a:xfrm>
                <a:off x="8637472" y="2988056"/>
                <a:ext cx="514905" cy="314168"/>
              </a:xfrm>
              <a:prstGeom prst="rect">
                <a:avLst/>
              </a:prstGeom>
              <a:solidFill>
                <a:srgbClr val="EC3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2" name="矩形 21"/>
              <p:cNvSpPr/>
              <p:nvPr/>
            </p:nvSpPr>
            <p:spPr>
              <a:xfrm>
                <a:off x="8637470" y="3361900"/>
                <a:ext cx="514905" cy="314168"/>
              </a:xfrm>
              <a:prstGeom prst="rect">
                <a:avLst/>
              </a:prstGeom>
              <a:solidFill>
                <a:srgbClr val="5C3A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grpSp>
        <p:sp>
          <p:nvSpPr>
            <p:cNvPr id="18" name="TextBox 27">
              <a:extLst>
                <a:ext uri="{FF2B5EF4-FFF2-40B4-BE49-F238E27FC236}">
                  <a16:creationId xmlns:a16="http://schemas.microsoft.com/office/drawing/2014/main" id="{E2FA1BD0-6C25-3741-8313-AD576A80A25D}"/>
                </a:ext>
              </a:extLst>
            </p:cNvPr>
            <p:cNvSpPr txBox="1"/>
            <p:nvPr/>
          </p:nvSpPr>
          <p:spPr>
            <a:xfrm>
              <a:off x="5325511" y="3921064"/>
              <a:ext cx="2221028"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edited palette</a:t>
              </a:r>
              <a:endParaRPr lang="en-US" sz="2300" dirty="0">
                <a:latin typeface="Arial" panose="020B0604020202020204" pitchFamily="34" charset="0"/>
                <a:cs typeface="Arial" panose="020B0604020202020204" pitchFamily="34" charset="0"/>
              </a:endParaRPr>
            </a:p>
          </p:txBody>
        </p:sp>
      </p:grpSp>
      <p:grpSp>
        <p:nvGrpSpPr>
          <p:cNvPr id="23" name="组合 22"/>
          <p:cNvGrpSpPr/>
          <p:nvPr/>
        </p:nvGrpSpPr>
        <p:grpSpPr>
          <a:xfrm>
            <a:off x="7426606" y="2696333"/>
            <a:ext cx="2371412" cy="1964152"/>
            <a:chOff x="7663422" y="2412039"/>
            <a:chExt cx="2371412" cy="1964152"/>
          </a:xfrm>
        </p:grpSpPr>
        <p:pic>
          <p:nvPicPr>
            <p:cNvPr id="24" name="图片 23"/>
            <p:cNvPicPr>
              <a:picLocks noChangeAspect="1"/>
            </p:cNvPicPr>
            <p:nvPr/>
          </p:nvPicPr>
          <p:blipFill>
            <a:blip r:embed="rId7"/>
            <a:stretch>
              <a:fillRect/>
            </a:stretch>
          </p:blipFill>
          <p:spPr>
            <a:xfrm>
              <a:off x="7743182" y="2412039"/>
              <a:ext cx="2211892" cy="1460839"/>
            </a:xfrm>
            <a:prstGeom prst="rect">
              <a:avLst/>
            </a:prstGeom>
          </p:spPr>
        </p:pic>
        <p:sp>
          <p:nvSpPr>
            <p:cNvPr id="25" name="TextBox 27">
              <a:extLst>
                <a:ext uri="{FF2B5EF4-FFF2-40B4-BE49-F238E27FC236}">
                  <a16:creationId xmlns:a16="http://schemas.microsoft.com/office/drawing/2014/main" id="{E2FA1BD0-6C25-3741-8313-AD576A80A25D}"/>
                </a:ext>
              </a:extLst>
            </p:cNvPr>
            <p:cNvSpPr txBox="1"/>
            <p:nvPr/>
          </p:nvSpPr>
          <p:spPr>
            <a:xfrm>
              <a:off x="7663422" y="3929915"/>
              <a:ext cx="2371412"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recolored image</a:t>
              </a:r>
              <a:endParaRPr lang="en-US" sz="2300" dirty="0">
                <a:latin typeface="Arial" panose="020B0604020202020204" pitchFamily="34" charset="0"/>
                <a:cs typeface="Arial" panose="020B0604020202020204" pitchFamily="34" charset="0"/>
              </a:endParaRPr>
            </a:p>
          </p:txBody>
        </p:sp>
      </p:grpSp>
      <p:cxnSp>
        <p:nvCxnSpPr>
          <p:cNvPr id="26" name="直接箭头连接符 25"/>
          <p:cNvCxnSpPr/>
          <p:nvPr/>
        </p:nvCxnSpPr>
        <p:spPr>
          <a:xfrm flipV="1">
            <a:off x="5240334" y="3698424"/>
            <a:ext cx="856763" cy="35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内容占位符 2"/>
          <p:cNvSpPr txBox="1">
            <a:spLocks/>
          </p:cNvSpPr>
          <p:nvPr/>
        </p:nvSpPr>
        <p:spPr>
          <a:xfrm>
            <a:off x="838200" y="5094911"/>
            <a:ext cx="9175993" cy="57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latin typeface="Arial" panose="020B0604020202020204" pitchFamily="34" charset="0"/>
                <a:cs typeface="Arial" panose="020B0604020202020204" pitchFamily="34" charset="0"/>
              </a:rPr>
              <a:t>Can we extend it to recolor a video?</a:t>
            </a:r>
            <a:endParaRPr lang="zh-CN" altLang="en-US" b="1" dirty="0">
              <a:latin typeface="Arial" panose="020B0604020202020204" pitchFamily="34" charset="0"/>
              <a:cs typeface="Arial" panose="020B0604020202020204" pitchFamily="34" charset="0"/>
            </a:endParaRPr>
          </a:p>
        </p:txBody>
      </p:sp>
      <p:cxnSp>
        <p:nvCxnSpPr>
          <p:cNvPr id="37" name="直接箭头连接符 36"/>
          <p:cNvCxnSpPr/>
          <p:nvPr/>
        </p:nvCxnSpPr>
        <p:spPr>
          <a:xfrm>
            <a:off x="6830949" y="3462575"/>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784029" y="2787553"/>
            <a:ext cx="261287" cy="314168"/>
          </a:xfrm>
          <a:prstGeom prst="rect">
            <a:avLst/>
          </a:prstGeom>
          <a:solidFill>
            <a:srgbClr val="EC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0" name="矩形 29"/>
          <p:cNvSpPr/>
          <p:nvPr/>
        </p:nvSpPr>
        <p:spPr>
          <a:xfrm>
            <a:off x="3354390" y="2989016"/>
            <a:ext cx="261287" cy="314168"/>
          </a:xfrm>
          <a:prstGeom prst="rect">
            <a:avLst/>
          </a:prstGeom>
          <a:solidFill>
            <a:srgbClr val="E7D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1" name="矩形 30"/>
          <p:cNvSpPr/>
          <p:nvPr/>
        </p:nvSpPr>
        <p:spPr>
          <a:xfrm>
            <a:off x="3354390" y="3746461"/>
            <a:ext cx="261287" cy="314168"/>
          </a:xfrm>
          <a:prstGeom prst="rect">
            <a:avLst/>
          </a:prstGeom>
          <a:solidFill>
            <a:srgbClr val="ADB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2" name="矩形 31"/>
          <p:cNvSpPr/>
          <p:nvPr/>
        </p:nvSpPr>
        <p:spPr>
          <a:xfrm>
            <a:off x="2298138" y="3269668"/>
            <a:ext cx="261287" cy="314168"/>
          </a:xfrm>
          <a:prstGeom prst="rect">
            <a:avLst/>
          </a:prstGeom>
          <a:solidFill>
            <a:srgbClr val="5C3A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2FA1BD0-6C25-3741-8313-AD576A80A25D}"/>
              </a:ext>
            </a:extLst>
          </p:cNvPr>
          <p:cNvSpPr txBox="1"/>
          <p:nvPr/>
        </p:nvSpPr>
        <p:spPr>
          <a:xfrm>
            <a:off x="1213357" y="5373917"/>
            <a:ext cx="436263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a:t>
            </a:r>
            <a:r>
              <a:rPr lang="en-US" altLang="zh-CN" sz="2400" dirty="0">
                <a:latin typeface="Arial" panose="020B0604020202020204" pitchFamily="34" charset="0"/>
                <a:cs typeface="Arial" panose="020B0604020202020204" pitchFamily="34" charset="0"/>
              </a:rPr>
              <a:t>nput video</a:t>
            </a:r>
            <a:endParaRPr lang="en-US" sz="2400" dirty="0">
              <a:latin typeface="Arial" panose="020B0604020202020204" pitchFamily="34" charset="0"/>
              <a:cs typeface="Arial" panose="020B0604020202020204" pitchFamily="34" charset="0"/>
            </a:endParaRPr>
          </a:p>
        </p:txBody>
      </p:sp>
      <p:sp>
        <p:nvSpPr>
          <p:cNvPr id="33" name="TextBox 27">
            <a:extLst>
              <a:ext uri="{FF2B5EF4-FFF2-40B4-BE49-F238E27FC236}">
                <a16:creationId xmlns:a16="http://schemas.microsoft.com/office/drawing/2014/main" id="{E2FA1BD0-6C25-3741-8313-AD576A80A25D}"/>
              </a:ext>
            </a:extLst>
          </p:cNvPr>
          <p:cNvSpPr txBox="1"/>
          <p:nvPr/>
        </p:nvSpPr>
        <p:spPr>
          <a:xfrm>
            <a:off x="6715124" y="5378947"/>
            <a:ext cx="442114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Recolored</a:t>
            </a:r>
            <a:r>
              <a:rPr lang="en-US" altLang="zh-CN" sz="2400" dirty="0">
                <a:latin typeface="Arial" panose="020B0604020202020204" pitchFamily="34" charset="0"/>
                <a:cs typeface="Arial" panose="020B0604020202020204" pitchFamily="34" charset="0"/>
              </a:rPr>
              <a:t> video</a:t>
            </a:r>
            <a:endParaRPr lang="en-US" sz="2400" dirty="0">
              <a:latin typeface="Arial" panose="020B0604020202020204" pitchFamily="34" charset="0"/>
              <a:cs typeface="Arial" panose="020B0604020202020204" pitchFamily="34" charset="0"/>
            </a:endParaRPr>
          </a:p>
        </p:txBody>
      </p:sp>
      <p:sp>
        <p:nvSpPr>
          <p:cNvPr id="34" name="TextBox 27">
            <a:extLst>
              <a:ext uri="{FF2B5EF4-FFF2-40B4-BE49-F238E27FC236}">
                <a16:creationId xmlns:a16="http://schemas.microsoft.com/office/drawing/2014/main" id="{E2FA1BD0-6C25-3741-8313-AD576A80A25D}"/>
              </a:ext>
            </a:extLst>
          </p:cNvPr>
          <p:cNvSpPr txBox="1"/>
          <p:nvPr/>
        </p:nvSpPr>
        <p:spPr>
          <a:xfrm>
            <a:off x="5501528" y="5378946"/>
            <a:ext cx="127099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Palette</a:t>
            </a:r>
          </a:p>
        </p:txBody>
      </p:sp>
      <p:pic>
        <p:nvPicPr>
          <p:cNvPr id="35" name="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213357" y="2821873"/>
            <a:ext cx="9922909" cy="2536286"/>
          </a:xfrm>
          <a:prstGeom prst="rect">
            <a:avLst/>
          </a:prstGeom>
        </p:spPr>
      </p:pic>
      <p:sp>
        <p:nvSpPr>
          <p:cNvPr id="36" name="内容占位符 2"/>
          <p:cNvSpPr txBox="1">
            <a:spLocks/>
          </p:cNvSpPr>
          <p:nvPr/>
        </p:nvSpPr>
        <p:spPr>
          <a:xfrm>
            <a:off x="1213356" y="6088490"/>
            <a:ext cx="9922909" cy="57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dirty="0">
                <a:solidFill>
                  <a:srgbClr val="FF0000"/>
                </a:solidFill>
                <a:latin typeface="Arial" panose="020B0604020202020204" pitchFamily="34" charset="0"/>
                <a:cs typeface="Arial" panose="020B0604020202020204" pitchFamily="34" charset="0"/>
              </a:rPr>
              <a:t>Challenge:</a:t>
            </a:r>
            <a:r>
              <a:rPr lang="en-US" altLang="zh-CN" dirty="0">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The palette can change over time!</a:t>
            </a:r>
            <a:endParaRPr lang="zh-CN" alt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61997191"/>
      </p:ext>
    </p:extLst>
  </p:cSld>
  <p:clrMapOvr>
    <a:masterClrMapping/>
  </p:clrMapOvr>
  <mc:AlternateContent xmlns:mc="http://schemas.openxmlformats.org/markup-compatibility/2006" xmlns:p14="http://schemas.microsoft.com/office/powerpoint/2010/main">
    <mc:Choice Requires="p14">
      <p:transition spd="slow" p14:dur="2000" advTm="46963"/>
    </mc:Choice>
    <mc:Fallback xmlns="">
      <p:transition spd="slow" advTm="46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249"/>
                                          </p:stCondLst>
                                        </p:cTn>
                                        <p:tgtEl>
                                          <p:spTgt spid="2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249"/>
                                          </p:stCondLst>
                                        </p:cTn>
                                        <p:tgtEl>
                                          <p:spTgt spid="3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249"/>
                                          </p:stCondLst>
                                        </p:cTn>
                                        <p:tgtEl>
                                          <p:spTgt spid="3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249"/>
                                          </p:stCondLst>
                                        </p:cTn>
                                        <p:tgtEl>
                                          <p:spTgt spid="32"/>
                                        </p:tgtEl>
                                        <p:attrNameLst>
                                          <p:attrName>style.visibility</p:attrName>
                                        </p:attrNameLst>
                                      </p:cBhvr>
                                      <p:to>
                                        <p:strVal val="visible"/>
                                      </p:to>
                                    </p:set>
                                  </p:childTnLst>
                                </p:cTn>
                              </p:par>
                              <p:par>
                                <p:cTn id="19" presetID="42" presetClass="path" presetSubtype="0" accel="50000" decel="50000" fill="hold" grpId="0" nodeType="withEffect">
                                  <p:stCondLst>
                                    <p:cond delay="0"/>
                                  </p:stCondLst>
                                  <p:childTnLst>
                                    <p:animMotion origin="layout" path="M -2.5E-6 1.85185E-6 L 0.16862 -0.00695 " pathEditMode="relative" rAng="0" ptsTypes="AA">
                                      <p:cBhvr>
                                        <p:cTn id="20" dur="1000" fill="hold"/>
                                        <p:tgtEl>
                                          <p:spTgt spid="29"/>
                                        </p:tgtEl>
                                        <p:attrNameLst>
                                          <p:attrName>ppt_x</p:attrName>
                                          <p:attrName>ppt_y</p:attrName>
                                        </p:attrNameLst>
                                      </p:cBhvr>
                                      <p:rCtr x="8424" y="-347"/>
                                    </p:animMotion>
                                  </p:childTnLst>
                                </p:cTn>
                              </p:par>
                              <p:par>
                                <p:cTn id="21" presetID="42" presetClass="path" presetSubtype="0" accel="50000" decel="50000" fill="hold" grpId="0" nodeType="withEffect">
                                  <p:stCondLst>
                                    <p:cond delay="0"/>
                                  </p:stCondLst>
                                  <p:childTnLst>
                                    <p:animMotion origin="layout" path="M -0.00052 3.7037E-6 L 0.12187 0.02129 " pathEditMode="relative" rAng="0" ptsTypes="AA">
                                      <p:cBhvr>
                                        <p:cTn id="22" dur="1000" fill="hold"/>
                                        <p:tgtEl>
                                          <p:spTgt spid="30"/>
                                        </p:tgtEl>
                                        <p:attrNameLst>
                                          <p:attrName>ppt_x</p:attrName>
                                          <p:attrName>ppt_y</p:attrName>
                                        </p:attrNameLst>
                                      </p:cBhvr>
                                      <p:rCtr x="6120" y="1065"/>
                                    </p:animMotion>
                                  </p:childTnLst>
                                </p:cTn>
                              </p:par>
                              <p:par>
                                <p:cTn id="23" presetID="42" presetClass="path" presetSubtype="0" accel="50000" decel="50000" fill="hold" grpId="0" nodeType="withEffect">
                                  <p:stCondLst>
                                    <p:cond delay="0"/>
                                  </p:stCondLst>
                                  <p:childTnLst>
                                    <p:animMotion origin="layout" path="M 2.70833E-6 -2.96296E-6 L 0.12187 -0.0331 " pathEditMode="relative" rAng="0" ptsTypes="AA">
                                      <p:cBhvr>
                                        <p:cTn id="24" dur="1000" fill="hold"/>
                                        <p:tgtEl>
                                          <p:spTgt spid="31"/>
                                        </p:tgtEl>
                                        <p:attrNameLst>
                                          <p:attrName>ppt_x</p:attrName>
                                          <p:attrName>ppt_y</p:attrName>
                                        </p:attrNameLst>
                                      </p:cBhvr>
                                      <p:rCtr x="6094" y="-1667"/>
                                    </p:animMotion>
                                  </p:childTnLst>
                                </p:cTn>
                              </p:par>
                              <p:par>
                                <p:cTn id="25" presetID="42" presetClass="path" presetSubtype="0" accel="50000" decel="50000" fill="hold" grpId="0" nodeType="withEffect">
                                  <p:stCondLst>
                                    <p:cond delay="0"/>
                                  </p:stCondLst>
                                  <p:childTnLst>
                                    <p:animMotion origin="layout" path="M 1.25E-6 1.48148E-6 L 0.20846 0.08866 " pathEditMode="relative" rAng="0" ptsTypes="AA">
                                      <p:cBhvr>
                                        <p:cTn id="26" dur="1000" fill="hold"/>
                                        <p:tgtEl>
                                          <p:spTgt spid="32"/>
                                        </p:tgtEl>
                                        <p:attrNameLst>
                                          <p:attrName>ppt_x</p:attrName>
                                          <p:attrName>ppt_y</p:attrName>
                                        </p:attrNameLst>
                                      </p:cBhvr>
                                      <p:rCtr x="10417" y="4421"/>
                                    </p:animMotion>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1" nodeType="clickEffect">
                                  <p:stCondLst>
                                    <p:cond delay="0"/>
                                  </p:stCondLst>
                                  <p:childTnLst>
                                    <p:animMotion origin="layout" path="M -2.08333E-6 -3.7037E-6 L -2.08333E-6 -0.40162 " pathEditMode="relative" rAng="0" ptsTypes="AA">
                                      <p:cBhvr>
                                        <p:cTn id="49" dur="500" fill="hold"/>
                                        <p:tgtEl>
                                          <p:spTgt spid="27"/>
                                        </p:tgtEl>
                                        <p:attrNameLst>
                                          <p:attrName>ppt_x</p:attrName>
                                          <p:attrName>ppt_y</p:attrName>
                                        </p:attrNameLst>
                                      </p:cBhvr>
                                      <p:rCtr x="0" y="-20093"/>
                                    </p:animMotion>
                                  </p:childTnLst>
                                </p:cTn>
                              </p:par>
                              <p:par>
                                <p:cTn id="50" presetID="10" presetClass="exit" presetSubtype="0" fill="hold"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7"/>
                                        </p:tgtEl>
                                      </p:cBhvr>
                                    </p:animEffect>
                                    <p:set>
                                      <p:cBhvr>
                                        <p:cTn id="64" dur="1" fill="hold">
                                          <p:stCondLst>
                                            <p:cond delay="499"/>
                                          </p:stCondLst>
                                        </p:cTn>
                                        <p:tgtEl>
                                          <p:spTgt spid="3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6"/>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3"/>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par>
                          <p:cTn id="103" fill="hold">
                            <p:stCondLst>
                              <p:cond delay="0"/>
                            </p:stCondLst>
                            <p:childTnLst>
                              <p:par>
                                <p:cTn id="104" presetID="1" presetClass="mediacall" presetSubtype="0" fill="hold" nodeType="afterEffect">
                                  <p:stCondLst>
                                    <p:cond delay="0"/>
                                  </p:stCondLst>
                                  <p:childTnLst>
                                    <p:cmd type="call" cmd="playFrom(0.0)">
                                      <p:cBhvr>
                                        <p:cTn id="105" dur="5379" fill="hold"/>
                                        <p:tgtEl>
                                          <p:spTgt spid="35"/>
                                        </p:tgtEl>
                                      </p:cBhvr>
                                    </p:cmd>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0"/>
            </p:par>
            <p:video>
              <p:cMediaNode vol="80000" showWhenStopped="0">
                <p:cTn id="111" repeatCount="indefinite" fill="hold" display="0">
                  <p:stCondLst>
                    <p:cond delay="indefinite"/>
                  </p:stCondLst>
                </p:cTn>
                <p:tgtEl>
                  <p:spTgt spid="35"/>
                </p:tgtEl>
              </p:cMediaNode>
            </p:video>
          </p:childTnLst>
        </p:cTn>
      </p:par>
    </p:tnLst>
    <p:bldLst>
      <p:bldP spid="11" grpId="0"/>
      <p:bldP spid="11" grpId="1"/>
      <p:bldP spid="27" grpId="0"/>
      <p:bldP spid="27" grpId="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28" grpId="0"/>
      <p:bldP spid="33" grpId="0"/>
      <p:bldP spid="34" grpId="0"/>
      <p:bldP spid="36" grpId="0"/>
    </p:bldLst>
  </p:timing>
  <p:extLst mod="1">
    <p:ext uri="{E180D4A7-C9FB-4DFB-919C-405C955672EB}">
      <p14:showEvtLst xmlns:p14="http://schemas.microsoft.com/office/powerpoint/2010/main">
        <p14:playEvt time="29239" objId="35"/>
        <p14:playEvt time="34782" objId="35"/>
        <p14:playEvt time="40289" objId="35"/>
        <p14:playEvt time="45748" objId="35"/>
        <p14:stopEvt time="46963" objId="3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extraction</a:t>
            </a:r>
            <a:endParaRPr lang="zh-CN" altLang="en-US" dirty="0">
              <a:latin typeface="Arial" panose="020B0604020202020204" pitchFamily="34" charset="0"/>
              <a:cs typeface="Arial" panose="020B0604020202020204" pitchFamily="34" charset="0"/>
            </a:endParaRPr>
          </a:p>
        </p:txBody>
      </p:sp>
      <p:sp>
        <p:nvSpPr>
          <p:cNvPr id="5" name="矩形 4"/>
          <p:cNvSpPr/>
          <p:nvPr/>
        </p:nvSpPr>
        <p:spPr>
          <a:xfrm>
            <a:off x="2733675" y="2019300"/>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Step1  Initialization</a:t>
            </a:r>
          </a:p>
        </p:txBody>
      </p:sp>
      <p:sp>
        <p:nvSpPr>
          <p:cNvPr id="6" name="矩形 5"/>
          <p:cNvSpPr/>
          <p:nvPr/>
        </p:nvSpPr>
        <p:spPr>
          <a:xfrm>
            <a:off x="2733675" y="3109912"/>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Step2  Block Merging</a:t>
            </a:r>
          </a:p>
        </p:txBody>
      </p:sp>
      <p:sp>
        <p:nvSpPr>
          <p:cNvPr id="7" name="矩形 6"/>
          <p:cNvSpPr/>
          <p:nvPr/>
        </p:nvSpPr>
        <p:spPr>
          <a:xfrm>
            <a:off x="2733675" y="4200524"/>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Step3  Vertex Removal</a:t>
            </a:r>
          </a:p>
        </p:txBody>
      </p:sp>
      <p:sp>
        <p:nvSpPr>
          <p:cNvPr id="8" name="矩形 7"/>
          <p:cNvSpPr/>
          <p:nvPr/>
        </p:nvSpPr>
        <p:spPr>
          <a:xfrm>
            <a:off x="2733675" y="5291136"/>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069755250"/>
      </p:ext>
    </p:extLst>
  </p:cSld>
  <p:clrMapOvr>
    <a:masterClrMapping/>
  </p:clrMapOvr>
  <mc:AlternateContent xmlns:mc="http://schemas.openxmlformats.org/markup-compatibility/2006" xmlns:p14="http://schemas.microsoft.com/office/powerpoint/2010/main">
    <mc:Choice Requires="p14">
      <p:transition spd="slow" p14:dur="2000" advTm="31813"/>
    </mc:Choice>
    <mc:Fallback xmlns="">
      <p:transition spd="slow" advTm="3181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87789" y="3690041"/>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4782828" y="3659377"/>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7126910" y="3648724"/>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p:cNvSpPr/>
          <p:nvPr/>
        </p:nvSpPr>
        <p:spPr>
          <a:xfrm>
            <a:off x="9582371" y="3631786"/>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1" name="组合 250"/>
          <p:cNvGrpSpPr/>
          <p:nvPr/>
        </p:nvGrpSpPr>
        <p:grpSpPr>
          <a:xfrm>
            <a:off x="257440" y="2095873"/>
            <a:ext cx="10859935" cy="1291104"/>
            <a:chOff x="115392" y="1690688"/>
            <a:chExt cx="10859935" cy="1291104"/>
          </a:xfrm>
        </p:grpSpPr>
        <p:grpSp>
          <p:nvGrpSpPr>
            <p:cNvPr id="252" name="组合 344">
              <a:extLst>
                <a:ext uri="{FF2B5EF4-FFF2-40B4-BE49-F238E27FC236}">
                  <a16:creationId xmlns:a16="http://schemas.microsoft.com/office/drawing/2014/main" id="{8153B403-1D18-644D-87DD-F28DAC85FA99}"/>
                </a:ext>
              </a:extLst>
            </p:cNvPr>
            <p:cNvGrpSpPr/>
            <p:nvPr/>
          </p:nvGrpSpPr>
          <p:grpSpPr>
            <a:xfrm>
              <a:off x="2042594" y="1690688"/>
              <a:ext cx="8932733" cy="1291104"/>
              <a:chOff x="914900" y="938311"/>
              <a:chExt cx="6030054" cy="756328"/>
            </a:xfrm>
          </p:grpSpPr>
          <p:pic>
            <p:nvPicPr>
              <p:cNvPr id="254"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914900" y="938311"/>
                <a:ext cx="1339981" cy="754518"/>
              </a:xfrm>
              <a:prstGeom prst="rect">
                <a:avLst/>
              </a:prstGeom>
            </p:spPr>
          </p:pic>
          <p:pic>
            <p:nvPicPr>
              <p:cNvPr id="255"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2464892" y="941033"/>
                <a:ext cx="1338289" cy="753606"/>
              </a:xfrm>
              <a:prstGeom prst="rect">
                <a:avLst/>
              </a:prstGeom>
            </p:spPr>
          </p:pic>
          <p:pic>
            <p:nvPicPr>
              <p:cNvPr id="256"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4032914" y="938311"/>
                <a:ext cx="1332807" cy="756327"/>
              </a:xfrm>
              <a:prstGeom prst="rect">
                <a:avLst/>
              </a:prstGeom>
            </p:spPr>
          </p:pic>
          <p:pic>
            <p:nvPicPr>
              <p:cNvPr id="257"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5603433" y="942872"/>
                <a:ext cx="1341521" cy="749957"/>
              </a:xfrm>
              <a:prstGeom prst="rect">
                <a:avLst/>
              </a:prstGeom>
            </p:spPr>
          </p:pic>
        </p:grpSp>
        <p:sp>
          <p:nvSpPr>
            <p:cNvPr id="253" name="TextBox 35">
              <a:extLst>
                <a:ext uri="{FF2B5EF4-FFF2-40B4-BE49-F238E27FC236}">
                  <a16:creationId xmlns:a16="http://schemas.microsoft.com/office/drawing/2014/main" id="{0E125B6D-BCAF-3B4A-B85E-679CC39F703B}"/>
                </a:ext>
              </a:extLst>
            </p:cNvPr>
            <p:cNvSpPr txBox="1"/>
            <p:nvPr/>
          </p:nvSpPr>
          <p:spPr>
            <a:xfrm>
              <a:off x="115392" y="2107496"/>
              <a:ext cx="1771650"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a:t>
              </a:r>
            </a:p>
          </p:txBody>
        </p:sp>
      </p:grpSp>
      <p:grpSp>
        <p:nvGrpSpPr>
          <p:cNvPr id="259" name="Group 97">
            <a:extLst>
              <a:ext uri="{FF2B5EF4-FFF2-40B4-BE49-F238E27FC236}">
                <a16:creationId xmlns:a16="http://schemas.microsoft.com/office/drawing/2014/main" id="{15B4FA70-11D6-7D48-A787-CE7CB387ED58}"/>
              </a:ext>
            </a:extLst>
          </p:cNvPr>
          <p:cNvGrpSpPr/>
          <p:nvPr/>
        </p:nvGrpSpPr>
        <p:grpSpPr>
          <a:xfrm>
            <a:off x="2657889" y="3724128"/>
            <a:ext cx="1038511" cy="854139"/>
            <a:chOff x="2162114" y="1866187"/>
            <a:chExt cx="636557" cy="554104"/>
          </a:xfrm>
        </p:grpSpPr>
        <p:sp>
          <p:nvSpPr>
            <p:cNvPr id="280" name="Triangle 59">
              <a:extLst>
                <a:ext uri="{FF2B5EF4-FFF2-40B4-BE49-F238E27FC236}">
                  <a16:creationId xmlns:a16="http://schemas.microsoft.com/office/drawing/2014/main" id="{F7B390C2-A875-094E-BE43-4CCB2CE05824}"/>
                </a:ext>
              </a:extLst>
            </p:cNvPr>
            <p:cNvSpPr/>
            <p:nvPr/>
          </p:nvSpPr>
          <p:spPr>
            <a:xfrm>
              <a:off x="2191568" y="1885798"/>
              <a:ext cx="577781" cy="498086"/>
            </a:xfrm>
            <a:prstGeom prst="triangle">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1" name="Oval 60">
              <a:extLst>
                <a:ext uri="{FF2B5EF4-FFF2-40B4-BE49-F238E27FC236}">
                  <a16:creationId xmlns:a16="http://schemas.microsoft.com/office/drawing/2014/main" id="{98EF109F-85BC-874E-83DA-F7C2683C0A7E}"/>
                </a:ext>
              </a:extLst>
            </p:cNvPr>
            <p:cNvSpPr/>
            <p:nvPr/>
          </p:nvSpPr>
          <p:spPr>
            <a:xfrm>
              <a:off x="2446642" y="186618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2" name="Oval 61">
              <a:extLst>
                <a:ext uri="{FF2B5EF4-FFF2-40B4-BE49-F238E27FC236}">
                  <a16:creationId xmlns:a16="http://schemas.microsoft.com/office/drawing/2014/main" id="{579B62FE-8753-6B48-9527-D97E4672404B}"/>
                </a:ext>
              </a:extLst>
            </p:cNvPr>
            <p:cNvSpPr/>
            <p:nvPr/>
          </p:nvSpPr>
          <p:spPr>
            <a:xfrm>
              <a:off x="2162114" y="2350228"/>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3" name="Oval 62">
              <a:extLst>
                <a:ext uri="{FF2B5EF4-FFF2-40B4-BE49-F238E27FC236}">
                  <a16:creationId xmlns:a16="http://schemas.microsoft.com/office/drawing/2014/main" id="{2191BEAC-36A3-DB42-8787-8B8199DA75B5}"/>
                </a:ext>
              </a:extLst>
            </p:cNvPr>
            <p:cNvSpPr/>
            <p:nvPr/>
          </p:nvSpPr>
          <p:spPr>
            <a:xfrm>
              <a:off x="2732472" y="23502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60" name="Group 99">
            <a:extLst>
              <a:ext uri="{FF2B5EF4-FFF2-40B4-BE49-F238E27FC236}">
                <a16:creationId xmlns:a16="http://schemas.microsoft.com/office/drawing/2014/main" id="{A8D1B619-345C-6C4A-B8DA-24EED1C6CC21}"/>
              </a:ext>
            </a:extLst>
          </p:cNvPr>
          <p:cNvGrpSpPr/>
          <p:nvPr/>
        </p:nvGrpSpPr>
        <p:grpSpPr>
          <a:xfrm>
            <a:off x="4933037" y="3715205"/>
            <a:ext cx="1039830" cy="863061"/>
            <a:chOff x="2161305" y="3599697"/>
            <a:chExt cx="637366" cy="529014"/>
          </a:xfrm>
        </p:grpSpPr>
        <p:sp>
          <p:nvSpPr>
            <p:cNvPr id="275" name="Rectangle 67">
              <a:extLst>
                <a:ext uri="{FF2B5EF4-FFF2-40B4-BE49-F238E27FC236}">
                  <a16:creationId xmlns:a16="http://schemas.microsoft.com/office/drawing/2014/main" id="{880D32D6-039A-6A4F-B9B6-5991C7219CCE}"/>
                </a:ext>
              </a:extLst>
            </p:cNvPr>
            <p:cNvSpPr/>
            <p:nvPr/>
          </p:nvSpPr>
          <p:spPr>
            <a:xfrm>
              <a:off x="2191569" y="3631963"/>
              <a:ext cx="577780" cy="46574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6" name="Oval 68">
              <a:extLst>
                <a:ext uri="{FF2B5EF4-FFF2-40B4-BE49-F238E27FC236}">
                  <a16:creationId xmlns:a16="http://schemas.microsoft.com/office/drawing/2014/main" id="{C52417DA-C316-664F-8D1F-4617FC954115}"/>
                </a:ext>
              </a:extLst>
            </p:cNvPr>
            <p:cNvSpPr/>
            <p:nvPr/>
          </p:nvSpPr>
          <p:spPr>
            <a:xfrm>
              <a:off x="2165198" y="3604982"/>
              <a:ext cx="66199" cy="66199"/>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7" name="Oval 69">
              <a:extLst>
                <a:ext uri="{FF2B5EF4-FFF2-40B4-BE49-F238E27FC236}">
                  <a16:creationId xmlns:a16="http://schemas.microsoft.com/office/drawing/2014/main" id="{B6F42F02-D0FF-6646-B13A-89EA436CBFEC}"/>
                </a:ext>
              </a:extLst>
            </p:cNvPr>
            <p:cNvSpPr/>
            <p:nvPr/>
          </p:nvSpPr>
          <p:spPr>
            <a:xfrm>
              <a:off x="2732472" y="3599697"/>
              <a:ext cx="66199" cy="66199"/>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8" name="Oval 70">
              <a:extLst>
                <a:ext uri="{FF2B5EF4-FFF2-40B4-BE49-F238E27FC236}">
                  <a16:creationId xmlns:a16="http://schemas.microsoft.com/office/drawing/2014/main" id="{2DAF4F58-3C53-784B-9F59-99928283FCA7}"/>
                </a:ext>
              </a:extLst>
            </p:cNvPr>
            <p:cNvSpPr/>
            <p:nvPr/>
          </p:nvSpPr>
          <p:spPr>
            <a:xfrm>
              <a:off x="2161305" y="4059243"/>
              <a:ext cx="66199"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9" name="Oval 71">
              <a:extLst>
                <a:ext uri="{FF2B5EF4-FFF2-40B4-BE49-F238E27FC236}">
                  <a16:creationId xmlns:a16="http://schemas.microsoft.com/office/drawing/2014/main" id="{90A81153-8C6F-684F-B62B-1D2DA9315AB9}"/>
                </a:ext>
              </a:extLst>
            </p:cNvPr>
            <p:cNvSpPr/>
            <p:nvPr/>
          </p:nvSpPr>
          <p:spPr>
            <a:xfrm>
              <a:off x="2732472" y="4062512"/>
              <a:ext cx="66199" cy="66199"/>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61" name="组合 260"/>
          <p:cNvGrpSpPr/>
          <p:nvPr/>
        </p:nvGrpSpPr>
        <p:grpSpPr>
          <a:xfrm>
            <a:off x="9707500" y="3657784"/>
            <a:ext cx="1025815" cy="888758"/>
            <a:chOff x="3846217" y="1746641"/>
            <a:chExt cx="484906" cy="420118"/>
          </a:xfrm>
        </p:grpSpPr>
        <p:sp>
          <p:nvSpPr>
            <p:cNvPr id="269" name="Regular Pentagon 77">
              <a:extLst>
                <a:ext uri="{FF2B5EF4-FFF2-40B4-BE49-F238E27FC236}">
                  <a16:creationId xmlns:a16="http://schemas.microsoft.com/office/drawing/2014/main" id="{618DE7CC-76B9-834C-9321-66DCAA63817D}"/>
                </a:ext>
              </a:extLst>
            </p:cNvPr>
            <p:cNvSpPr/>
            <p:nvPr/>
          </p:nvSpPr>
          <p:spPr>
            <a:xfrm>
              <a:off x="3873481" y="1771523"/>
              <a:ext cx="444855" cy="369065"/>
            </a:xfrm>
            <a:prstGeom prst="pentag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0" name="Oval 78">
              <a:extLst>
                <a:ext uri="{FF2B5EF4-FFF2-40B4-BE49-F238E27FC236}">
                  <a16:creationId xmlns:a16="http://schemas.microsoft.com/office/drawing/2014/main" id="{827FC855-4BDC-9645-9D6D-92B6F022A356}"/>
                </a:ext>
              </a:extLst>
            </p:cNvPr>
            <p:cNvSpPr/>
            <p:nvPr/>
          </p:nvSpPr>
          <p:spPr>
            <a:xfrm>
              <a:off x="3846217" y="1890176"/>
              <a:ext cx="51052" cy="51052"/>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1" name="Oval 79">
              <a:extLst>
                <a:ext uri="{FF2B5EF4-FFF2-40B4-BE49-F238E27FC236}">
                  <a16:creationId xmlns:a16="http://schemas.microsoft.com/office/drawing/2014/main" id="{66500CF2-FF33-2940-BAE0-6142EBE2B1F3}"/>
                </a:ext>
              </a:extLst>
            </p:cNvPr>
            <p:cNvSpPr/>
            <p:nvPr/>
          </p:nvSpPr>
          <p:spPr>
            <a:xfrm>
              <a:off x="4071024" y="1746641"/>
              <a:ext cx="51052" cy="51052"/>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2" name="Oval 80">
              <a:extLst>
                <a:ext uri="{FF2B5EF4-FFF2-40B4-BE49-F238E27FC236}">
                  <a16:creationId xmlns:a16="http://schemas.microsoft.com/office/drawing/2014/main" id="{D692DAEC-41E4-624F-9DA4-46B4EC0A08AC}"/>
                </a:ext>
              </a:extLst>
            </p:cNvPr>
            <p:cNvSpPr/>
            <p:nvPr/>
          </p:nvSpPr>
          <p:spPr>
            <a:xfrm>
              <a:off x="4280071" y="1890175"/>
              <a:ext cx="51052" cy="51052"/>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3" name="Oval 81">
              <a:extLst>
                <a:ext uri="{FF2B5EF4-FFF2-40B4-BE49-F238E27FC236}">
                  <a16:creationId xmlns:a16="http://schemas.microsoft.com/office/drawing/2014/main" id="{FD57E963-C4FD-D345-B321-26BE9FFD9BF1}"/>
                </a:ext>
              </a:extLst>
            </p:cNvPr>
            <p:cNvSpPr/>
            <p:nvPr/>
          </p:nvSpPr>
          <p:spPr>
            <a:xfrm>
              <a:off x="3933456" y="2115707"/>
              <a:ext cx="51052" cy="51052"/>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4" name="Oval 82">
              <a:extLst>
                <a:ext uri="{FF2B5EF4-FFF2-40B4-BE49-F238E27FC236}">
                  <a16:creationId xmlns:a16="http://schemas.microsoft.com/office/drawing/2014/main" id="{1705314D-27FE-7443-B1E3-F8FD17FA4E6F}"/>
                </a:ext>
              </a:extLst>
            </p:cNvPr>
            <p:cNvSpPr/>
            <p:nvPr/>
          </p:nvSpPr>
          <p:spPr>
            <a:xfrm>
              <a:off x="4205724" y="2115706"/>
              <a:ext cx="51052" cy="51052"/>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62" name="组合 261"/>
          <p:cNvGrpSpPr/>
          <p:nvPr/>
        </p:nvGrpSpPr>
        <p:grpSpPr>
          <a:xfrm>
            <a:off x="7313069" y="3750549"/>
            <a:ext cx="993558" cy="794432"/>
            <a:chOff x="2947500" y="1873606"/>
            <a:chExt cx="469658" cy="375530"/>
          </a:xfrm>
        </p:grpSpPr>
        <p:sp>
          <p:nvSpPr>
            <p:cNvPr id="264" name="Triangle 63">
              <a:extLst>
                <a:ext uri="{FF2B5EF4-FFF2-40B4-BE49-F238E27FC236}">
                  <a16:creationId xmlns:a16="http://schemas.microsoft.com/office/drawing/2014/main" id="{F06B18CB-65F7-7A43-B939-F9389B39B8EE}"/>
                </a:ext>
              </a:extLst>
            </p:cNvPr>
            <p:cNvSpPr/>
            <p:nvPr/>
          </p:nvSpPr>
          <p:spPr>
            <a:xfrm>
              <a:off x="2963075" y="1889759"/>
              <a:ext cx="438330" cy="341181"/>
            </a:xfrm>
            <a:prstGeom prst="triangle">
              <a:avLst>
                <a:gd name="adj" fmla="val 36867"/>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265" name="Group 100">
              <a:extLst>
                <a:ext uri="{FF2B5EF4-FFF2-40B4-BE49-F238E27FC236}">
                  <a16:creationId xmlns:a16="http://schemas.microsoft.com/office/drawing/2014/main" id="{066D2672-2D60-F14F-BA05-C40D1DD614FA}"/>
                </a:ext>
              </a:extLst>
            </p:cNvPr>
            <p:cNvGrpSpPr/>
            <p:nvPr/>
          </p:nvGrpSpPr>
          <p:grpSpPr>
            <a:xfrm>
              <a:off x="2947500" y="1873606"/>
              <a:ext cx="469658" cy="375530"/>
              <a:chOff x="2152116" y="4502782"/>
              <a:chExt cx="608999" cy="486948"/>
            </a:xfrm>
          </p:grpSpPr>
          <p:sp>
            <p:nvSpPr>
              <p:cNvPr id="266" name="Oval 74">
                <a:extLst>
                  <a:ext uri="{FF2B5EF4-FFF2-40B4-BE49-F238E27FC236}">
                    <a16:creationId xmlns:a16="http://schemas.microsoft.com/office/drawing/2014/main" id="{26906666-90B9-3748-B7FC-8413690E80F7}"/>
                  </a:ext>
                </a:extLst>
              </p:cNvPr>
              <p:cNvSpPr/>
              <p:nvPr/>
            </p:nvSpPr>
            <p:spPr>
              <a:xfrm>
                <a:off x="2350046" y="4502782"/>
                <a:ext cx="66198" cy="66199"/>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7" name="Oval 75">
                <a:extLst>
                  <a:ext uri="{FF2B5EF4-FFF2-40B4-BE49-F238E27FC236}">
                    <a16:creationId xmlns:a16="http://schemas.microsoft.com/office/drawing/2014/main" id="{41818099-4A6A-4D41-87B3-530687160846}"/>
                  </a:ext>
                </a:extLst>
              </p:cNvPr>
              <p:cNvSpPr/>
              <p:nvPr/>
            </p:nvSpPr>
            <p:spPr>
              <a:xfrm>
                <a:off x="2152116" y="4923531"/>
                <a:ext cx="66198"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8" name="Oval 76">
                <a:extLst>
                  <a:ext uri="{FF2B5EF4-FFF2-40B4-BE49-F238E27FC236}">
                    <a16:creationId xmlns:a16="http://schemas.microsoft.com/office/drawing/2014/main" id="{56A83B16-9498-6B49-B7CE-C7D87CB23D57}"/>
                  </a:ext>
                </a:extLst>
              </p:cNvPr>
              <p:cNvSpPr/>
              <p:nvPr/>
            </p:nvSpPr>
            <p:spPr>
              <a:xfrm>
                <a:off x="2694917" y="4917631"/>
                <a:ext cx="66198" cy="66199"/>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263" name="TextBox 35">
            <a:extLst>
              <a:ext uri="{FF2B5EF4-FFF2-40B4-BE49-F238E27FC236}">
                <a16:creationId xmlns:a16="http://schemas.microsoft.com/office/drawing/2014/main" id="{0E125B6D-BCAF-3B4A-B85E-679CC39F703B}"/>
              </a:ext>
            </a:extLst>
          </p:cNvPr>
          <p:cNvSpPr txBox="1"/>
          <p:nvPr/>
        </p:nvSpPr>
        <p:spPr>
          <a:xfrm>
            <a:off x="370374" y="3790706"/>
            <a:ext cx="2127498" cy="769441"/>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Refined RGB</a:t>
            </a:r>
          </a:p>
          <a:p>
            <a:r>
              <a:rPr lang="en-US" altLang="zh-CN" sz="2200" dirty="0">
                <a:latin typeface="Arial" panose="020B0604020202020204" pitchFamily="34" charset="0"/>
                <a:cs typeface="Arial" panose="020B0604020202020204" pitchFamily="34" charset="0"/>
              </a:rPr>
              <a:t>convex hull</a:t>
            </a:r>
          </a:p>
        </p:txBody>
      </p:sp>
      <p:grpSp>
        <p:nvGrpSpPr>
          <p:cNvPr id="383" name="组合 382"/>
          <p:cNvGrpSpPr/>
          <p:nvPr/>
        </p:nvGrpSpPr>
        <p:grpSpPr>
          <a:xfrm>
            <a:off x="1851876" y="1462198"/>
            <a:ext cx="9349524" cy="610765"/>
            <a:chOff x="1851876" y="1268554"/>
            <a:chExt cx="9349524" cy="610765"/>
          </a:xfrm>
        </p:grpSpPr>
        <p:grpSp>
          <p:nvGrpSpPr>
            <p:cNvPr id="351" name="组合 350"/>
            <p:cNvGrpSpPr/>
            <p:nvPr/>
          </p:nvGrpSpPr>
          <p:grpSpPr>
            <a:xfrm>
              <a:off x="2995772" y="1273231"/>
              <a:ext cx="355207" cy="400110"/>
              <a:chOff x="4906689" y="2877765"/>
              <a:chExt cx="355207" cy="400110"/>
            </a:xfrm>
          </p:grpSpPr>
          <p:sp>
            <p:nvSpPr>
              <p:cNvPr id="367" name="圆角矩形 36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8" name="文本框 36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352" name="组合 351"/>
            <p:cNvGrpSpPr/>
            <p:nvPr/>
          </p:nvGrpSpPr>
          <p:grpSpPr>
            <a:xfrm>
              <a:off x="5286084" y="1269838"/>
              <a:ext cx="355207" cy="400110"/>
              <a:chOff x="5949226" y="2874372"/>
              <a:chExt cx="355207" cy="400110"/>
            </a:xfrm>
          </p:grpSpPr>
          <p:sp>
            <p:nvSpPr>
              <p:cNvPr id="365" name="圆角矩形 36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6" name="文本框 36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353" name="组合 352"/>
            <p:cNvGrpSpPr/>
            <p:nvPr/>
          </p:nvGrpSpPr>
          <p:grpSpPr>
            <a:xfrm>
              <a:off x="7624682" y="1268554"/>
              <a:ext cx="355207" cy="400110"/>
              <a:chOff x="7055924" y="2873088"/>
              <a:chExt cx="355207" cy="400110"/>
            </a:xfrm>
          </p:grpSpPr>
          <p:sp>
            <p:nvSpPr>
              <p:cNvPr id="363" name="圆角矩形 36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4" name="文本框 36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354" name="组合 353"/>
            <p:cNvGrpSpPr/>
            <p:nvPr/>
          </p:nvGrpSpPr>
          <p:grpSpPr>
            <a:xfrm>
              <a:off x="9947860" y="1270636"/>
              <a:ext cx="355207" cy="400110"/>
              <a:chOff x="8153552" y="2875170"/>
              <a:chExt cx="355207" cy="400110"/>
            </a:xfrm>
          </p:grpSpPr>
          <p:sp>
            <p:nvSpPr>
              <p:cNvPr id="361" name="圆角矩形 36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2" name="文本框 36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355" name="文本框 354"/>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356" name="直接箭头连接符 355"/>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直接连接符 356"/>
            <p:cNvCxnSpPr>
              <a:endCxn id="36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a:endCxn id="36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a:endCxn id="36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0" name="直接连接符 359"/>
            <p:cNvCxnSpPr>
              <a:endCxn id="36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409912" y="5148664"/>
            <a:ext cx="10508385" cy="1366221"/>
            <a:chOff x="409912" y="4955020"/>
            <a:chExt cx="10508385" cy="1366221"/>
          </a:xfrm>
        </p:grpSpPr>
        <p:sp>
          <p:nvSpPr>
            <p:cNvPr id="150" name="矩形 149"/>
            <p:cNvSpPr/>
            <p:nvPr/>
          </p:nvSpPr>
          <p:spPr>
            <a:xfrm>
              <a:off x="2496017" y="49739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p:cNvSpPr/>
            <p:nvPr/>
          </p:nvSpPr>
          <p:spPr>
            <a:xfrm>
              <a:off x="4791056" y="498261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p:cNvSpPr/>
            <p:nvPr/>
          </p:nvSpPr>
          <p:spPr>
            <a:xfrm>
              <a:off x="7135138" y="497195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Group 97">
              <a:extLst>
                <a:ext uri="{FF2B5EF4-FFF2-40B4-BE49-F238E27FC236}">
                  <a16:creationId xmlns:a16="http://schemas.microsoft.com/office/drawing/2014/main" id="{15B4FA70-11D6-7D48-A787-CE7CB387ED58}"/>
                </a:ext>
              </a:extLst>
            </p:cNvPr>
            <p:cNvGrpSpPr/>
            <p:nvPr/>
          </p:nvGrpSpPr>
          <p:grpSpPr>
            <a:xfrm>
              <a:off x="2765465" y="5174873"/>
              <a:ext cx="727010" cy="1014913"/>
              <a:chOff x="2248343" y="1866187"/>
              <a:chExt cx="445621" cy="658403"/>
            </a:xfrm>
          </p:grpSpPr>
          <p:sp>
            <p:nvSpPr>
              <p:cNvPr id="155" name="Triangle 59">
                <a:extLst>
                  <a:ext uri="{FF2B5EF4-FFF2-40B4-BE49-F238E27FC236}">
                    <a16:creationId xmlns:a16="http://schemas.microsoft.com/office/drawing/2014/main" id="{F7B390C2-A875-094E-BE43-4CCB2CE05824}"/>
                  </a:ext>
                </a:extLst>
              </p:cNvPr>
              <p:cNvSpPr/>
              <p:nvPr/>
            </p:nvSpPr>
            <p:spPr>
              <a:xfrm>
                <a:off x="2277795" y="1885798"/>
                <a:ext cx="405325" cy="621941"/>
              </a:xfrm>
              <a:custGeom>
                <a:avLst/>
                <a:gdLst>
                  <a:gd name="connsiteX0" fmla="*/ 0 w 942622"/>
                  <a:gd name="connsiteY0" fmla="*/ 767788 h 767788"/>
                  <a:gd name="connsiteX1" fmla="*/ 471311 w 942622"/>
                  <a:gd name="connsiteY1" fmla="*/ 0 h 767788"/>
                  <a:gd name="connsiteX2" fmla="*/ 942622 w 942622"/>
                  <a:gd name="connsiteY2" fmla="*/ 767788 h 767788"/>
                  <a:gd name="connsiteX3" fmla="*/ 0 w 942622"/>
                  <a:gd name="connsiteY3" fmla="*/ 767788 h 767788"/>
                  <a:gd name="connsiteX0" fmla="*/ 0 w 801945"/>
                  <a:gd name="connsiteY0" fmla="*/ 767788 h 958707"/>
                  <a:gd name="connsiteX1" fmla="*/ 471311 w 801945"/>
                  <a:gd name="connsiteY1" fmla="*/ 0 h 958707"/>
                  <a:gd name="connsiteX2" fmla="*/ 801945 w 801945"/>
                  <a:gd name="connsiteY2" fmla="*/ 958707 h 958707"/>
                  <a:gd name="connsiteX3" fmla="*/ 0 w 801945"/>
                  <a:gd name="connsiteY3" fmla="*/ 767788 h 958707"/>
                  <a:gd name="connsiteX0" fmla="*/ 0 w 661268"/>
                  <a:gd name="connsiteY0" fmla="*/ 506531 h 958707"/>
                  <a:gd name="connsiteX1" fmla="*/ 330634 w 661268"/>
                  <a:gd name="connsiteY1" fmla="*/ 0 h 958707"/>
                  <a:gd name="connsiteX2" fmla="*/ 661268 w 661268"/>
                  <a:gd name="connsiteY2" fmla="*/ 958707 h 958707"/>
                  <a:gd name="connsiteX3" fmla="*/ 0 w 661268"/>
                  <a:gd name="connsiteY3" fmla="*/ 506531 h 958707"/>
                </a:gdLst>
                <a:ahLst/>
                <a:cxnLst>
                  <a:cxn ang="0">
                    <a:pos x="connsiteX0" y="connsiteY0"/>
                  </a:cxn>
                  <a:cxn ang="0">
                    <a:pos x="connsiteX1" y="connsiteY1"/>
                  </a:cxn>
                  <a:cxn ang="0">
                    <a:pos x="connsiteX2" y="connsiteY2"/>
                  </a:cxn>
                  <a:cxn ang="0">
                    <a:pos x="connsiteX3" y="connsiteY3"/>
                  </a:cxn>
                </a:cxnLst>
                <a:rect l="l" t="t" r="r" b="b"/>
                <a:pathLst>
                  <a:path w="661268" h="958707">
                    <a:moveTo>
                      <a:pt x="0" y="506531"/>
                    </a:moveTo>
                    <a:lnTo>
                      <a:pt x="330634" y="0"/>
                    </a:lnTo>
                    <a:lnTo>
                      <a:pt x="661268" y="958707"/>
                    </a:lnTo>
                    <a:lnTo>
                      <a:pt x="0" y="506531"/>
                    </a:lnTo>
                    <a:close/>
                  </a:path>
                </a:pathLst>
              </a:cu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60">
                <a:extLst>
                  <a:ext uri="{FF2B5EF4-FFF2-40B4-BE49-F238E27FC236}">
                    <a16:creationId xmlns:a16="http://schemas.microsoft.com/office/drawing/2014/main" id="{98EF109F-85BC-874E-83DA-F7C2683C0A7E}"/>
                  </a:ext>
                </a:extLst>
              </p:cNvPr>
              <p:cNvSpPr/>
              <p:nvPr/>
            </p:nvSpPr>
            <p:spPr>
              <a:xfrm>
                <a:off x="2446642" y="186618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61">
                <a:extLst>
                  <a:ext uri="{FF2B5EF4-FFF2-40B4-BE49-F238E27FC236}">
                    <a16:creationId xmlns:a16="http://schemas.microsoft.com/office/drawing/2014/main" id="{579B62FE-8753-6B48-9527-D97E4672404B}"/>
                  </a:ext>
                </a:extLst>
              </p:cNvPr>
              <p:cNvSpPr/>
              <p:nvPr/>
            </p:nvSpPr>
            <p:spPr>
              <a:xfrm>
                <a:off x="2248343" y="2167702"/>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8" name="Oval 62">
                <a:extLst>
                  <a:ext uri="{FF2B5EF4-FFF2-40B4-BE49-F238E27FC236}">
                    <a16:creationId xmlns:a16="http://schemas.microsoft.com/office/drawing/2014/main" id="{2191BEAC-36A3-DB42-8787-8B8199DA75B5}"/>
                  </a:ext>
                </a:extLst>
              </p:cNvPr>
              <p:cNvSpPr/>
              <p:nvPr/>
            </p:nvSpPr>
            <p:spPr>
              <a:xfrm>
                <a:off x="2627765" y="24545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3" name="任意多边形 2"/>
            <p:cNvSpPr/>
            <p:nvPr/>
          </p:nvSpPr>
          <p:spPr>
            <a:xfrm>
              <a:off x="5126727" y="505466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085437" y="5035852"/>
              <a:ext cx="698190" cy="1188181"/>
              <a:chOff x="5085437" y="5015532"/>
              <a:chExt cx="698190" cy="1188181"/>
            </a:xfrm>
          </p:grpSpPr>
          <p:sp>
            <p:nvSpPr>
              <p:cNvPr id="16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6"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9" name="任意多边形 8"/>
            <p:cNvSpPr/>
            <p:nvPr/>
          </p:nvSpPr>
          <p:spPr>
            <a:xfrm>
              <a:off x="7497798" y="5299583"/>
              <a:ext cx="492369" cy="773723"/>
            </a:xfrm>
            <a:custGeom>
              <a:avLst/>
              <a:gdLst>
                <a:gd name="connsiteX0" fmla="*/ 211015 w 492369"/>
                <a:gd name="connsiteY0" fmla="*/ 0 h 773723"/>
                <a:gd name="connsiteX1" fmla="*/ 0 w 492369"/>
                <a:gd name="connsiteY1" fmla="*/ 522514 h 773723"/>
                <a:gd name="connsiteX2" fmla="*/ 492369 w 492369"/>
                <a:gd name="connsiteY2" fmla="*/ 773723 h 773723"/>
                <a:gd name="connsiteX3" fmla="*/ 211015 w 492369"/>
                <a:gd name="connsiteY3" fmla="*/ 0 h 773723"/>
              </a:gdLst>
              <a:ahLst/>
              <a:cxnLst>
                <a:cxn ang="0">
                  <a:pos x="connsiteX0" y="connsiteY0"/>
                </a:cxn>
                <a:cxn ang="0">
                  <a:pos x="connsiteX1" y="connsiteY1"/>
                </a:cxn>
                <a:cxn ang="0">
                  <a:pos x="connsiteX2" y="connsiteY2"/>
                </a:cxn>
                <a:cxn ang="0">
                  <a:pos x="connsiteX3" y="connsiteY3"/>
                </a:cxn>
              </a:cxnLst>
              <a:rect l="l" t="t" r="r" b="b"/>
              <a:pathLst>
                <a:path w="492369" h="773723">
                  <a:moveTo>
                    <a:pt x="211015" y="0"/>
                  </a:moveTo>
                  <a:lnTo>
                    <a:pt x="0" y="522514"/>
                  </a:lnTo>
                  <a:lnTo>
                    <a:pt x="492369" y="773723"/>
                  </a:lnTo>
                  <a:lnTo>
                    <a:pt x="21101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7455421" y="5245583"/>
              <a:ext cx="601671" cy="865191"/>
              <a:chOff x="7455421" y="5225263"/>
              <a:chExt cx="601671" cy="865191"/>
            </a:xfrm>
          </p:grpSpPr>
          <p:sp>
            <p:nvSpPr>
              <p:cNvPr id="177" name="Oval 74">
                <a:extLst>
                  <a:ext uri="{FF2B5EF4-FFF2-40B4-BE49-F238E27FC236}">
                    <a16:creationId xmlns:a16="http://schemas.microsoft.com/office/drawing/2014/main" id="{26906666-90B9-3748-B7FC-8413690E80F7}"/>
                  </a:ext>
                </a:extLst>
              </p:cNvPr>
              <p:cNvSpPr/>
              <p:nvPr/>
            </p:nvSpPr>
            <p:spPr>
              <a:xfrm>
                <a:off x="7657753" y="5225263"/>
                <a:ext cx="107999"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8" name="Oval 75">
                <a:extLst>
                  <a:ext uri="{FF2B5EF4-FFF2-40B4-BE49-F238E27FC236}">
                    <a16:creationId xmlns:a16="http://schemas.microsoft.com/office/drawing/2014/main" id="{41818099-4A6A-4D41-87B3-530687160846}"/>
                  </a:ext>
                </a:extLst>
              </p:cNvPr>
              <p:cNvSpPr/>
              <p:nvPr/>
            </p:nvSpPr>
            <p:spPr>
              <a:xfrm>
                <a:off x="7455421" y="5750922"/>
                <a:ext cx="107999"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9" name="Oval 76">
                <a:extLst>
                  <a:ext uri="{FF2B5EF4-FFF2-40B4-BE49-F238E27FC236}">
                    <a16:creationId xmlns:a16="http://schemas.microsoft.com/office/drawing/2014/main" id="{56A83B16-9498-6B49-B7CE-C7D87CB23D57}"/>
                  </a:ext>
                </a:extLst>
              </p:cNvPr>
              <p:cNvSpPr/>
              <p:nvPr/>
            </p:nvSpPr>
            <p:spPr>
              <a:xfrm>
                <a:off x="7949093" y="5982454"/>
                <a:ext cx="107999"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53" name="矩形 152"/>
            <p:cNvSpPr/>
            <p:nvPr/>
          </p:nvSpPr>
          <p:spPr>
            <a:xfrm>
              <a:off x="9590599" y="495502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9933996" y="518554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9879996" y="5132721"/>
              <a:ext cx="714320" cy="969140"/>
              <a:chOff x="9879996" y="5112401"/>
              <a:chExt cx="714320" cy="969140"/>
            </a:xfrm>
          </p:grpSpPr>
          <p:sp>
            <p:nvSpPr>
              <p:cNvPr id="182"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3"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4"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5"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6"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4" name="直接连接符 13"/>
            <p:cNvCxnSpPr>
              <a:stCxn id="156" idx="6"/>
              <a:endCxn id="165" idx="2"/>
            </p:cNvCxnSpPr>
            <p:nvPr/>
          </p:nvCxnSpPr>
          <p:spPr>
            <a:xfrm flipV="1">
              <a:off x="3196982" y="5089852"/>
              <a:ext cx="1894806" cy="139021"/>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56" idx="5"/>
              <a:endCxn id="167" idx="2"/>
            </p:cNvCxnSpPr>
            <p:nvPr/>
          </p:nvCxnSpPr>
          <p:spPr>
            <a:xfrm>
              <a:off x="3181166" y="5267057"/>
              <a:ext cx="2494461" cy="147915"/>
            </a:xfrm>
            <a:prstGeom prst="line">
              <a:avLst/>
            </a:prstGeom>
          </p:spPr>
          <p:style>
            <a:lnRef idx="1">
              <a:schemeClr val="dk1"/>
            </a:lnRef>
            <a:fillRef idx="0">
              <a:schemeClr val="dk1"/>
            </a:fillRef>
            <a:effectRef idx="0">
              <a:schemeClr val="dk1"/>
            </a:effectRef>
            <a:fontRef idx="minor">
              <a:schemeClr val="tx1"/>
            </a:fontRef>
          </p:style>
        </p:cxnSp>
        <p:cxnSp>
          <p:nvCxnSpPr>
            <p:cNvPr id="142" name="直接连接符 141"/>
            <p:cNvCxnSpPr>
              <a:stCxn id="158" idx="6"/>
              <a:endCxn id="168" idx="2"/>
            </p:cNvCxnSpPr>
            <p:nvPr/>
          </p:nvCxnSpPr>
          <p:spPr>
            <a:xfrm>
              <a:off x="3492475" y="6135786"/>
              <a:ext cx="2183152" cy="34247"/>
            </a:xfrm>
            <a:prstGeom prst="line">
              <a:avLst/>
            </a:prstGeom>
          </p:spPr>
          <p:style>
            <a:lnRef idx="1">
              <a:schemeClr val="dk1"/>
            </a:lnRef>
            <a:fillRef idx="0">
              <a:schemeClr val="dk1"/>
            </a:fillRef>
            <a:effectRef idx="0">
              <a:schemeClr val="dk1"/>
            </a:effectRef>
            <a:fontRef idx="minor">
              <a:schemeClr val="tx1"/>
            </a:fontRef>
          </p:style>
        </p:cxnSp>
        <p:cxnSp>
          <p:nvCxnSpPr>
            <p:cNvPr id="159" name="直接连接符 158"/>
            <p:cNvCxnSpPr>
              <a:stCxn id="157" idx="6"/>
              <a:endCxn id="166" idx="2"/>
            </p:cNvCxnSpPr>
            <p:nvPr/>
          </p:nvCxnSpPr>
          <p:spPr>
            <a:xfrm>
              <a:off x="2873466" y="5693651"/>
              <a:ext cx="2211971" cy="149498"/>
            </a:xfrm>
            <a:prstGeom prst="line">
              <a:avLst/>
            </a:prstGeom>
          </p:spPr>
          <p:style>
            <a:lnRef idx="1">
              <a:schemeClr val="dk1"/>
            </a:lnRef>
            <a:fillRef idx="0">
              <a:schemeClr val="dk1"/>
            </a:fillRef>
            <a:effectRef idx="0">
              <a:schemeClr val="dk1"/>
            </a:effectRef>
            <a:fontRef idx="minor">
              <a:schemeClr val="tx1"/>
            </a:fontRef>
          </p:style>
        </p:cxnSp>
        <p:cxnSp>
          <p:nvCxnSpPr>
            <p:cNvPr id="160" name="直接连接符 159"/>
            <p:cNvCxnSpPr>
              <a:stCxn id="168" idx="6"/>
              <a:endCxn id="179" idx="3"/>
            </p:cNvCxnSpPr>
            <p:nvPr/>
          </p:nvCxnSpPr>
          <p:spPr>
            <a:xfrm flipV="1">
              <a:off x="5783627" y="6094958"/>
              <a:ext cx="2181282" cy="75075"/>
            </a:xfrm>
            <a:prstGeom prst="line">
              <a:avLst/>
            </a:prstGeom>
          </p:spPr>
          <p:style>
            <a:lnRef idx="1">
              <a:schemeClr val="dk1"/>
            </a:lnRef>
            <a:fillRef idx="0">
              <a:schemeClr val="dk1"/>
            </a:fillRef>
            <a:effectRef idx="0">
              <a:schemeClr val="dk1"/>
            </a:effectRef>
            <a:fontRef idx="minor">
              <a:schemeClr val="tx1"/>
            </a:fontRef>
          </p:style>
        </p:cxnSp>
        <p:cxnSp>
          <p:nvCxnSpPr>
            <p:cNvPr id="161" name="直接连接符 160"/>
            <p:cNvCxnSpPr>
              <a:stCxn id="166" idx="6"/>
              <a:endCxn id="178" idx="2"/>
            </p:cNvCxnSpPr>
            <p:nvPr/>
          </p:nvCxnSpPr>
          <p:spPr>
            <a:xfrm flipV="1">
              <a:off x="5193437" y="5825242"/>
              <a:ext cx="2261984" cy="17907"/>
            </a:xfrm>
            <a:prstGeom prst="line">
              <a:avLst/>
            </a:prstGeom>
          </p:spPr>
          <p:style>
            <a:lnRef idx="1">
              <a:schemeClr val="dk1"/>
            </a:lnRef>
            <a:fillRef idx="0">
              <a:schemeClr val="dk1"/>
            </a:fillRef>
            <a:effectRef idx="0">
              <a:schemeClr val="dk1"/>
            </a:effectRef>
            <a:fontRef idx="minor">
              <a:schemeClr val="tx1"/>
            </a:fontRef>
          </p:style>
        </p:cxnSp>
        <p:cxnSp>
          <p:nvCxnSpPr>
            <p:cNvPr id="162" name="直接连接符 161"/>
            <p:cNvCxnSpPr>
              <a:stCxn id="167" idx="6"/>
              <a:endCxn id="177" idx="2"/>
            </p:cNvCxnSpPr>
            <p:nvPr/>
          </p:nvCxnSpPr>
          <p:spPr>
            <a:xfrm flipV="1">
              <a:off x="5783627" y="5299583"/>
              <a:ext cx="1874126" cy="115389"/>
            </a:xfrm>
            <a:prstGeom prst="line">
              <a:avLst/>
            </a:prstGeom>
          </p:spPr>
          <p:style>
            <a:lnRef idx="1">
              <a:schemeClr val="dk1"/>
            </a:lnRef>
            <a:fillRef idx="0">
              <a:schemeClr val="dk1"/>
            </a:fillRef>
            <a:effectRef idx="0">
              <a:schemeClr val="dk1"/>
            </a:effectRef>
            <a:fontRef idx="minor">
              <a:schemeClr val="tx1"/>
            </a:fontRef>
          </p:style>
        </p:cxnSp>
        <p:cxnSp>
          <p:nvCxnSpPr>
            <p:cNvPr id="163" name="直接连接符 162"/>
            <p:cNvCxnSpPr>
              <a:stCxn id="165" idx="6"/>
              <a:endCxn id="177" idx="2"/>
            </p:cNvCxnSpPr>
            <p:nvPr/>
          </p:nvCxnSpPr>
          <p:spPr>
            <a:xfrm>
              <a:off x="5199788" y="5089852"/>
              <a:ext cx="2457965" cy="209731"/>
            </a:xfrm>
            <a:prstGeom prst="line">
              <a:avLst/>
            </a:prstGeom>
          </p:spPr>
          <p:style>
            <a:lnRef idx="1">
              <a:schemeClr val="dk1"/>
            </a:lnRef>
            <a:fillRef idx="0">
              <a:schemeClr val="dk1"/>
            </a:fillRef>
            <a:effectRef idx="0">
              <a:schemeClr val="dk1"/>
            </a:effectRef>
            <a:fontRef idx="minor">
              <a:schemeClr val="tx1"/>
            </a:fontRef>
          </p:style>
        </p:cxnSp>
        <p:cxnSp>
          <p:nvCxnSpPr>
            <p:cNvPr id="169" name="直接连接符 168"/>
            <p:cNvCxnSpPr>
              <a:stCxn id="179" idx="6"/>
              <a:endCxn id="186" idx="2"/>
            </p:cNvCxnSpPr>
            <p:nvPr/>
          </p:nvCxnSpPr>
          <p:spPr>
            <a:xfrm flipV="1">
              <a:off x="8057092" y="6047861"/>
              <a:ext cx="2342279" cy="8913"/>
            </a:xfrm>
            <a:prstGeom prst="line">
              <a:avLst/>
            </a:prstGeom>
          </p:spPr>
          <p:style>
            <a:lnRef idx="1">
              <a:schemeClr val="dk1"/>
            </a:lnRef>
            <a:fillRef idx="0">
              <a:schemeClr val="dk1"/>
            </a:fillRef>
            <a:effectRef idx="0">
              <a:schemeClr val="dk1"/>
            </a:effectRef>
            <a:fontRef idx="minor">
              <a:schemeClr val="tx1"/>
            </a:fontRef>
          </p:style>
        </p:cxnSp>
        <p:cxnSp>
          <p:nvCxnSpPr>
            <p:cNvPr id="170" name="直接连接符 169"/>
            <p:cNvCxnSpPr>
              <a:stCxn id="178" idx="6"/>
              <a:endCxn id="185" idx="2"/>
            </p:cNvCxnSpPr>
            <p:nvPr/>
          </p:nvCxnSpPr>
          <p:spPr>
            <a:xfrm>
              <a:off x="7563420" y="5825242"/>
              <a:ext cx="2410697" cy="31709"/>
            </a:xfrm>
            <a:prstGeom prst="line">
              <a:avLst/>
            </a:prstGeom>
          </p:spPr>
          <p:style>
            <a:lnRef idx="1">
              <a:schemeClr val="dk1"/>
            </a:lnRef>
            <a:fillRef idx="0">
              <a:schemeClr val="dk1"/>
            </a:fillRef>
            <a:effectRef idx="0">
              <a:schemeClr val="dk1"/>
            </a:effectRef>
            <a:fontRef idx="minor">
              <a:schemeClr val="tx1"/>
            </a:fontRef>
          </p:style>
        </p:cxnSp>
        <p:cxnSp>
          <p:nvCxnSpPr>
            <p:cNvPr id="173" name="直接连接符 172"/>
            <p:cNvCxnSpPr>
              <a:stCxn id="177" idx="6"/>
              <a:endCxn id="184" idx="2"/>
            </p:cNvCxnSpPr>
            <p:nvPr/>
          </p:nvCxnSpPr>
          <p:spPr>
            <a:xfrm>
              <a:off x="7765752" y="5299583"/>
              <a:ext cx="2720564" cy="331456"/>
            </a:xfrm>
            <a:prstGeom prst="line">
              <a:avLst/>
            </a:prstGeom>
          </p:spPr>
          <p:style>
            <a:lnRef idx="1">
              <a:schemeClr val="dk1"/>
            </a:lnRef>
            <a:fillRef idx="0">
              <a:schemeClr val="dk1"/>
            </a:fillRef>
            <a:effectRef idx="0">
              <a:schemeClr val="dk1"/>
            </a:effectRef>
            <a:fontRef idx="minor">
              <a:schemeClr val="tx1"/>
            </a:fontRef>
          </p:style>
        </p:cxnSp>
        <p:cxnSp>
          <p:nvCxnSpPr>
            <p:cNvPr id="176" name="直接连接符 175"/>
            <p:cNvCxnSpPr>
              <a:stCxn id="177" idx="6"/>
              <a:endCxn id="183" idx="2"/>
            </p:cNvCxnSpPr>
            <p:nvPr/>
          </p:nvCxnSpPr>
          <p:spPr>
            <a:xfrm flipV="1">
              <a:off x="7765752" y="5186721"/>
              <a:ext cx="2429049" cy="112862"/>
            </a:xfrm>
            <a:prstGeom prst="line">
              <a:avLst/>
            </a:prstGeom>
          </p:spPr>
          <p:style>
            <a:lnRef idx="1">
              <a:schemeClr val="dk1"/>
            </a:lnRef>
            <a:fillRef idx="0">
              <a:schemeClr val="dk1"/>
            </a:fillRef>
            <a:effectRef idx="0">
              <a:schemeClr val="dk1"/>
            </a:effectRef>
            <a:fontRef idx="minor">
              <a:schemeClr val="tx1"/>
            </a:fontRef>
          </p:style>
        </p:cxnSp>
        <p:cxnSp>
          <p:nvCxnSpPr>
            <p:cNvPr id="180" name="直接连接符 179"/>
            <p:cNvCxnSpPr>
              <a:stCxn id="177" idx="6"/>
              <a:endCxn id="182" idx="1"/>
            </p:cNvCxnSpPr>
            <p:nvPr/>
          </p:nvCxnSpPr>
          <p:spPr>
            <a:xfrm>
              <a:off x="7765752" y="5299583"/>
              <a:ext cx="2130060" cy="142554"/>
            </a:xfrm>
            <a:prstGeom prst="line">
              <a:avLst/>
            </a:prstGeom>
          </p:spPr>
          <p:style>
            <a:lnRef idx="1">
              <a:schemeClr val="dk1"/>
            </a:lnRef>
            <a:fillRef idx="0">
              <a:schemeClr val="dk1"/>
            </a:fillRef>
            <a:effectRef idx="0">
              <a:schemeClr val="dk1"/>
            </a:effectRef>
            <a:fontRef idx="minor">
              <a:schemeClr val="tx1"/>
            </a:fontRef>
          </p:style>
        </p:cxnSp>
        <p:sp>
          <p:nvSpPr>
            <p:cNvPr id="187" name="TextBox 35">
              <a:extLst>
                <a:ext uri="{FF2B5EF4-FFF2-40B4-BE49-F238E27FC236}">
                  <a16:creationId xmlns:a16="http://schemas.microsoft.com/office/drawing/2014/main" id="{0E125B6D-BCAF-3B4A-B85E-679CC39F703B}"/>
                </a:ext>
              </a:extLst>
            </p:cNvPr>
            <p:cNvSpPr txBox="1"/>
            <p:nvPr/>
          </p:nvSpPr>
          <p:spPr>
            <a:xfrm>
              <a:off x="409912" y="5240721"/>
              <a:ext cx="2127498" cy="769441"/>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Initial skew</a:t>
              </a:r>
            </a:p>
            <a:p>
              <a:r>
                <a:rPr lang="en-US" altLang="zh-CN" sz="2200" dirty="0">
                  <a:latin typeface="Arial" panose="020B0604020202020204" pitchFamily="34" charset="0"/>
                  <a:cs typeface="Arial" panose="020B0604020202020204" pitchFamily="34" charset="0"/>
                </a:rPr>
                <a:t>polytope</a:t>
              </a:r>
            </a:p>
          </p:txBody>
        </p:sp>
      </p:grpSp>
      <p:sp>
        <p:nvSpPr>
          <p:cNvPr id="104" name="标题 1">
            <a:extLst>
              <a:ext uri="{FF2B5EF4-FFF2-40B4-BE49-F238E27FC236}">
                <a16:creationId xmlns:a16="http://schemas.microsoft.com/office/drawing/2014/main" id="{9854E24D-0038-4141-9CC6-F40A32766CDD}"/>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Step1  Initialization</a:t>
            </a:r>
          </a:p>
        </p:txBody>
      </p:sp>
    </p:spTree>
    <p:custDataLst>
      <p:tags r:id="rId1"/>
    </p:custDataLst>
    <p:extLst>
      <p:ext uri="{BB962C8B-B14F-4D97-AF65-F5344CB8AC3E}">
        <p14:creationId xmlns:p14="http://schemas.microsoft.com/office/powerpoint/2010/main" val="3798183282"/>
      </p:ext>
    </p:extLst>
  </p:cSld>
  <p:clrMapOvr>
    <a:masterClrMapping/>
  </p:clrMapOvr>
  <mc:AlternateContent xmlns:mc="http://schemas.openxmlformats.org/markup-compatibility/2006" xmlns:p14="http://schemas.microsoft.com/office/powerpoint/2010/main">
    <mc:Choice Requires="p14">
      <p:transition spd="slow" p14:dur="2000" advTm="16866"/>
    </mc:Choice>
    <mc:Fallback xmlns="">
      <p:transition spd="slow" advTm="16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additive="base">
                                        <p:cTn id="7" dur="500" fill="hold"/>
                                        <p:tgtEl>
                                          <p:spTgt spid="251"/>
                                        </p:tgtEl>
                                        <p:attrNameLst>
                                          <p:attrName>ppt_x</p:attrName>
                                        </p:attrNameLst>
                                      </p:cBhvr>
                                      <p:tavLst>
                                        <p:tav tm="0">
                                          <p:val>
                                            <p:strVal val="0-#ppt_w/2"/>
                                          </p:val>
                                        </p:tav>
                                        <p:tav tm="100000">
                                          <p:val>
                                            <p:strVal val="#ppt_x"/>
                                          </p:val>
                                        </p:tav>
                                      </p:tavLst>
                                    </p:anim>
                                    <p:anim calcmode="lin" valueType="num">
                                      <p:cBhvr additive="base">
                                        <p:cTn id="8" dur="500" fill="hold"/>
                                        <p:tgtEl>
                                          <p:spTgt spid="2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7" grpId="0" animBg="1"/>
      <p:bldP spid="148" grpId="0" animBg="1"/>
      <p:bldP spid="149" grpId="0" animBg="1"/>
      <p:bldP spid="2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组合 139"/>
          <p:cNvGrpSpPr/>
          <p:nvPr/>
        </p:nvGrpSpPr>
        <p:grpSpPr>
          <a:xfrm>
            <a:off x="1568773" y="1745761"/>
            <a:ext cx="9349524" cy="610765"/>
            <a:chOff x="1851876" y="1268554"/>
            <a:chExt cx="9349524" cy="610765"/>
          </a:xfrm>
        </p:grpSpPr>
        <p:grpSp>
          <p:nvGrpSpPr>
            <p:cNvPr id="141" name="组合 140"/>
            <p:cNvGrpSpPr/>
            <p:nvPr/>
          </p:nvGrpSpPr>
          <p:grpSpPr>
            <a:xfrm>
              <a:off x="2995772" y="1273231"/>
              <a:ext cx="355207" cy="400110"/>
              <a:chOff x="4906689" y="2877765"/>
              <a:chExt cx="355207" cy="400110"/>
            </a:xfrm>
          </p:grpSpPr>
          <p:sp>
            <p:nvSpPr>
              <p:cNvPr id="157" name="圆角矩形 15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8" name="文本框 15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2" name="组合 141"/>
            <p:cNvGrpSpPr/>
            <p:nvPr/>
          </p:nvGrpSpPr>
          <p:grpSpPr>
            <a:xfrm>
              <a:off x="5286084" y="1269838"/>
              <a:ext cx="355207" cy="400110"/>
              <a:chOff x="5949226" y="2874372"/>
              <a:chExt cx="355207" cy="400110"/>
            </a:xfrm>
          </p:grpSpPr>
          <p:sp>
            <p:nvSpPr>
              <p:cNvPr id="155" name="圆角矩形 15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6" name="文本框 15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3" name="组合 142"/>
            <p:cNvGrpSpPr/>
            <p:nvPr/>
          </p:nvGrpSpPr>
          <p:grpSpPr>
            <a:xfrm>
              <a:off x="7624682" y="1268554"/>
              <a:ext cx="355207" cy="400110"/>
              <a:chOff x="7055924" y="2873088"/>
              <a:chExt cx="355207" cy="400110"/>
            </a:xfrm>
          </p:grpSpPr>
          <p:sp>
            <p:nvSpPr>
              <p:cNvPr id="153" name="圆角矩形 15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4" name="文本框 15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4" name="组合 143"/>
            <p:cNvGrpSpPr/>
            <p:nvPr/>
          </p:nvGrpSpPr>
          <p:grpSpPr>
            <a:xfrm>
              <a:off x="9947860" y="1270636"/>
              <a:ext cx="355207" cy="400110"/>
              <a:chOff x="8153552" y="2875170"/>
              <a:chExt cx="355207" cy="400110"/>
            </a:xfrm>
          </p:grpSpPr>
          <p:sp>
            <p:nvSpPr>
              <p:cNvPr id="151" name="圆角矩形 15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文本框 15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5" name="文本框 144"/>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6" name="直接箭头连接符 145"/>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5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endCxn id="15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a:endCxn id="15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a:endCxn id="15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6" name="内容占位符 2"/>
          <p:cNvSpPr txBox="1">
            <a:spLocks/>
          </p:cNvSpPr>
          <p:nvPr/>
        </p:nvSpPr>
        <p:spPr>
          <a:xfrm>
            <a:off x="2298975" y="477212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b1</a:t>
            </a:r>
            <a:endParaRPr lang="zh-CN" altLang="en-US" sz="2000" dirty="0">
              <a:latin typeface="Arial" panose="020B0604020202020204" pitchFamily="34" charset="0"/>
              <a:cs typeface="Arial" panose="020B0604020202020204" pitchFamily="34" charset="0"/>
            </a:endParaRPr>
          </a:p>
        </p:txBody>
      </p:sp>
      <p:sp>
        <p:nvSpPr>
          <p:cNvPr id="110" name="内容占位符 2"/>
          <p:cNvSpPr txBox="1">
            <a:spLocks/>
          </p:cNvSpPr>
          <p:nvPr/>
        </p:nvSpPr>
        <p:spPr>
          <a:xfrm>
            <a:off x="4586716" y="476283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b2</a:t>
            </a:r>
            <a:endParaRPr lang="zh-CN" altLang="en-US" sz="2000" dirty="0">
              <a:latin typeface="Arial" panose="020B0604020202020204" pitchFamily="34" charset="0"/>
              <a:cs typeface="Arial" panose="020B0604020202020204" pitchFamily="34" charset="0"/>
            </a:endParaRPr>
          </a:p>
        </p:txBody>
      </p:sp>
      <p:sp>
        <p:nvSpPr>
          <p:cNvPr id="111" name="内容占位符 2"/>
          <p:cNvSpPr txBox="1">
            <a:spLocks/>
          </p:cNvSpPr>
          <p:nvPr/>
        </p:nvSpPr>
        <p:spPr>
          <a:xfrm>
            <a:off x="6982811" y="473608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b3</a:t>
            </a:r>
            <a:endParaRPr lang="zh-CN" altLang="en-US" sz="2000" dirty="0">
              <a:latin typeface="Arial" panose="020B0604020202020204" pitchFamily="34" charset="0"/>
              <a:cs typeface="Arial" panose="020B0604020202020204" pitchFamily="34" charset="0"/>
            </a:endParaRPr>
          </a:p>
        </p:txBody>
      </p:sp>
      <p:sp>
        <p:nvSpPr>
          <p:cNvPr id="112" name="内容占位符 2"/>
          <p:cNvSpPr txBox="1">
            <a:spLocks/>
          </p:cNvSpPr>
          <p:nvPr/>
        </p:nvSpPr>
        <p:spPr>
          <a:xfrm>
            <a:off x="9470116" y="4717124"/>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b4</a:t>
            </a:r>
            <a:endParaRPr lang="zh-CN" altLang="en-US" sz="2000" dirty="0">
              <a:latin typeface="Arial" panose="020B0604020202020204" pitchFamily="34" charset="0"/>
              <a:cs typeface="Arial" panose="020B0604020202020204" pitchFamily="34" charset="0"/>
            </a:endParaRPr>
          </a:p>
        </p:txBody>
      </p:sp>
      <p:sp>
        <p:nvSpPr>
          <p:cNvPr id="113" name="内容占位符 2"/>
          <p:cNvSpPr txBox="1">
            <a:spLocks/>
          </p:cNvSpPr>
          <p:nvPr/>
        </p:nvSpPr>
        <p:spPr>
          <a:xfrm>
            <a:off x="3458960" y="4780408"/>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2000" dirty="0">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2171245" y="2971788"/>
            <a:ext cx="8422280" cy="1396885"/>
            <a:chOff x="2171245" y="2971788"/>
            <a:chExt cx="8422280" cy="1396885"/>
          </a:xfrm>
        </p:grpSpPr>
        <p:sp>
          <p:nvSpPr>
            <p:cNvPr id="73" name="矩形 72"/>
            <p:cNvSpPr/>
            <p:nvPr/>
          </p:nvSpPr>
          <p:spPr>
            <a:xfrm>
              <a:off x="2171245" y="30300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4466284" y="2999379"/>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6810366" y="2988726"/>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4801955" y="3071434"/>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4760665" y="3052620"/>
              <a:ext cx="698190" cy="1188181"/>
              <a:chOff x="5085437" y="5015532"/>
              <a:chExt cx="698190" cy="1188181"/>
            </a:xfrm>
          </p:grpSpPr>
          <p:sp>
            <p:nvSpPr>
              <p:cNvPr id="11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7"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78" name="任意多边形 77"/>
            <p:cNvSpPr/>
            <p:nvPr/>
          </p:nvSpPr>
          <p:spPr>
            <a:xfrm>
              <a:off x="7173026" y="3316351"/>
              <a:ext cx="492369" cy="773723"/>
            </a:xfrm>
            <a:custGeom>
              <a:avLst/>
              <a:gdLst>
                <a:gd name="connsiteX0" fmla="*/ 211015 w 492369"/>
                <a:gd name="connsiteY0" fmla="*/ 0 h 773723"/>
                <a:gd name="connsiteX1" fmla="*/ 0 w 492369"/>
                <a:gd name="connsiteY1" fmla="*/ 522514 h 773723"/>
                <a:gd name="connsiteX2" fmla="*/ 492369 w 492369"/>
                <a:gd name="connsiteY2" fmla="*/ 773723 h 773723"/>
                <a:gd name="connsiteX3" fmla="*/ 211015 w 492369"/>
                <a:gd name="connsiteY3" fmla="*/ 0 h 773723"/>
              </a:gdLst>
              <a:ahLst/>
              <a:cxnLst>
                <a:cxn ang="0">
                  <a:pos x="connsiteX0" y="connsiteY0"/>
                </a:cxn>
                <a:cxn ang="0">
                  <a:pos x="connsiteX1" y="connsiteY1"/>
                </a:cxn>
                <a:cxn ang="0">
                  <a:pos x="connsiteX2" y="connsiteY2"/>
                </a:cxn>
                <a:cxn ang="0">
                  <a:pos x="connsiteX3" y="connsiteY3"/>
                </a:cxn>
              </a:cxnLst>
              <a:rect l="l" t="t" r="r" b="b"/>
              <a:pathLst>
                <a:path w="492369" h="773723">
                  <a:moveTo>
                    <a:pt x="211015" y="0"/>
                  </a:moveTo>
                  <a:lnTo>
                    <a:pt x="0" y="522514"/>
                  </a:lnTo>
                  <a:lnTo>
                    <a:pt x="492369" y="773723"/>
                  </a:lnTo>
                  <a:lnTo>
                    <a:pt x="21101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p:cNvGrpSpPr/>
            <p:nvPr/>
          </p:nvGrpSpPr>
          <p:grpSpPr>
            <a:xfrm>
              <a:off x="7130649" y="3262351"/>
              <a:ext cx="601671" cy="865191"/>
              <a:chOff x="7455421" y="5225263"/>
              <a:chExt cx="601671" cy="865191"/>
            </a:xfrm>
          </p:grpSpPr>
          <p:sp>
            <p:nvSpPr>
              <p:cNvPr id="108" name="Oval 74">
                <a:extLst>
                  <a:ext uri="{FF2B5EF4-FFF2-40B4-BE49-F238E27FC236}">
                    <a16:creationId xmlns:a16="http://schemas.microsoft.com/office/drawing/2014/main" id="{26906666-90B9-3748-B7FC-8413690E80F7}"/>
                  </a:ext>
                </a:extLst>
              </p:cNvPr>
              <p:cNvSpPr/>
              <p:nvPr/>
            </p:nvSpPr>
            <p:spPr>
              <a:xfrm>
                <a:off x="7657753" y="5225263"/>
                <a:ext cx="107999"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9" name="Oval 75">
                <a:extLst>
                  <a:ext uri="{FF2B5EF4-FFF2-40B4-BE49-F238E27FC236}">
                    <a16:creationId xmlns:a16="http://schemas.microsoft.com/office/drawing/2014/main" id="{41818099-4A6A-4D41-87B3-530687160846}"/>
                  </a:ext>
                </a:extLst>
              </p:cNvPr>
              <p:cNvSpPr/>
              <p:nvPr/>
            </p:nvSpPr>
            <p:spPr>
              <a:xfrm>
                <a:off x="7455421" y="5750922"/>
                <a:ext cx="107999"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4" name="Oval 76">
                <a:extLst>
                  <a:ext uri="{FF2B5EF4-FFF2-40B4-BE49-F238E27FC236}">
                    <a16:creationId xmlns:a16="http://schemas.microsoft.com/office/drawing/2014/main" id="{56A83B16-9498-6B49-B7CE-C7D87CB23D57}"/>
                  </a:ext>
                </a:extLst>
              </p:cNvPr>
              <p:cNvSpPr/>
              <p:nvPr/>
            </p:nvSpPr>
            <p:spPr>
              <a:xfrm>
                <a:off x="7949093" y="5982454"/>
                <a:ext cx="107999"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80" name="矩形 79"/>
            <p:cNvSpPr/>
            <p:nvPr/>
          </p:nvSpPr>
          <p:spPr>
            <a:xfrm>
              <a:off x="9265827" y="29717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80"/>
            <p:cNvSpPr/>
            <p:nvPr/>
          </p:nvSpPr>
          <p:spPr>
            <a:xfrm>
              <a:off x="9609224" y="3202317"/>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9555224" y="3149489"/>
              <a:ext cx="714320" cy="969140"/>
              <a:chOff x="9879996" y="5112401"/>
              <a:chExt cx="714320" cy="969140"/>
            </a:xfrm>
          </p:grpSpPr>
          <p:sp>
            <p:nvSpPr>
              <p:cNvPr id="10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87" name="直接连接符 86"/>
            <p:cNvCxnSpPr>
              <a:stCxn id="119" idx="6"/>
              <a:endCxn id="114" idx="3"/>
            </p:cNvCxnSpPr>
            <p:nvPr/>
          </p:nvCxnSpPr>
          <p:spPr>
            <a:xfrm flipV="1">
              <a:off x="5458855" y="4111726"/>
              <a:ext cx="2181282" cy="75075"/>
            </a:xfrm>
            <a:prstGeom prst="line">
              <a:avLst/>
            </a:prstGeom>
          </p:spPr>
          <p:style>
            <a:lnRef idx="1">
              <a:schemeClr val="dk1"/>
            </a:lnRef>
            <a:fillRef idx="0">
              <a:schemeClr val="dk1"/>
            </a:fillRef>
            <a:effectRef idx="0">
              <a:schemeClr val="dk1"/>
            </a:effectRef>
            <a:fontRef idx="minor">
              <a:schemeClr val="tx1"/>
            </a:fontRef>
          </p:style>
        </p:cxnSp>
        <p:cxnSp>
          <p:nvCxnSpPr>
            <p:cNvPr id="88" name="直接连接符 87"/>
            <p:cNvCxnSpPr>
              <a:stCxn id="117" idx="6"/>
              <a:endCxn id="109" idx="2"/>
            </p:cNvCxnSpPr>
            <p:nvPr/>
          </p:nvCxnSpPr>
          <p:spPr>
            <a:xfrm flipV="1">
              <a:off x="4868665" y="3842010"/>
              <a:ext cx="2261984" cy="17907"/>
            </a:xfrm>
            <a:prstGeom prst="line">
              <a:avLst/>
            </a:prstGeom>
          </p:spPr>
          <p:style>
            <a:lnRef idx="1">
              <a:schemeClr val="dk1"/>
            </a:lnRef>
            <a:fillRef idx="0">
              <a:schemeClr val="dk1"/>
            </a:fillRef>
            <a:effectRef idx="0">
              <a:schemeClr val="dk1"/>
            </a:effectRef>
            <a:fontRef idx="minor">
              <a:schemeClr val="tx1"/>
            </a:fontRef>
          </p:style>
        </p:cxnSp>
        <p:cxnSp>
          <p:nvCxnSpPr>
            <p:cNvPr id="89" name="直接连接符 88"/>
            <p:cNvCxnSpPr>
              <a:stCxn id="118" idx="6"/>
              <a:endCxn id="108" idx="2"/>
            </p:cNvCxnSpPr>
            <p:nvPr/>
          </p:nvCxnSpPr>
          <p:spPr>
            <a:xfrm flipV="1">
              <a:off x="5458855" y="3316351"/>
              <a:ext cx="1874126" cy="115389"/>
            </a:xfrm>
            <a:prstGeom prst="line">
              <a:avLst/>
            </a:prstGeom>
          </p:spPr>
          <p:style>
            <a:lnRef idx="1">
              <a:schemeClr val="dk1"/>
            </a:lnRef>
            <a:fillRef idx="0">
              <a:schemeClr val="dk1"/>
            </a:fillRef>
            <a:effectRef idx="0">
              <a:schemeClr val="dk1"/>
            </a:effectRef>
            <a:fontRef idx="minor">
              <a:schemeClr val="tx1"/>
            </a:fontRef>
          </p:style>
        </p:cxnSp>
        <p:cxnSp>
          <p:nvCxnSpPr>
            <p:cNvPr id="90" name="直接连接符 89"/>
            <p:cNvCxnSpPr>
              <a:stCxn id="115" idx="6"/>
              <a:endCxn id="108" idx="2"/>
            </p:cNvCxnSpPr>
            <p:nvPr/>
          </p:nvCxnSpPr>
          <p:spPr>
            <a:xfrm>
              <a:off x="4875016" y="3106620"/>
              <a:ext cx="2457965" cy="209731"/>
            </a:xfrm>
            <a:prstGeom prst="line">
              <a:avLst/>
            </a:prstGeom>
          </p:spPr>
          <p:style>
            <a:lnRef idx="1">
              <a:schemeClr val="dk1"/>
            </a:lnRef>
            <a:fillRef idx="0">
              <a:schemeClr val="dk1"/>
            </a:fillRef>
            <a:effectRef idx="0">
              <a:schemeClr val="dk1"/>
            </a:effectRef>
            <a:fontRef idx="minor">
              <a:schemeClr val="tx1"/>
            </a:fontRef>
          </p:style>
        </p:cxnSp>
        <p:cxnSp>
          <p:nvCxnSpPr>
            <p:cNvPr id="91" name="直接连接符 90"/>
            <p:cNvCxnSpPr>
              <a:stCxn id="114" idx="6"/>
              <a:endCxn id="107" idx="2"/>
            </p:cNvCxnSpPr>
            <p:nvPr/>
          </p:nvCxnSpPr>
          <p:spPr>
            <a:xfrm flipV="1">
              <a:off x="7732320" y="4064629"/>
              <a:ext cx="2342279" cy="8913"/>
            </a:xfrm>
            <a:prstGeom prst="line">
              <a:avLst/>
            </a:prstGeom>
          </p:spPr>
          <p:style>
            <a:lnRef idx="1">
              <a:schemeClr val="dk1"/>
            </a:lnRef>
            <a:fillRef idx="0">
              <a:schemeClr val="dk1"/>
            </a:fillRef>
            <a:effectRef idx="0">
              <a:schemeClr val="dk1"/>
            </a:effectRef>
            <a:fontRef idx="minor">
              <a:schemeClr val="tx1"/>
            </a:fontRef>
          </p:style>
        </p:cxnSp>
        <p:cxnSp>
          <p:nvCxnSpPr>
            <p:cNvPr id="92" name="直接连接符 91"/>
            <p:cNvCxnSpPr>
              <a:stCxn id="109" idx="6"/>
              <a:endCxn id="106" idx="2"/>
            </p:cNvCxnSpPr>
            <p:nvPr/>
          </p:nvCxnSpPr>
          <p:spPr>
            <a:xfrm>
              <a:off x="7238648" y="3842010"/>
              <a:ext cx="2410697" cy="31709"/>
            </a:xfrm>
            <a:prstGeom prst="line">
              <a:avLst/>
            </a:prstGeom>
          </p:spPr>
          <p:style>
            <a:lnRef idx="1">
              <a:schemeClr val="dk1"/>
            </a:lnRef>
            <a:fillRef idx="0">
              <a:schemeClr val="dk1"/>
            </a:fillRef>
            <a:effectRef idx="0">
              <a:schemeClr val="dk1"/>
            </a:effectRef>
            <a:fontRef idx="minor">
              <a:schemeClr val="tx1"/>
            </a:fontRef>
          </p:style>
        </p:cxnSp>
        <p:cxnSp>
          <p:nvCxnSpPr>
            <p:cNvPr id="93" name="直接连接符 92"/>
            <p:cNvCxnSpPr>
              <a:stCxn id="108" idx="6"/>
              <a:endCxn id="105" idx="2"/>
            </p:cNvCxnSpPr>
            <p:nvPr/>
          </p:nvCxnSpPr>
          <p:spPr>
            <a:xfrm>
              <a:off x="7440980" y="3316351"/>
              <a:ext cx="2720564" cy="331456"/>
            </a:xfrm>
            <a:prstGeom prst="line">
              <a:avLst/>
            </a:prstGeom>
          </p:spPr>
          <p:style>
            <a:lnRef idx="1">
              <a:schemeClr val="dk1"/>
            </a:lnRef>
            <a:fillRef idx="0">
              <a:schemeClr val="dk1"/>
            </a:fillRef>
            <a:effectRef idx="0">
              <a:schemeClr val="dk1"/>
            </a:effectRef>
            <a:fontRef idx="minor">
              <a:schemeClr val="tx1"/>
            </a:fontRef>
          </p:style>
        </p:cxnSp>
        <p:cxnSp>
          <p:nvCxnSpPr>
            <p:cNvPr id="94" name="直接连接符 93"/>
            <p:cNvCxnSpPr>
              <a:stCxn id="108" idx="6"/>
              <a:endCxn id="104" idx="2"/>
            </p:cNvCxnSpPr>
            <p:nvPr/>
          </p:nvCxnSpPr>
          <p:spPr>
            <a:xfrm flipV="1">
              <a:off x="7440980" y="3203489"/>
              <a:ext cx="2429049" cy="112862"/>
            </a:xfrm>
            <a:prstGeom prst="line">
              <a:avLst/>
            </a:prstGeom>
          </p:spPr>
          <p:style>
            <a:lnRef idx="1">
              <a:schemeClr val="dk1"/>
            </a:lnRef>
            <a:fillRef idx="0">
              <a:schemeClr val="dk1"/>
            </a:fillRef>
            <a:effectRef idx="0">
              <a:schemeClr val="dk1"/>
            </a:effectRef>
            <a:fontRef idx="minor">
              <a:schemeClr val="tx1"/>
            </a:fontRef>
          </p:style>
        </p:cxnSp>
        <p:cxnSp>
          <p:nvCxnSpPr>
            <p:cNvPr id="95" name="直接连接符 94"/>
            <p:cNvCxnSpPr>
              <a:stCxn id="108" idx="6"/>
              <a:endCxn id="103" idx="1"/>
            </p:cNvCxnSpPr>
            <p:nvPr/>
          </p:nvCxnSpPr>
          <p:spPr>
            <a:xfrm>
              <a:off x="7440980" y="3316351"/>
              <a:ext cx="2130060" cy="142554"/>
            </a:xfrm>
            <a:prstGeom prst="line">
              <a:avLst/>
            </a:prstGeom>
          </p:spPr>
          <p:style>
            <a:lnRef idx="1">
              <a:schemeClr val="dk1"/>
            </a:lnRef>
            <a:fillRef idx="0">
              <a:schemeClr val="dk1"/>
            </a:fillRef>
            <a:effectRef idx="0">
              <a:schemeClr val="dk1"/>
            </a:effectRef>
            <a:fontRef idx="minor">
              <a:schemeClr val="tx1"/>
            </a:fontRef>
          </p:style>
        </p:cxnSp>
        <p:sp>
          <p:nvSpPr>
            <p:cNvPr id="116" name="矩形 115"/>
            <p:cNvSpPr/>
            <p:nvPr/>
          </p:nvSpPr>
          <p:spPr>
            <a:xfrm>
              <a:off x="2175977" y="30286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5" name="Group 97">
              <a:extLst>
                <a:ext uri="{FF2B5EF4-FFF2-40B4-BE49-F238E27FC236}">
                  <a16:creationId xmlns:a16="http://schemas.microsoft.com/office/drawing/2014/main" id="{15B4FA70-11D6-7D48-A787-CE7CB387ED58}"/>
                </a:ext>
              </a:extLst>
            </p:cNvPr>
            <p:cNvGrpSpPr/>
            <p:nvPr/>
          </p:nvGrpSpPr>
          <p:grpSpPr>
            <a:xfrm>
              <a:off x="2445425" y="3249257"/>
              <a:ext cx="727010" cy="1014913"/>
              <a:chOff x="2248343" y="1866187"/>
              <a:chExt cx="445621" cy="658403"/>
            </a:xfrm>
          </p:grpSpPr>
          <p:sp>
            <p:nvSpPr>
              <p:cNvPr id="126" name="Triangle 59">
                <a:extLst>
                  <a:ext uri="{FF2B5EF4-FFF2-40B4-BE49-F238E27FC236}">
                    <a16:creationId xmlns:a16="http://schemas.microsoft.com/office/drawing/2014/main" id="{F7B390C2-A875-094E-BE43-4CCB2CE05824}"/>
                  </a:ext>
                </a:extLst>
              </p:cNvPr>
              <p:cNvSpPr/>
              <p:nvPr/>
            </p:nvSpPr>
            <p:spPr>
              <a:xfrm>
                <a:off x="2277795" y="1885798"/>
                <a:ext cx="405325" cy="621941"/>
              </a:xfrm>
              <a:custGeom>
                <a:avLst/>
                <a:gdLst>
                  <a:gd name="connsiteX0" fmla="*/ 0 w 942622"/>
                  <a:gd name="connsiteY0" fmla="*/ 767788 h 767788"/>
                  <a:gd name="connsiteX1" fmla="*/ 471311 w 942622"/>
                  <a:gd name="connsiteY1" fmla="*/ 0 h 767788"/>
                  <a:gd name="connsiteX2" fmla="*/ 942622 w 942622"/>
                  <a:gd name="connsiteY2" fmla="*/ 767788 h 767788"/>
                  <a:gd name="connsiteX3" fmla="*/ 0 w 942622"/>
                  <a:gd name="connsiteY3" fmla="*/ 767788 h 767788"/>
                  <a:gd name="connsiteX0" fmla="*/ 0 w 801945"/>
                  <a:gd name="connsiteY0" fmla="*/ 767788 h 958707"/>
                  <a:gd name="connsiteX1" fmla="*/ 471311 w 801945"/>
                  <a:gd name="connsiteY1" fmla="*/ 0 h 958707"/>
                  <a:gd name="connsiteX2" fmla="*/ 801945 w 801945"/>
                  <a:gd name="connsiteY2" fmla="*/ 958707 h 958707"/>
                  <a:gd name="connsiteX3" fmla="*/ 0 w 801945"/>
                  <a:gd name="connsiteY3" fmla="*/ 767788 h 958707"/>
                  <a:gd name="connsiteX0" fmla="*/ 0 w 661268"/>
                  <a:gd name="connsiteY0" fmla="*/ 506531 h 958707"/>
                  <a:gd name="connsiteX1" fmla="*/ 330634 w 661268"/>
                  <a:gd name="connsiteY1" fmla="*/ 0 h 958707"/>
                  <a:gd name="connsiteX2" fmla="*/ 661268 w 661268"/>
                  <a:gd name="connsiteY2" fmla="*/ 958707 h 958707"/>
                  <a:gd name="connsiteX3" fmla="*/ 0 w 661268"/>
                  <a:gd name="connsiteY3" fmla="*/ 506531 h 958707"/>
                </a:gdLst>
                <a:ahLst/>
                <a:cxnLst>
                  <a:cxn ang="0">
                    <a:pos x="connsiteX0" y="connsiteY0"/>
                  </a:cxn>
                  <a:cxn ang="0">
                    <a:pos x="connsiteX1" y="connsiteY1"/>
                  </a:cxn>
                  <a:cxn ang="0">
                    <a:pos x="connsiteX2" y="connsiteY2"/>
                  </a:cxn>
                  <a:cxn ang="0">
                    <a:pos x="connsiteX3" y="connsiteY3"/>
                  </a:cxn>
                </a:cxnLst>
                <a:rect l="l" t="t" r="r" b="b"/>
                <a:pathLst>
                  <a:path w="661268" h="958707">
                    <a:moveTo>
                      <a:pt x="0" y="506531"/>
                    </a:moveTo>
                    <a:lnTo>
                      <a:pt x="330634" y="0"/>
                    </a:lnTo>
                    <a:lnTo>
                      <a:pt x="661268" y="958707"/>
                    </a:lnTo>
                    <a:lnTo>
                      <a:pt x="0" y="506531"/>
                    </a:lnTo>
                    <a:close/>
                  </a:path>
                </a:pathLst>
              </a:cu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7" name="Oval 60">
                <a:extLst>
                  <a:ext uri="{FF2B5EF4-FFF2-40B4-BE49-F238E27FC236}">
                    <a16:creationId xmlns:a16="http://schemas.microsoft.com/office/drawing/2014/main" id="{98EF109F-85BC-874E-83DA-F7C2683C0A7E}"/>
                  </a:ext>
                </a:extLst>
              </p:cNvPr>
              <p:cNvSpPr/>
              <p:nvPr/>
            </p:nvSpPr>
            <p:spPr>
              <a:xfrm>
                <a:off x="2446642" y="186618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8" name="Oval 61">
                <a:extLst>
                  <a:ext uri="{FF2B5EF4-FFF2-40B4-BE49-F238E27FC236}">
                    <a16:creationId xmlns:a16="http://schemas.microsoft.com/office/drawing/2014/main" id="{579B62FE-8753-6B48-9527-D97E4672404B}"/>
                  </a:ext>
                </a:extLst>
              </p:cNvPr>
              <p:cNvSpPr/>
              <p:nvPr/>
            </p:nvSpPr>
            <p:spPr>
              <a:xfrm>
                <a:off x="2248343" y="2167702"/>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9" name="Oval 62">
                <a:extLst>
                  <a:ext uri="{FF2B5EF4-FFF2-40B4-BE49-F238E27FC236}">
                    <a16:creationId xmlns:a16="http://schemas.microsoft.com/office/drawing/2014/main" id="{2191BEAC-36A3-DB42-8787-8B8199DA75B5}"/>
                  </a:ext>
                </a:extLst>
              </p:cNvPr>
              <p:cNvSpPr/>
              <p:nvPr/>
            </p:nvSpPr>
            <p:spPr>
              <a:xfrm>
                <a:off x="2627765" y="24545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83" name="直接连接符 82"/>
            <p:cNvCxnSpPr>
              <a:stCxn id="127" idx="7"/>
              <a:endCxn id="115" idx="2"/>
            </p:cNvCxnSpPr>
            <p:nvPr/>
          </p:nvCxnSpPr>
          <p:spPr>
            <a:xfrm flipV="1">
              <a:off x="2861126" y="3106620"/>
              <a:ext cx="1905890" cy="158453"/>
            </a:xfrm>
            <a:prstGeom prst="line">
              <a:avLst/>
            </a:prstGeom>
          </p:spPr>
          <p:style>
            <a:lnRef idx="1">
              <a:schemeClr val="dk1"/>
            </a:lnRef>
            <a:fillRef idx="0">
              <a:schemeClr val="dk1"/>
            </a:fillRef>
            <a:effectRef idx="0">
              <a:schemeClr val="dk1"/>
            </a:effectRef>
            <a:fontRef idx="minor">
              <a:schemeClr val="tx1"/>
            </a:fontRef>
          </p:style>
        </p:cxnSp>
        <p:cxnSp>
          <p:nvCxnSpPr>
            <p:cNvPr id="84" name="直接连接符 83"/>
            <p:cNvCxnSpPr>
              <a:stCxn id="127" idx="6"/>
              <a:endCxn id="118" idx="2"/>
            </p:cNvCxnSpPr>
            <p:nvPr/>
          </p:nvCxnSpPr>
          <p:spPr>
            <a:xfrm>
              <a:off x="2876942" y="3303257"/>
              <a:ext cx="2473913" cy="128483"/>
            </a:xfrm>
            <a:prstGeom prst="line">
              <a:avLst/>
            </a:prstGeom>
          </p:spPr>
          <p:style>
            <a:lnRef idx="1">
              <a:schemeClr val="dk1"/>
            </a:lnRef>
            <a:fillRef idx="0">
              <a:schemeClr val="dk1"/>
            </a:fillRef>
            <a:effectRef idx="0">
              <a:schemeClr val="dk1"/>
            </a:effectRef>
            <a:fontRef idx="minor">
              <a:schemeClr val="tx1"/>
            </a:fontRef>
          </p:style>
        </p:cxnSp>
        <p:cxnSp>
          <p:nvCxnSpPr>
            <p:cNvPr id="85" name="直接连接符 84"/>
            <p:cNvCxnSpPr>
              <a:stCxn id="129" idx="6"/>
              <a:endCxn id="119" idx="2"/>
            </p:cNvCxnSpPr>
            <p:nvPr/>
          </p:nvCxnSpPr>
          <p:spPr>
            <a:xfrm flipV="1">
              <a:off x="3172435" y="4186801"/>
              <a:ext cx="2178420" cy="23369"/>
            </a:xfrm>
            <a:prstGeom prst="line">
              <a:avLst/>
            </a:prstGeom>
          </p:spPr>
          <p:style>
            <a:lnRef idx="1">
              <a:schemeClr val="dk1"/>
            </a:lnRef>
            <a:fillRef idx="0">
              <a:schemeClr val="dk1"/>
            </a:fillRef>
            <a:effectRef idx="0">
              <a:schemeClr val="dk1"/>
            </a:effectRef>
            <a:fontRef idx="minor">
              <a:schemeClr val="tx1"/>
            </a:fontRef>
          </p:style>
        </p:cxnSp>
        <p:cxnSp>
          <p:nvCxnSpPr>
            <p:cNvPr id="86" name="直接连接符 85"/>
            <p:cNvCxnSpPr>
              <a:stCxn id="128" idx="6"/>
              <a:endCxn id="117" idx="2"/>
            </p:cNvCxnSpPr>
            <p:nvPr/>
          </p:nvCxnSpPr>
          <p:spPr>
            <a:xfrm>
              <a:off x="2553426" y="3768035"/>
              <a:ext cx="2207239" cy="91882"/>
            </a:xfrm>
            <a:prstGeom prst="line">
              <a:avLst/>
            </a:prstGeom>
          </p:spPr>
          <p:style>
            <a:lnRef idx="1">
              <a:schemeClr val="dk1"/>
            </a:lnRef>
            <a:fillRef idx="0">
              <a:schemeClr val="dk1"/>
            </a:fillRef>
            <a:effectRef idx="0">
              <a:schemeClr val="dk1"/>
            </a:effectRef>
            <a:fontRef idx="minor">
              <a:schemeClr val="tx1"/>
            </a:fontRef>
          </p:style>
        </p:cxnSp>
      </p:grpSp>
      <p:sp>
        <p:nvSpPr>
          <p:cNvPr id="100" name="标题 1">
            <a:extLst>
              <a:ext uri="{FF2B5EF4-FFF2-40B4-BE49-F238E27FC236}">
                <a16:creationId xmlns:a16="http://schemas.microsoft.com/office/drawing/2014/main" id="{F733BCF3-5949-451F-AA8D-B005837BE712}"/>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custDataLst>
      <p:tags r:id="rId1"/>
    </p:custDataLst>
    <p:extLst>
      <p:ext uri="{BB962C8B-B14F-4D97-AF65-F5344CB8AC3E}">
        <p14:creationId xmlns:p14="http://schemas.microsoft.com/office/powerpoint/2010/main" val="2097262317"/>
      </p:ext>
    </p:extLst>
  </p:cSld>
  <p:clrMapOvr>
    <a:masterClrMapping/>
  </p:clrMapOvr>
  <mc:AlternateContent xmlns:mc="http://schemas.openxmlformats.org/markup-compatibility/2006" xmlns:p14="http://schemas.microsoft.com/office/powerpoint/2010/main">
    <mc:Choice Requires="p14">
      <p:transition spd="slow" p14:dur="2000" advTm="37328"/>
    </mc:Choice>
    <mc:Fallback xmlns="">
      <p:transition spd="slow" advTm="373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10" grpId="0"/>
      <p:bldP spid="111" grpId="0"/>
      <p:bldP spid="112" grpId="0"/>
      <p:bldP spid="1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2171245" y="2971788"/>
            <a:ext cx="8422280" cy="1396885"/>
            <a:chOff x="2527861" y="4416540"/>
            <a:chExt cx="8422280" cy="1396885"/>
          </a:xfrm>
        </p:grpSpPr>
        <p:sp>
          <p:nvSpPr>
            <p:cNvPr id="73" name="矩形 72"/>
            <p:cNvSpPr/>
            <p:nvPr/>
          </p:nvSpPr>
          <p:spPr>
            <a:xfrm>
              <a:off x="2527861" y="447479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4822900" y="444413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7166982" y="443347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5158571" y="4516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5117281" y="4497372"/>
              <a:ext cx="698190" cy="1188181"/>
              <a:chOff x="5085437" y="5015532"/>
              <a:chExt cx="698190" cy="1188181"/>
            </a:xfrm>
          </p:grpSpPr>
          <p:sp>
            <p:nvSpPr>
              <p:cNvPr id="11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7"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78" name="任意多边形 77"/>
            <p:cNvSpPr/>
            <p:nvPr/>
          </p:nvSpPr>
          <p:spPr>
            <a:xfrm>
              <a:off x="7529642" y="4761103"/>
              <a:ext cx="492369" cy="773723"/>
            </a:xfrm>
            <a:custGeom>
              <a:avLst/>
              <a:gdLst>
                <a:gd name="connsiteX0" fmla="*/ 211015 w 492369"/>
                <a:gd name="connsiteY0" fmla="*/ 0 h 773723"/>
                <a:gd name="connsiteX1" fmla="*/ 0 w 492369"/>
                <a:gd name="connsiteY1" fmla="*/ 522514 h 773723"/>
                <a:gd name="connsiteX2" fmla="*/ 492369 w 492369"/>
                <a:gd name="connsiteY2" fmla="*/ 773723 h 773723"/>
                <a:gd name="connsiteX3" fmla="*/ 211015 w 492369"/>
                <a:gd name="connsiteY3" fmla="*/ 0 h 773723"/>
              </a:gdLst>
              <a:ahLst/>
              <a:cxnLst>
                <a:cxn ang="0">
                  <a:pos x="connsiteX0" y="connsiteY0"/>
                </a:cxn>
                <a:cxn ang="0">
                  <a:pos x="connsiteX1" y="connsiteY1"/>
                </a:cxn>
                <a:cxn ang="0">
                  <a:pos x="connsiteX2" y="connsiteY2"/>
                </a:cxn>
                <a:cxn ang="0">
                  <a:pos x="connsiteX3" y="connsiteY3"/>
                </a:cxn>
              </a:cxnLst>
              <a:rect l="l" t="t" r="r" b="b"/>
              <a:pathLst>
                <a:path w="492369" h="773723">
                  <a:moveTo>
                    <a:pt x="211015" y="0"/>
                  </a:moveTo>
                  <a:lnTo>
                    <a:pt x="0" y="522514"/>
                  </a:lnTo>
                  <a:lnTo>
                    <a:pt x="492369" y="773723"/>
                  </a:lnTo>
                  <a:lnTo>
                    <a:pt x="21101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p:cNvGrpSpPr/>
            <p:nvPr/>
          </p:nvGrpSpPr>
          <p:grpSpPr>
            <a:xfrm>
              <a:off x="7487265" y="4707103"/>
              <a:ext cx="601671" cy="865191"/>
              <a:chOff x="7455421" y="5225263"/>
              <a:chExt cx="601671" cy="865191"/>
            </a:xfrm>
          </p:grpSpPr>
          <p:sp>
            <p:nvSpPr>
              <p:cNvPr id="108" name="Oval 74">
                <a:extLst>
                  <a:ext uri="{FF2B5EF4-FFF2-40B4-BE49-F238E27FC236}">
                    <a16:creationId xmlns:a16="http://schemas.microsoft.com/office/drawing/2014/main" id="{26906666-90B9-3748-B7FC-8413690E80F7}"/>
                  </a:ext>
                </a:extLst>
              </p:cNvPr>
              <p:cNvSpPr/>
              <p:nvPr/>
            </p:nvSpPr>
            <p:spPr>
              <a:xfrm>
                <a:off x="7657753" y="5225263"/>
                <a:ext cx="107999"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9" name="Oval 75">
                <a:extLst>
                  <a:ext uri="{FF2B5EF4-FFF2-40B4-BE49-F238E27FC236}">
                    <a16:creationId xmlns:a16="http://schemas.microsoft.com/office/drawing/2014/main" id="{41818099-4A6A-4D41-87B3-530687160846}"/>
                  </a:ext>
                </a:extLst>
              </p:cNvPr>
              <p:cNvSpPr/>
              <p:nvPr/>
            </p:nvSpPr>
            <p:spPr>
              <a:xfrm>
                <a:off x="7455421" y="5750922"/>
                <a:ext cx="107999"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4" name="Oval 76">
                <a:extLst>
                  <a:ext uri="{FF2B5EF4-FFF2-40B4-BE49-F238E27FC236}">
                    <a16:creationId xmlns:a16="http://schemas.microsoft.com/office/drawing/2014/main" id="{56A83B16-9498-6B49-B7CE-C7D87CB23D57}"/>
                  </a:ext>
                </a:extLst>
              </p:cNvPr>
              <p:cNvSpPr/>
              <p:nvPr/>
            </p:nvSpPr>
            <p:spPr>
              <a:xfrm>
                <a:off x="7949093" y="5982454"/>
                <a:ext cx="107999"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80" name="矩形 79"/>
            <p:cNvSpPr/>
            <p:nvPr/>
          </p:nvSpPr>
          <p:spPr>
            <a:xfrm>
              <a:off x="9622443" y="441654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80"/>
            <p:cNvSpPr/>
            <p:nvPr/>
          </p:nvSpPr>
          <p:spPr>
            <a:xfrm>
              <a:off x="9965840" y="464706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9911840" y="4594241"/>
              <a:ext cx="714320" cy="969140"/>
              <a:chOff x="9879996" y="5112401"/>
              <a:chExt cx="714320" cy="969140"/>
            </a:xfrm>
          </p:grpSpPr>
          <p:sp>
            <p:nvSpPr>
              <p:cNvPr id="10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83" name="直接连接符 82"/>
            <p:cNvCxnSpPr>
              <a:stCxn id="99" idx="6"/>
              <a:endCxn id="115" idx="2"/>
            </p:cNvCxnSpPr>
            <p:nvPr/>
          </p:nvCxnSpPr>
          <p:spPr>
            <a:xfrm flipV="1">
              <a:off x="2965594" y="455137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4" name="直接连接符 83"/>
            <p:cNvCxnSpPr>
              <a:stCxn id="101" idx="6"/>
              <a:endCxn id="118" idx="2"/>
            </p:cNvCxnSpPr>
            <p:nvPr/>
          </p:nvCxnSpPr>
          <p:spPr>
            <a:xfrm flipV="1">
              <a:off x="3549433" y="487649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5" name="直接连接符 84"/>
            <p:cNvCxnSpPr>
              <a:stCxn id="102" idx="6"/>
              <a:endCxn id="119" idx="2"/>
            </p:cNvCxnSpPr>
            <p:nvPr/>
          </p:nvCxnSpPr>
          <p:spPr>
            <a:xfrm flipV="1">
              <a:off x="3549433" y="5631553"/>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6" name="直接连接符 85"/>
            <p:cNvCxnSpPr>
              <a:stCxn id="100" idx="6"/>
              <a:endCxn id="117" idx="2"/>
            </p:cNvCxnSpPr>
            <p:nvPr/>
          </p:nvCxnSpPr>
          <p:spPr>
            <a:xfrm flipV="1">
              <a:off x="2959243" y="530466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7" name="直接连接符 86"/>
            <p:cNvCxnSpPr>
              <a:stCxn id="119" idx="6"/>
              <a:endCxn id="114" idx="3"/>
            </p:cNvCxnSpPr>
            <p:nvPr/>
          </p:nvCxnSpPr>
          <p:spPr>
            <a:xfrm flipV="1">
              <a:off x="5815471" y="5556478"/>
              <a:ext cx="2181282" cy="75075"/>
            </a:xfrm>
            <a:prstGeom prst="line">
              <a:avLst/>
            </a:prstGeom>
          </p:spPr>
          <p:style>
            <a:lnRef idx="1">
              <a:schemeClr val="dk1"/>
            </a:lnRef>
            <a:fillRef idx="0">
              <a:schemeClr val="dk1"/>
            </a:fillRef>
            <a:effectRef idx="0">
              <a:schemeClr val="dk1"/>
            </a:effectRef>
            <a:fontRef idx="minor">
              <a:schemeClr val="tx1"/>
            </a:fontRef>
          </p:style>
        </p:cxnSp>
        <p:cxnSp>
          <p:nvCxnSpPr>
            <p:cNvPr id="88" name="直接连接符 87"/>
            <p:cNvCxnSpPr>
              <a:stCxn id="117" idx="6"/>
              <a:endCxn id="109" idx="2"/>
            </p:cNvCxnSpPr>
            <p:nvPr/>
          </p:nvCxnSpPr>
          <p:spPr>
            <a:xfrm flipV="1">
              <a:off x="5225281" y="5286762"/>
              <a:ext cx="2261984" cy="17907"/>
            </a:xfrm>
            <a:prstGeom prst="line">
              <a:avLst/>
            </a:prstGeom>
          </p:spPr>
          <p:style>
            <a:lnRef idx="1">
              <a:schemeClr val="dk1"/>
            </a:lnRef>
            <a:fillRef idx="0">
              <a:schemeClr val="dk1"/>
            </a:fillRef>
            <a:effectRef idx="0">
              <a:schemeClr val="dk1"/>
            </a:effectRef>
            <a:fontRef idx="minor">
              <a:schemeClr val="tx1"/>
            </a:fontRef>
          </p:style>
        </p:cxnSp>
        <p:cxnSp>
          <p:nvCxnSpPr>
            <p:cNvPr id="89" name="直接连接符 88"/>
            <p:cNvCxnSpPr>
              <a:stCxn id="118" idx="6"/>
              <a:endCxn id="108" idx="2"/>
            </p:cNvCxnSpPr>
            <p:nvPr/>
          </p:nvCxnSpPr>
          <p:spPr>
            <a:xfrm flipV="1">
              <a:off x="5815471" y="4761103"/>
              <a:ext cx="1874126" cy="115389"/>
            </a:xfrm>
            <a:prstGeom prst="line">
              <a:avLst/>
            </a:prstGeom>
          </p:spPr>
          <p:style>
            <a:lnRef idx="1">
              <a:schemeClr val="dk1"/>
            </a:lnRef>
            <a:fillRef idx="0">
              <a:schemeClr val="dk1"/>
            </a:fillRef>
            <a:effectRef idx="0">
              <a:schemeClr val="dk1"/>
            </a:effectRef>
            <a:fontRef idx="minor">
              <a:schemeClr val="tx1"/>
            </a:fontRef>
          </p:style>
        </p:cxnSp>
        <p:cxnSp>
          <p:nvCxnSpPr>
            <p:cNvPr id="90" name="直接连接符 89"/>
            <p:cNvCxnSpPr>
              <a:stCxn id="115" idx="6"/>
              <a:endCxn id="108" idx="2"/>
            </p:cNvCxnSpPr>
            <p:nvPr/>
          </p:nvCxnSpPr>
          <p:spPr>
            <a:xfrm>
              <a:off x="5231632" y="4551372"/>
              <a:ext cx="2457965" cy="209731"/>
            </a:xfrm>
            <a:prstGeom prst="line">
              <a:avLst/>
            </a:prstGeom>
          </p:spPr>
          <p:style>
            <a:lnRef idx="1">
              <a:schemeClr val="dk1"/>
            </a:lnRef>
            <a:fillRef idx="0">
              <a:schemeClr val="dk1"/>
            </a:fillRef>
            <a:effectRef idx="0">
              <a:schemeClr val="dk1"/>
            </a:effectRef>
            <a:fontRef idx="minor">
              <a:schemeClr val="tx1"/>
            </a:fontRef>
          </p:style>
        </p:cxnSp>
        <p:cxnSp>
          <p:nvCxnSpPr>
            <p:cNvPr id="91" name="直接连接符 90"/>
            <p:cNvCxnSpPr>
              <a:stCxn id="114" idx="6"/>
              <a:endCxn id="107" idx="2"/>
            </p:cNvCxnSpPr>
            <p:nvPr/>
          </p:nvCxnSpPr>
          <p:spPr>
            <a:xfrm flipV="1">
              <a:off x="8088936" y="5509381"/>
              <a:ext cx="2342279" cy="8913"/>
            </a:xfrm>
            <a:prstGeom prst="line">
              <a:avLst/>
            </a:prstGeom>
          </p:spPr>
          <p:style>
            <a:lnRef idx="1">
              <a:schemeClr val="dk1"/>
            </a:lnRef>
            <a:fillRef idx="0">
              <a:schemeClr val="dk1"/>
            </a:fillRef>
            <a:effectRef idx="0">
              <a:schemeClr val="dk1"/>
            </a:effectRef>
            <a:fontRef idx="minor">
              <a:schemeClr val="tx1"/>
            </a:fontRef>
          </p:style>
        </p:cxnSp>
        <p:cxnSp>
          <p:nvCxnSpPr>
            <p:cNvPr id="92" name="直接连接符 91"/>
            <p:cNvCxnSpPr>
              <a:stCxn id="109" idx="6"/>
              <a:endCxn id="106" idx="2"/>
            </p:cNvCxnSpPr>
            <p:nvPr/>
          </p:nvCxnSpPr>
          <p:spPr>
            <a:xfrm>
              <a:off x="7595264" y="5286762"/>
              <a:ext cx="2410697" cy="31709"/>
            </a:xfrm>
            <a:prstGeom prst="line">
              <a:avLst/>
            </a:prstGeom>
          </p:spPr>
          <p:style>
            <a:lnRef idx="1">
              <a:schemeClr val="dk1"/>
            </a:lnRef>
            <a:fillRef idx="0">
              <a:schemeClr val="dk1"/>
            </a:fillRef>
            <a:effectRef idx="0">
              <a:schemeClr val="dk1"/>
            </a:effectRef>
            <a:fontRef idx="minor">
              <a:schemeClr val="tx1"/>
            </a:fontRef>
          </p:style>
        </p:cxnSp>
        <p:cxnSp>
          <p:nvCxnSpPr>
            <p:cNvPr id="93" name="直接连接符 92"/>
            <p:cNvCxnSpPr>
              <a:stCxn id="108" idx="6"/>
              <a:endCxn id="105" idx="2"/>
            </p:cNvCxnSpPr>
            <p:nvPr/>
          </p:nvCxnSpPr>
          <p:spPr>
            <a:xfrm>
              <a:off x="7797596" y="4761103"/>
              <a:ext cx="2720564" cy="331456"/>
            </a:xfrm>
            <a:prstGeom prst="line">
              <a:avLst/>
            </a:prstGeom>
          </p:spPr>
          <p:style>
            <a:lnRef idx="1">
              <a:schemeClr val="dk1"/>
            </a:lnRef>
            <a:fillRef idx="0">
              <a:schemeClr val="dk1"/>
            </a:fillRef>
            <a:effectRef idx="0">
              <a:schemeClr val="dk1"/>
            </a:effectRef>
            <a:fontRef idx="minor">
              <a:schemeClr val="tx1"/>
            </a:fontRef>
          </p:style>
        </p:cxnSp>
        <p:cxnSp>
          <p:nvCxnSpPr>
            <p:cNvPr id="94" name="直接连接符 93"/>
            <p:cNvCxnSpPr>
              <a:stCxn id="108" idx="6"/>
              <a:endCxn id="104" idx="2"/>
            </p:cNvCxnSpPr>
            <p:nvPr/>
          </p:nvCxnSpPr>
          <p:spPr>
            <a:xfrm flipV="1">
              <a:off x="7797596" y="4648241"/>
              <a:ext cx="2429049" cy="112862"/>
            </a:xfrm>
            <a:prstGeom prst="line">
              <a:avLst/>
            </a:prstGeom>
          </p:spPr>
          <p:style>
            <a:lnRef idx="1">
              <a:schemeClr val="dk1"/>
            </a:lnRef>
            <a:fillRef idx="0">
              <a:schemeClr val="dk1"/>
            </a:fillRef>
            <a:effectRef idx="0">
              <a:schemeClr val="dk1"/>
            </a:effectRef>
            <a:fontRef idx="minor">
              <a:schemeClr val="tx1"/>
            </a:fontRef>
          </p:style>
        </p:cxnSp>
        <p:cxnSp>
          <p:nvCxnSpPr>
            <p:cNvPr id="95" name="直接连接符 94"/>
            <p:cNvCxnSpPr>
              <a:stCxn id="108" idx="6"/>
              <a:endCxn id="103" idx="1"/>
            </p:cNvCxnSpPr>
            <p:nvPr/>
          </p:nvCxnSpPr>
          <p:spPr>
            <a:xfrm>
              <a:off x="7797596" y="4761103"/>
              <a:ext cx="2130060" cy="142554"/>
            </a:xfrm>
            <a:prstGeom prst="line">
              <a:avLst/>
            </a:prstGeom>
          </p:spPr>
          <p:style>
            <a:lnRef idx="1">
              <a:schemeClr val="dk1"/>
            </a:lnRef>
            <a:fillRef idx="0">
              <a:schemeClr val="dk1"/>
            </a:fillRef>
            <a:effectRef idx="0">
              <a:schemeClr val="dk1"/>
            </a:effectRef>
            <a:fontRef idx="minor">
              <a:schemeClr val="tx1"/>
            </a:fontRef>
          </p:style>
        </p:cxnSp>
        <p:sp>
          <p:nvSpPr>
            <p:cNvPr id="97" name="任意多边形 96"/>
            <p:cNvSpPr/>
            <p:nvPr/>
          </p:nvSpPr>
          <p:spPr>
            <a:xfrm>
              <a:off x="2892533" y="4570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2851243" y="4551372"/>
              <a:ext cx="698190" cy="1188181"/>
              <a:chOff x="5085437" y="5015532"/>
              <a:chExt cx="698190" cy="1188181"/>
            </a:xfrm>
          </p:grpSpPr>
          <p:sp>
            <p:nvSpPr>
              <p:cNvPr id="9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120" name="内容占位符 2"/>
          <p:cNvSpPr txBox="1">
            <a:spLocks/>
          </p:cNvSpPr>
          <p:nvPr/>
        </p:nvSpPr>
        <p:spPr>
          <a:xfrm>
            <a:off x="3367454" y="4761025"/>
            <a:ext cx="1501211"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solidFill>
                  <a:srgbClr val="FF0000"/>
                </a:solidFill>
                <a:latin typeface="Arial" panose="020B0604020202020204" pitchFamily="34" charset="0"/>
                <a:cs typeface="Arial" panose="020B0604020202020204" pitchFamily="34" charset="0"/>
              </a:rPr>
              <a:t>block b(1,2)</a:t>
            </a:r>
            <a:endParaRPr lang="zh-CN" altLang="en-US" sz="2000" dirty="0">
              <a:solidFill>
                <a:srgbClr val="FF0000"/>
              </a:solidFill>
              <a:latin typeface="Arial" panose="020B0604020202020204" pitchFamily="34" charset="0"/>
              <a:cs typeface="Arial" panose="020B0604020202020204" pitchFamily="34" charset="0"/>
            </a:endParaRPr>
          </a:p>
        </p:txBody>
      </p:sp>
      <p:sp>
        <p:nvSpPr>
          <p:cNvPr id="123" name="内容占位符 2"/>
          <p:cNvSpPr txBox="1">
            <a:spLocks/>
          </p:cNvSpPr>
          <p:nvPr/>
        </p:nvSpPr>
        <p:spPr>
          <a:xfrm>
            <a:off x="5182145" y="4742998"/>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2000" dirty="0">
              <a:latin typeface="Times New Roman" panose="02020603050405020304" pitchFamily="18" charset="0"/>
              <a:cs typeface="Times New Roman" panose="02020603050405020304" pitchFamily="18" charset="0"/>
            </a:endParaRPr>
          </a:p>
        </p:txBody>
      </p:sp>
      <p:sp>
        <p:nvSpPr>
          <p:cNvPr id="124" name="Right Brace 153">
            <a:extLst>
              <a:ext uri="{FF2B5EF4-FFF2-40B4-BE49-F238E27FC236}">
                <a16:creationId xmlns:a16="http://schemas.microsoft.com/office/drawing/2014/main" id="{B61C25F3-9806-5E46-A2C7-8EEB9DE071F2}"/>
              </a:ext>
            </a:extLst>
          </p:cNvPr>
          <p:cNvSpPr/>
          <p:nvPr/>
        </p:nvSpPr>
        <p:spPr>
          <a:xfrm rot="5400000">
            <a:off x="3887152" y="3405328"/>
            <a:ext cx="248246" cy="2341819"/>
          </a:xfrm>
          <a:prstGeom prst="rightBrace">
            <a:avLst>
              <a:gd name="adj1" fmla="val 58792"/>
              <a:gd name="adj2" fmla="val 483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140" name="组合 139"/>
          <p:cNvGrpSpPr/>
          <p:nvPr/>
        </p:nvGrpSpPr>
        <p:grpSpPr>
          <a:xfrm>
            <a:off x="1568773" y="1745761"/>
            <a:ext cx="9349524" cy="610765"/>
            <a:chOff x="1851876" y="1268554"/>
            <a:chExt cx="9349524" cy="610765"/>
          </a:xfrm>
        </p:grpSpPr>
        <p:grpSp>
          <p:nvGrpSpPr>
            <p:cNvPr id="141" name="组合 140"/>
            <p:cNvGrpSpPr/>
            <p:nvPr/>
          </p:nvGrpSpPr>
          <p:grpSpPr>
            <a:xfrm>
              <a:off x="2995772" y="1273231"/>
              <a:ext cx="355207" cy="400110"/>
              <a:chOff x="4906689" y="2877765"/>
              <a:chExt cx="355207" cy="400110"/>
            </a:xfrm>
          </p:grpSpPr>
          <p:sp>
            <p:nvSpPr>
              <p:cNvPr id="157" name="圆角矩形 15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8" name="文本框 15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2" name="组合 141"/>
            <p:cNvGrpSpPr/>
            <p:nvPr/>
          </p:nvGrpSpPr>
          <p:grpSpPr>
            <a:xfrm>
              <a:off x="5286084" y="1269838"/>
              <a:ext cx="355207" cy="400110"/>
              <a:chOff x="5949226" y="2874372"/>
              <a:chExt cx="355207" cy="400110"/>
            </a:xfrm>
          </p:grpSpPr>
          <p:sp>
            <p:nvSpPr>
              <p:cNvPr id="155" name="圆角矩形 15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6" name="文本框 15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3" name="组合 142"/>
            <p:cNvGrpSpPr/>
            <p:nvPr/>
          </p:nvGrpSpPr>
          <p:grpSpPr>
            <a:xfrm>
              <a:off x="7624682" y="1268554"/>
              <a:ext cx="355207" cy="400110"/>
              <a:chOff x="7055924" y="2873088"/>
              <a:chExt cx="355207" cy="400110"/>
            </a:xfrm>
          </p:grpSpPr>
          <p:sp>
            <p:nvSpPr>
              <p:cNvPr id="153" name="圆角矩形 15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4" name="文本框 15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4" name="组合 143"/>
            <p:cNvGrpSpPr/>
            <p:nvPr/>
          </p:nvGrpSpPr>
          <p:grpSpPr>
            <a:xfrm>
              <a:off x="9947860" y="1270636"/>
              <a:ext cx="355207" cy="400110"/>
              <a:chOff x="8153552" y="2875170"/>
              <a:chExt cx="355207" cy="400110"/>
            </a:xfrm>
          </p:grpSpPr>
          <p:sp>
            <p:nvSpPr>
              <p:cNvPr id="151" name="圆角矩形 15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文本框 15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5" name="文本框 144"/>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6" name="直接箭头连接符 145"/>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5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endCxn id="15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a:endCxn id="15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a:endCxn id="15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6" name="内容占位符 2"/>
          <p:cNvSpPr txBox="1">
            <a:spLocks/>
          </p:cNvSpPr>
          <p:nvPr/>
        </p:nvSpPr>
        <p:spPr>
          <a:xfrm>
            <a:off x="6982811" y="473608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b3</a:t>
            </a:r>
            <a:endParaRPr lang="zh-CN" altLang="en-US" sz="2000" dirty="0">
              <a:latin typeface="Arial" panose="020B0604020202020204" pitchFamily="34" charset="0"/>
              <a:cs typeface="Arial" panose="020B0604020202020204" pitchFamily="34" charset="0"/>
            </a:endParaRPr>
          </a:p>
        </p:txBody>
      </p:sp>
      <p:sp>
        <p:nvSpPr>
          <p:cNvPr id="125" name="内容占位符 2"/>
          <p:cNvSpPr txBox="1">
            <a:spLocks/>
          </p:cNvSpPr>
          <p:nvPr/>
        </p:nvSpPr>
        <p:spPr>
          <a:xfrm>
            <a:off x="9470116" y="4717124"/>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b4</a:t>
            </a:r>
            <a:endParaRPr lang="zh-CN" altLang="en-US" sz="2000" dirty="0">
              <a:latin typeface="Arial" panose="020B0604020202020204" pitchFamily="34" charset="0"/>
              <a:cs typeface="Arial" panose="020B0604020202020204" pitchFamily="34" charset="0"/>
            </a:endParaRPr>
          </a:p>
        </p:txBody>
      </p:sp>
      <p:sp>
        <p:nvSpPr>
          <p:cNvPr id="121" name="标题 1">
            <a:extLst>
              <a:ext uri="{FF2B5EF4-FFF2-40B4-BE49-F238E27FC236}">
                <a16:creationId xmlns:a16="http://schemas.microsoft.com/office/drawing/2014/main" id="{45C62DAF-709A-4322-B08C-CF65EFC9A2F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custDataLst>
      <p:tags r:id="rId1"/>
    </p:custDataLst>
    <p:extLst>
      <p:ext uri="{BB962C8B-B14F-4D97-AF65-F5344CB8AC3E}">
        <p14:creationId xmlns:p14="http://schemas.microsoft.com/office/powerpoint/2010/main" val="3422917019"/>
      </p:ext>
    </p:extLst>
  </p:cSld>
  <p:clrMapOvr>
    <a:masterClrMapping/>
  </p:clrMapOvr>
  <mc:AlternateContent xmlns:mc="http://schemas.openxmlformats.org/markup-compatibility/2006" xmlns:p14="http://schemas.microsoft.com/office/powerpoint/2010/main">
    <mc:Choice Requires="p14">
      <p:transition spd="slow" p14:dur="2000" advTm="11861"/>
    </mc:Choice>
    <mc:Fallback xmlns="">
      <p:transition spd="slow" advTm="118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3" grpId="0"/>
      <p:bldP spid="124" grpId="0" animBg="1"/>
      <p:bldP spid="116" grpId="0"/>
      <p:bldP spid="1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 name="组合 301"/>
          <p:cNvGrpSpPr/>
          <p:nvPr/>
        </p:nvGrpSpPr>
        <p:grpSpPr>
          <a:xfrm>
            <a:off x="2171245" y="2971788"/>
            <a:ext cx="8422280" cy="1396885"/>
            <a:chOff x="2527861" y="4416540"/>
            <a:chExt cx="8422280" cy="1396885"/>
          </a:xfrm>
        </p:grpSpPr>
        <p:sp>
          <p:nvSpPr>
            <p:cNvPr id="239" name="矩形 238"/>
            <p:cNvSpPr/>
            <p:nvPr/>
          </p:nvSpPr>
          <p:spPr>
            <a:xfrm>
              <a:off x="2527861" y="447479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p:cNvSpPr/>
            <p:nvPr/>
          </p:nvSpPr>
          <p:spPr>
            <a:xfrm>
              <a:off x="4822900" y="444413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p:cNvSpPr/>
            <p:nvPr/>
          </p:nvSpPr>
          <p:spPr>
            <a:xfrm>
              <a:off x="7166982" y="443347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任意多边形 242"/>
            <p:cNvSpPr/>
            <p:nvPr/>
          </p:nvSpPr>
          <p:spPr>
            <a:xfrm>
              <a:off x="5158571" y="4516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4" name="组合 243"/>
            <p:cNvGrpSpPr/>
            <p:nvPr/>
          </p:nvGrpSpPr>
          <p:grpSpPr>
            <a:xfrm>
              <a:off x="5117281" y="4497372"/>
              <a:ext cx="698190" cy="1188181"/>
              <a:chOff x="5085437" y="5015532"/>
              <a:chExt cx="698190" cy="1188181"/>
            </a:xfrm>
          </p:grpSpPr>
          <p:sp>
            <p:nvSpPr>
              <p:cNvPr id="27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47" name="矩形 246"/>
            <p:cNvSpPr/>
            <p:nvPr/>
          </p:nvSpPr>
          <p:spPr>
            <a:xfrm>
              <a:off x="9622443" y="441654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任意多边形 247"/>
            <p:cNvSpPr/>
            <p:nvPr/>
          </p:nvSpPr>
          <p:spPr>
            <a:xfrm>
              <a:off x="9965840" y="464706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9" name="组合 248"/>
            <p:cNvGrpSpPr/>
            <p:nvPr/>
          </p:nvGrpSpPr>
          <p:grpSpPr>
            <a:xfrm>
              <a:off x="9911840" y="4594241"/>
              <a:ext cx="714320" cy="969140"/>
              <a:chOff x="9879996" y="5112401"/>
              <a:chExt cx="714320" cy="969140"/>
            </a:xfrm>
          </p:grpSpPr>
          <p:sp>
            <p:nvSpPr>
              <p:cNvPr id="264"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5"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6"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7"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8"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250" name="直接连接符 249"/>
            <p:cNvCxnSpPr>
              <a:stCxn id="282" idx="6"/>
              <a:endCxn id="272" idx="2"/>
            </p:cNvCxnSpPr>
            <p:nvPr/>
          </p:nvCxnSpPr>
          <p:spPr>
            <a:xfrm flipV="1">
              <a:off x="2965594" y="455137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1" name="直接连接符 250"/>
            <p:cNvCxnSpPr>
              <a:stCxn id="284" idx="6"/>
              <a:endCxn id="274" idx="2"/>
            </p:cNvCxnSpPr>
            <p:nvPr/>
          </p:nvCxnSpPr>
          <p:spPr>
            <a:xfrm flipV="1">
              <a:off x="3549433" y="487649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2" name="直接连接符 251"/>
            <p:cNvCxnSpPr>
              <a:stCxn id="285" idx="6"/>
              <a:endCxn id="275" idx="2"/>
            </p:cNvCxnSpPr>
            <p:nvPr/>
          </p:nvCxnSpPr>
          <p:spPr>
            <a:xfrm flipV="1">
              <a:off x="3549433" y="5631553"/>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3" name="直接连接符 252"/>
            <p:cNvCxnSpPr>
              <a:stCxn id="283" idx="6"/>
              <a:endCxn id="273" idx="2"/>
            </p:cNvCxnSpPr>
            <p:nvPr/>
          </p:nvCxnSpPr>
          <p:spPr>
            <a:xfrm flipV="1">
              <a:off x="2959243" y="530466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4" name="直接连接符 253"/>
            <p:cNvCxnSpPr>
              <a:stCxn id="275" idx="6"/>
              <a:endCxn id="292" idx="2"/>
            </p:cNvCxnSpPr>
            <p:nvPr/>
          </p:nvCxnSpPr>
          <p:spPr>
            <a:xfrm>
              <a:off x="5815471" y="5631553"/>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5" name="直接连接符 254"/>
            <p:cNvCxnSpPr>
              <a:stCxn id="273" idx="6"/>
              <a:endCxn id="290" idx="2"/>
            </p:cNvCxnSpPr>
            <p:nvPr/>
          </p:nvCxnSpPr>
          <p:spPr>
            <a:xfrm>
              <a:off x="5225281" y="530466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6" name="直接连接符 255"/>
            <p:cNvCxnSpPr>
              <a:stCxn id="274" idx="6"/>
              <a:endCxn id="291" idx="2"/>
            </p:cNvCxnSpPr>
            <p:nvPr/>
          </p:nvCxnSpPr>
          <p:spPr>
            <a:xfrm>
              <a:off x="5815471" y="487649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7" name="直接连接符 256"/>
            <p:cNvCxnSpPr>
              <a:stCxn id="272" idx="6"/>
              <a:endCxn id="289" idx="2"/>
            </p:cNvCxnSpPr>
            <p:nvPr/>
          </p:nvCxnSpPr>
          <p:spPr>
            <a:xfrm>
              <a:off x="5231632" y="455137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8" name="直接连接符 257"/>
            <p:cNvCxnSpPr>
              <a:stCxn id="292" idx="6"/>
              <a:endCxn id="268" idx="2"/>
            </p:cNvCxnSpPr>
            <p:nvPr/>
          </p:nvCxnSpPr>
          <p:spPr>
            <a:xfrm flipV="1">
              <a:off x="8171869" y="5509381"/>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259" name="直接连接符 258"/>
            <p:cNvCxnSpPr>
              <a:stCxn id="290" idx="6"/>
              <a:endCxn id="267" idx="2"/>
            </p:cNvCxnSpPr>
            <p:nvPr/>
          </p:nvCxnSpPr>
          <p:spPr>
            <a:xfrm flipV="1">
              <a:off x="7581679" y="5318471"/>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260" name="直接连接符 259"/>
            <p:cNvCxnSpPr>
              <a:stCxn id="291" idx="6"/>
              <a:endCxn id="266" idx="2"/>
            </p:cNvCxnSpPr>
            <p:nvPr/>
          </p:nvCxnSpPr>
          <p:spPr>
            <a:xfrm>
              <a:off x="8171869" y="4898096"/>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261" name="直接连接符 260"/>
            <p:cNvCxnSpPr>
              <a:stCxn id="289" idx="6"/>
              <a:endCxn id="265" idx="2"/>
            </p:cNvCxnSpPr>
            <p:nvPr/>
          </p:nvCxnSpPr>
          <p:spPr>
            <a:xfrm>
              <a:off x="7588030" y="4572976"/>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262" name="直接连接符 261"/>
            <p:cNvCxnSpPr>
              <a:stCxn id="289" idx="6"/>
              <a:endCxn id="264" idx="1"/>
            </p:cNvCxnSpPr>
            <p:nvPr/>
          </p:nvCxnSpPr>
          <p:spPr>
            <a:xfrm>
              <a:off x="7588030" y="4572976"/>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280" name="任意多边形 279"/>
            <p:cNvSpPr/>
            <p:nvPr/>
          </p:nvSpPr>
          <p:spPr>
            <a:xfrm>
              <a:off x="2892533" y="4570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1" name="组合 280"/>
            <p:cNvGrpSpPr/>
            <p:nvPr/>
          </p:nvGrpSpPr>
          <p:grpSpPr>
            <a:xfrm>
              <a:off x="2851243" y="4551372"/>
              <a:ext cx="698190" cy="1188181"/>
              <a:chOff x="5085437" y="5015532"/>
              <a:chExt cx="698190" cy="1188181"/>
            </a:xfrm>
          </p:grpSpPr>
          <p:sp>
            <p:nvSpPr>
              <p:cNvPr id="28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87" name="任意多边形 286"/>
            <p:cNvSpPr/>
            <p:nvPr/>
          </p:nvSpPr>
          <p:spPr>
            <a:xfrm>
              <a:off x="7514969" y="4537790"/>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8" name="组合 287"/>
            <p:cNvGrpSpPr/>
            <p:nvPr/>
          </p:nvGrpSpPr>
          <p:grpSpPr>
            <a:xfrm>
              <a:off x="7473679" y="4518976"/>
              <a:ext cx="698190" cy="1188181"/>
              <a:chOff x="5085437" y="5015532"/>
              <a:chExt cx="698190" cy="1188181"/>
            </a:xfrm>
          </p:grpSpPr>
          <p:sp>
            <p:nvSpPr>
              <p:cNvPr id="28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115" name="Right Brace 153">
            <a:extLst>
              <a:ext uri="{FF2B5EF4-FFF2-40B4-BE49-F238E27FC236}">
                <a16:creationId xmlns:a16="http://schemas.microsoft.com/office/drawing/2014/main" id="{B61C25F3-9806-5E46-A2C7-8EEB9DE071F2}"/>
              </a:ext>
            </a:extLst>
          </p:cNvPr>
          <p:cNvSpPr/>
          <p:nvPr/>
        </p:nvSpPr>
        <p:spPr>
          <a:xfrm rot="5400000">
            <a:off x="5018894" y="2328450"/>
            <a:ext cx="248246" cy="4605303"/>
          </a:xfrm>
          <a:prstGeom prst="rightBrace">
            <a:avLst>
              <a:gd name="adj1" fmla="val 58792"/>
              <a:gd name="adj2" fmla="val 483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122" name="组合 121"/>
          <p:cNvGrpSpPr/>
          <p:nvPr/>
        </p:nvGrpSpPr>
        <p:grpSpPr>
          <a:xfrm>
            <a:off x="1568773" y="1745761"/>
            <a:ext cx="9349524" cy="610765"/>
            <a:chOff x="1851876" y="1268554"/>
            <a:chExt cx="9349524" cy="610765"/>
          </a:xfrm>
        </p:grpSpPr>
        <p:grpSp>
          <p:nvGrpSpPr>
            <p:cNvPr id="123" name="组合 122"/>
            <p:cNvGrpSpPr/>
            <p:nvPr/>
          </p:nvGrpSpPr>
          <p:grpSpPr>
            <a:xfrm>
              <a:off x="2995772" y="1273231"/>
              <a:ext cx="355207" cy="400110"/>
              <a:chOff x="4906689" y="2877765"/>
              <a:chExt cx="355207" cy="400110"/>
            </a:xfrm>
          </p:grpSpPr>
          <p:sp>
            <p:nvSpPr>
              <p:cNvPr id="139" name="圆角矩形 138"/>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0" name="文本框 139"/>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4" name="组合 123"/>
            <p:cNvGrpSpPr/>
            <p:nvPr/>
          </p:nvGrpSpPr>
          <p:grpSpPr>
            <a:xfrm>
              <a:off x="5286084" y="1269838"/>
              <a:ext cx="355207" cy="400110"/>
              <a:chOff x="5949226" y="2874372"/>
              <a:chExt cx="355207" cy="400110"/>
            </a:xfrm>
          </p:grpSpPr>
          <p:sp>
            <p:nvSpPr>
              <p:cNvPr id="137" name="圆角矩形 13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8" name="文本框 137"/>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5" name="组合 124"/>
            <p:cNvGrpSpPr/>
            <p:nvPr/>
          </p:nvGrpSpPr>
          <p:grpSpPr>
            <a:xfrm>
              <a:off x="7624682" y="1268554"/>
              <a:ext cx="355207" cy="400110"/>
              <a:chOff x="7055924" y="2873088"/>
              <a:chExt cx="355207" cy="400110"/>
            </a:xfrm>
          </p:grpSpPr>
          <p:sp>
            <p:nvSpPr>
              <p:cNvPr id="135" name="圆角矩形 134"/>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6" name="文本框 135"/>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6" name="组合 125"/>
            <p:cNvGrpSpPr/>
            <p:nvPr/>
          </p:nvGrpSpPr>
          <p:grpSpPr>
            <a:xfrm>
              <a:off x="9947860" y="1270636"/>
              <a:ext cx="355207" cy="400110"/>
              <a:chOff x="8153552" y="2875170"/>
              <a:chExt cx="355207" cy="400110"/>
            </a:xfrm>
          </p:grpSpPr>
          <p:sp>
            <p:nvSpPr>
              <p:cNvPr id="133" name="圆角矩形 132"/>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4" name="文本框 133"/>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7" name="文本框 126"/>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28" name="直接箭头连接符 127"/>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40"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endCxn id="138"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endCxn id="136"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endCxn id="134"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6" name="内容占位符 2"/>
          <p:cNvSpPr txBox="1">
            <a:spLocks/>
          </p:cNvSpPr>
          <p:nvPr/>
        </p:nvSpPr>
        <p:spPr>
          <a:xfrm>
            <a:off x="9470116" y="4717124"/>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b4</a:t>
            </a:r>
            <a:endParaRPr lang="zh-CN" altLang="en-US" sz="2000" dirty="0">
              <a:latin typeface="Arial" panose="020B0604020202020204" pitchFamily="34" charset="0"/>
              <a:cs typeface="Arial" panose="020B0604020202020204" pitchFamily="34" charset="0"/>
            </a:endParaRPr>
          </a:p>
        </p:txBody>
      </p:sp>
      <p:sp>
        <p:nvSpPr>
          <p:cNvPr id="77" name="内容占位符 2"/>
          <p:cNvSpPr txBox="1">
            <a:spLocks/>
          </p:cNvSpPr>
          <p:nvPr/>
        </p:nvSpPr>
        <p:spPr>
          <a:xfrm>
            <a:off x="4440120" y="4761025"/>
            <a:ext cx="1714500"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solidFill>
                  <a:srgbClr val="FF0000"/>
                </a:solidFill>
                <a:latin typeface="Arial" panose="020B0604020202020204" pitchFamily="34" charset="0"/>
                <a:cs typeface="Arial" panose="020B0604020202020204" pitchFamily="34" charset="0"/>
              </a:rPr>
              <a:t>block b(1,2,3)</a:t>
            </a:r>
            <a:endParaRPr lang="zh-CN" altLang="en-US" sz="2000" dirty="0">
              <a:solidFill>
                <a:srgbClr val="FF0000"/>
              </a:solidFill>
              <a:latin typeface="Arial" panose="020B0604020202020204" pitchFamily="34" charset="0"/>
              <a:cs typeface="Arial" panose="020B0604020202020204" pitchFamily="34" charset="0"/>
            </a:endParaRPr>
          </a:p>
        </p:txBody>
      </p:sp>
      <p:sp>
        <p:nvSpPr>
          <p:cNvPr id="78" name="标题 1">
            <a:extLst>
              <a:ext uri="{FF2B5EF4-FFF2-40B4-BE49-F238E27FC236}">
                <a16:creationId xmlns:a16="http://schemas.microsoft.com/office/drawing/2014/main" id="{975FC200-ED63-4FC8-9D66-775AE6582190}"/>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custDataLst>
      <p:tags r:id="rId1"/>
    </p:custDataLst>
    <p:extLst>
      <p:ext uri="{BB962C8B-B14F-4D97-AF65-F5344CB8AC3E}">
        <p14:creationId xmlns:p14="http://schemas.microsoft.com/office/powerpoint/2010/main" val="89027305"/>
      </p:ext>
    </p:extLst>
  </p:cSld>
  <p:clrMapOvr>
    <a:masterClrMapping/>
  </p:clrMapOvr>
  <mc:AlternateContent xmlns:mc="http://schemas.openxmlformats.org/markup-compatibility/2006" xmlns:p14="http://schemas.microsoft.com/office/powerpoint/2010/main">
    <mc:Choice Requires="p14">
      <p:transition spd="slow" p14:dur="2000" advTm="8923"/>
    </mc:Choice>
    <mc:Fallback xmlns="">
      <p:transition spd="slow" advTm="89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76" grpId="0"/>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 name="组合 301"/>
          <p:cNvGrpSpPr/>
          <p:nvPr/>
        </p:nvGrpSpPr>
        <p:grpSpPr>
          <a:xfrm>
            <a:off x="2171245" y="2971788"/>
            <a:ext cx="8422280" cy="1396885"/>
            <a:chOff x="2527861" y="4416540"/>
            <a:chExt cx="8422280" cy="1396885"/>
          </a:xfrm>
        </p:grpSpPr>
        <p:sp>
          <p:nvSpPr>
            <p:cNvPr id="239" name="矩形 238"/>
            <p:cNvSpPr/>
            <p:nvPr/>
          </p:nvSpPr>
          <p:spPr>
            <a:xfrm>
              <a:off x="2527861" y="447479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p:cNvSpPr/>
            <p:nvPr/>
          </p:nvSpPr>
          <p:spPr>
            <a:xfrm>
              <a:off x="4822900" y="444413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p:cNvSpPr/>
            <p:nvPr/>
          </p:nvSpPr>
          <p:spPr>
            <a:xfrm>
              <a:off x="7166982" y="443347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任意多边形 242"/>
            <p:cNvSpPr/>
            <p:nvPr/>
          </p:nvSpPr>
          <p:spPr>
            <a:xfrm>
              <a:off x="5158571" y="4516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4" name="组合 243"/>
            <p:cNvGrpSpPr/>
            <p:nvPr/>
          </p:nvGrpSpPr>
          <p:grpSpPr>
            <a:xfrm>
              <a:off x="5117281" y="4497372"/>
              <a:ext cx="698190" cy="1188181"/>
              <a:chOff x="5085437" y="5015532"/>
              <a:chExt cx="698190" cy="1188181"/>
            </a:xfrm>
          </p:grpSpPr>
          <p:sp>
            <p:nvSpPr>
              <p:cNvPr id="27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47" name="矩形 246"/>
            <p:cNvSpPr/>
            <p:nvPr/>
          </p:nvSpPr>
          <p:spPr>
            <a:xfrm>
              <a:off x="9622443" y="441654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任意多边形 247"/>
            <p:cNvSpPr/>
            <p:nvPr/>
          </p:nvSpPr>
          <p:spPr>
            <a:xfrm>
              <a:off x="9965840" y="464706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9" name="组合 248"/>
            <p:cNvGrpSpPr/>
            <p:nvPr/>
          </p:nvGrpSpPr>
          <p:grpSpPr>
            <a:xfrm>
              <a:off x="9911840" y="4594241"/>
              <a:ext cx="714320" cy="969140"/>
              <a:chOff x="9879996" y="5112401"/>
              <a:chExt cx="714320" cy="969140"/>
            </a:xfrm>
          </p:grpSpPr>
          <p:sp>
            <p:nvSpPr>
              <p:cNvPr id="264"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5"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6"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7"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8"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250" name="直接连接符 249"/>
            <p:cNvCxnSpPr>
              <a:stCxn id="282" idx="6"/>
              <a:endCxn id="272" idx="2"/>
            </p:cNvCxnSpPr>
            <p:nvPr/>
          </p:nvCxnSpPr>
          <p:spPr>
            <a:xfrm flipV="1">
              <a:off x="2965594" y="455137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1" name="直接连接符 250"/>
            <p:cNvCxnSpPr>
              <a:stCxn id="284" idx="6"/>
              <a:endCxn id="274" idx="2"/>
            </p:cNvCxnSpPr>
            <p:nvPr/>
          </p:nvCxnSpPr>
          <p:spPr>
            <a:xfrm flipV="1">
              <a:off x="3549433" y="487649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2" name="直接连接符 251"/>
            <p:cNvCxnSpPr>
              <a:stCxn id="285" idx="6"/>
              <a:endCxn id="275" idx="2"/>
            </p:cNvCxnSpPr>
            <p:nvPr/>
          </p:nvCxnSpPr>
          <p:spPr>
            <a:xfrm flipV="1">
              <a:off x="3549433" y="5631553"/>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3" name="直接连接符 252"/>
            <p:cNvCxnSpPr>
              <a:stCxn id="283" idx="6"/>
              <a:endCxn id="273" idx="2"/>
            </p:cNvCxnSpPr>
            <p:nvPr/>
          </p:nvCxnSpPr>
          <p:spPr>
            <a:xfrm flipV="1">
              <a:off x="2959243" y="530466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4" name="直接连接符 253"/>
            <p:cNvCxnSpPr>
              <a:stCxn id="275" idx="6"/>
              <a:endCxn id="292" idx="2"/>
            </p:cNvCxnSpPr>
            <p:nvPr/>
          </p:nvCxnSpPr>
          <p:spPr>
            <a:xfrm>
              <a:off x="5815471" y="5631553"/>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5" name="直接连接符 254"/>
            <p:cNvCxnSpPr>
              <a:stCxn id="273" idx="6"/>
              <a:endCxn id="290" idx="2"/>
            </p:cNvCxnSpPr>
            <p:nvPr/>
          </p:nvCxnSpPr>
          <p:spPr>
            <a:xfrm>
              <a:off x="5225281" y="530466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6" name="直接连接符 255"/>
            <p:cNvCxnSpPr>
              <a:stCxn id="274" idx="6"/>
              <a:endCxn id="291" idx="2"/>
            </p:cNvCxnSpPr>
            <p:nvPr/>
          </p:nvCxnSpPr>
          <p:spPr>
            <a:xfrm>
              <a:off x="5815471" y="487649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7" name="直接连接符 256"/>
            <p:cNvCxnSpPr>
              <a:stCxn id="272" idx="6"/>
              <a:endCxn id="289" idx="2"/>
            </p:cNvCxnSpPr>
            <p:nvPr/>
          </p:nvCxnSpPr>
          <p:spPr>
            <a:xfrm>
              <a:off x="5231632" y="455137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8" name="直接连接符 257"/>
            <p:cNvCxnSpPr>
              <a:stCxn id="292" idx="6"/>
              <a:endCxn id="268" idx="2"/>
            </p:cNvCxnSpPr>
            <p:nvPr/>
          </p:nvCxnSpPr>
          <p:spPr>
            <a:xfrm flipV="1">
              <a:off x="8171869" y="5509381"/>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259" name="直接连接符 258"/>
            <p:cNvCxnSpPr>
              <a:stCxn id="290" idx="6"/>
              <a:endCxn id="267" idx="2"/>
            </p:cNvCxnSpPr>
            <p:nvPr/>
          </p:nvCxnSpPr>
          <p:spPr>
            <a:xfrm flipV="1">
              <a:off x="7581679" y="5318471"/>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260" name="直接连接符 259"/>
            <p:cNvCxnSpPr>
              <a:stCxn id="291" idx="6"/>
              <a:endCxn id="266" idx="2"/>
            </p:cNvCxnSpPr>
            <p:nvPr/>
          </p:nvCxnSpPr>
          <p:spPr>
            <a:xfrm>
              <a:off x="8171869" y="4898096"/>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261" name="直接连接符 260"/>
            <p:cNvCxnSpPr>
              <a:stCxn id="289" idx="6"/>
              <a:endCxn id="265" idx="2"/>
            </p:cNvCxnSpPr>
            <p:nvPr/>
          </p:nvCxnSpPr>
          <p:spPr>
            <a:xfrm>
              <a:off x="7588030" y="4572976"/>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262" name="直接连接符 261"/>
            <p:cNvCxnSpPr>
              <a:stCxn id="289" idx="6"/>
              <a:endCxn id="264" idx="1"/>
            </p:cNvCxnSpPr>
            <p:nvPr/>
          </p:nvCxnSpPr>
          <p:spPr>
            <a:xfrm>
              <a:off x="7588030" y="4572976"/>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280" name="任意多边形 279"/>
            <p:cNvSpPr/>
            <p:nvPr/>
          </p:nvSpPr>
          <p:spPr>
            <a:xfrm>
              <a:off x="2892533" y="4570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1" name="组合 280"/>
            <p:cNvGrpSpPr/>
            <p:nvPr/>
          </p:nvGrpSpPr>
          <p:grpSpPr>
            <a:xfrm>
              <a:off x="2851243" y="4551372"/>
              <a:ext cx="698190" cy="1188181"/>
              <a:chOff x="5085437" y="5015532"/>
              <a:chExt cx="698190" cy="1188181"/>
            </a:xfrm>
          </p:grpSpPr>
          <p:sp>
            <p:nvSpPr>
              <p:cNvPr id="28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87" name="任意多边形 286"/>
            <p:cNvSpPr/>
            <p:nvPr/>
          </p:nvSpPr>
          <p:spPr>
            <a:xfrm>
              <a:off x="7514969" y="4537790"/>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8" name="组合 287"/>
            <p:cNvGrpSpPr/>
            <p:nvPr/>
          </p:nvGrpSpPr>
          <p:grpSpPr>
            <a:xfrm>
              <a:off x="7473679" y="4518976"/>
              <a:ext cx="698190" cy="1188181"/>
              <a:chOff x="5085437" y="5015532"/>
              <a:chExt cx="698190" cy="1188181"/>
            </a:xfrm>
          </p:grpSpPr>
          <p:sp>
            <p:nvSpPr>
              <p:cNvPr id="28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71" name="组合 70"/>
          <p:cNvGrpSpPr/>
          <p:nvPr/>
        </p:nvGrpSpPr>
        <p:grpSpPr>
          <a:xfrm>
            <a:off x="1568773" y="1745761"/>
            <a:ext cx="9349524" cy="610765"/>
            <a:chOff x="1851876" y="1268554"/>
            <a:chExt cx="9349524" cy="610765"/>
          </a:xfrm>
        </p:grpSpPr>
        <p:grpSp>
          <p:nvGrpSpPr>
            <p:cNvPr id="72" name="组合 71"/>
            <p:cNvGrpSpPr/>
            <p:nvPr/>
          </p:nvGrpSpPr>
          <p:grpSpPr>
            <a:xfrm>
              <a:off x="2995772" y="1273231"/>
              <a:ext cx="355207" cy="400110"/>
              <a:chOff x="4906689" y="2877765"/>
              <a:chExt cx="355207" cy="400110"/>
            </a:xfrm>
          </p:grpSpPr>
          <p:sp>
            <p:nvSpPr>
              <p:cNvPr id="88" name="圆角矩形 87"/>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9" name="文本框 88"/>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3" name="组合 72"/>
            <p:cNvGrpSpPr/>
            <p:nvPr/>
          </p:nvGrpSpPr>
          <p:grpSpPr>
            <a:xfrm>
              <a:off x="5286084" y="1269838"/>
              <a:ext cx="355207" cy="400110"/>
              <a:chOff x="5949226" y="2874372"/>
              <a:chExt cx="355207" cy="400110"/>
            </a:xfrm>
          </p:grpSpPr>
          <p:sp>
            <p:nvSpPr>
              <p:cNvPr id="86" name="圆角矩形 85"/>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7" name="文本框 86"/>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4" name="组合 73"/>
            <p:cNvGrpSpPr/>
            <p:nvPr/>
          </p:nvGrpSpPr>
          <p:grpSpPr>
            <a:xfrm>
              <a:off x="7624682" y="1268554"/>
              <a:ext cx="355207" cy="400110"/>
              <a:chOff x="7055924" y="2873088"/>
              <a:chExt cx="355207" cy="400110"/>
            </a:xfrm>
          </p:grpSpPr>
          <p:sp>
            <p:nvSpPr>
              <p:cNvPr id="84" name="圆角矩形 83"/>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5" name="文本框 84"/>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5" name="组合 74"/>
            <p:cNvGrpSpPr/>
            <p:nvPr/>
          </p:nvGrpSpPr>
          <p:grpSpPr>
            <a:xfrm>
              <a:off x="9947860" y="1270636"/>
              <a:ext cx="355207" cy="400110"/>
              <a:chOff x="8153552" y="2875170"/>
              <a:chExt cx="355207" cy="400110"/>
            </a:xfrm>
          </p:grpSpPr>
          <p:sp>
            <p:nvSpPr>
              <p:cNvPr id="82" name="圆角矩形 81"/>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文本框 8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6" name="文本框 75"/>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77" name="直接箭头连接符 76"/>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连接符 77"/>
            <p:cNvCxnSpPr>
              <a:endCxn id="89"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endCxn id="87"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endCxn id="85"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83"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2" name="标题 1">
            <a:extLst>
              <a:ext uri="{FF2B5EF4-FFF2-40B4-BE49-F238E27FC236}">
                <a16:creationId xmlns:a16="http://schemas.microsoft.com/office/drawing/2014/main" id="{E8506743-0266-4B92-A2BC-4916986F4ED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extLst>
      <p:ext uri="{BB962C8B-B14F-4D97-AF65-F5344CB8AC3E}">
        <p14:creationId xmlns:p14="http://schemas.microsoft.com/office/powerpoint/2010/main" val="575343445"/>
      </p:ext>
    </p:extLst>
  </p:cSld>
  <p:clrMapOvr>
    <a:masterClrMapping/>
  </p:clrMapOvr>
  <mc:AlternateContent xmlns:mc="http://schemas.openxmlformats.org/markup-compatibility/2006" xmlns:p14="http://schemas.microsoft.com/office/powerpoint/2010/main">
    <mc:Choice Requires="p14">
      <p:transition spd="slow" p14:dur="2000" advTm="23018"/>
    </mc:Choice>
    <mc:Fallback xmlns="">
      <p:transition spd="slow" advTm="2301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822900" y="442975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任意多边形 121"/>
            <p:cNvSpPr/>
            <p:nvPr/>
          </p:nvSpPr>
          <p:spPr>
            <a:xfrm>
              <a:off x="5158571" y="450181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03868"/>
                  </a:lnTo>
                  <a:cubicBezTo>
                    <a:pt x="200967" y="925481"/>
                    <a:pt x="395584" y="1034394"/>
                    <a:pt x="596551" y="1156007"/>
                  </a:cubicBezTo>
                  <a:cubicBezTo>
                    <a:pt x="594821" y="881129"/>
                    <a:pt x="614680" y="626570"/>
                    <a:pt x="612950" y="3516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65594" y="453699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60" idx="2"/>
            </p:cNvCxnSpPr>
            <p:nvPr/>
          </p:nvCxnSpPr>
          <p:spPr>
            <a:xfrm flipV="1">
              <a:off x="3549433" y="486211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9" idx="2"/>
            </p:cNvCxnSpPr>
            <p:nvPr/>
          </p:nvCxnSpPr>
          <p:spPr>
            <a:xfrm flipV="1">
              <a:off x="2959243" y="5290296"/>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49433" y="563878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2" name="直接连接符 131"/>
            <p:cNvCxnSpPr>
              <a:stCxn id="159" idx="6"/>
              <a:endCxn id="146" idx="2"/>
            </p:cNvCxnSpPr>
            <p:nvPr/>
          </p:nvCxnSpPr>
          <p:spPr>
            <a:xfrm>
              <a:off x="5225281" y="5290296"/>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3" name="直接连接符 132"/>
            <p:cNvCxnSpPr>
              <a:stCxn id="160" idx="6"/>
              <a:endCxn id="147" idx="2"/>
            </p:cNvCxnSpPr>
            <p:nvPr/>
          </p:nvCxnSpPr>
          <p:spPr>
            <a:xfrm>
              <a:off x="5815471" y="486211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231632" y="453699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71869" y="549500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6" name="直接连接符 135"/>
            <p:cNvCxnSpPr>
              <a:stCxn id="146" idx="6"/>
              <a:endCxn id="156" idx="2"/>
            </p:cNvCxnSpPr>
            <p:nvPr/>
          </p:nvCxnSpPr>
          <p:spPr>
            <a:xfrm flipV="1">
              <a:off x="7581679" y="5304098"/>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71869" y="488372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14969" y="4523417"/>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73679" y="4504603"/>
              <a:ext cx="698190" cy="1188181"/>
              <a:chOff x="5085437" y="5015532"/>
              <a:chExt cx="698190"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6"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23" name="组合 122"/>
            <p:cNvGrpSpPr/>
            <p:nvPr/>
          </p:nvGrpSpPr>
          <p:grpSpPr>
            <a:xfrm>
              <a:off x="5117281" y="4482999"/>
              <a:ext cx="698190" cy="861297"/>
              <a:chOff x="5085437" y="5015532"/>
              <a:chExt cx="698190" cy="861297"/>
            </a:xfrm>
          </p:grpSpPr>
          <p:sp>
            <p:nvSpPr>
              <p:cNvPr id="158"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9"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65" name="组合 164"/>
          <p:cNvGrpSpPr/>
          <p:nvPr/>
        </p:nvGrpSpPr>
        <p:grpSpPr>
          <a:xfrm>
            <a:off x="1568773" y="1745761"/>
            <a:ext cx="9349524" cy="610765"/>
            <a:chOff x="1851876" y="1268554"/>
            <a:chExt cx="9349524" cy="610765"/>
          </a:xfrm>
        </p:grpSpPr>
        <p:grpSp>
          <p:nvGrpSpPr>
            <p:cNvPr id="166" name="组合 165"/>
            <p:cNvGrpSpPr/>
            <p:nvPr/>
          </p:nvGrpSpPr>
          <p:grpSpPr>
            <a:xfrm>
              <a:off x="2995772" y="1273231"/>
              <a:ext cx="355207" cy="400110"/>
              <a:chOff x="4906689" y="2877765"/>
              <a:chExt cx="355207" cy="400110"/>
            </a:xfrm>
          </p:grpSpPr>
          <p:sp>
            <p:nvSpPr>
              <p:cNvPr id="182" name="圆角矩形 18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83" name="文本框 18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7" name="组合 166"/>
            <p:cNvGrpSpPr/>
            <p:nvPr/>
          </p:nvGrpSpPr>
          <p:grpSpPr>
            <a:xfrm>
              <a:off x="5286084" y="1269838"/>
              <a:ext cx="355207" cy="400110"/>
              <a:chOff x="5949226" y="2874372"/>
              <a:chExt cx="355207" cy="400110"/>
            </a:xfrm>
          </p:grpSpPr>
          <p:sp>
            <p:nvSpPr>
              <p:cNvPr id="180" name="圆角矩形 17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81" name="文本框 18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8" name="组合 167"/>
            <p:cNvGrpSpPr/>
            <p:nvPr/>
          </p:nvGrpSpPr>
          <p:grpSpPr>
            <a:xfrm>
              <a:off x="7624682" y="1268554"/>
              <a:ext cx="355207" cy="400110"/>
              <a:chOff x="7055924" y="2873088"/>
              <a:chExt cx="355207" cy="400110"/>
            </a:xfrm>
          </p:grpSpPr>
          <p:sp>
            <p:nvSpPr>
              <p:cNvPr id="178" name="圆角矩形 17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9" name="文本框 17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9" name="组合 168"/>
            <p:cNvGrpSpPr/>
            <p:nvPr/>
          </p:nvGrpSpPr>
          <p:grpSpPr>
            <a:xfrm>
              <a:off x="9947860" y="1270636"/>
              <a:ext cx="355207" cy="400110"/>
              <a:chOff x="8153552" y="2875170"/>
              <a:chExt cx="355207" cy="400110"/>
            </a:xfrm>
          </p:grpSpPr>
          <p:sp>
            <p:nvSpPr>
              <p:cNvPr id="176" name="圆角矩形 17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7" name="文本框 17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70" name="文本框 169"/>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71" name="直接箭头连接符 170"/>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endCxn id="18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endCxn id="18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endCxn id="17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a:endCxn id="17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1" name="标题 1">
            <a:extLst>
              <a:ext uri="{FF2B5EF4-FFF2-40B4-BE49-F238E27FC236}">
                <a16:creationId xmlns:a16="http://schemas.microsoft.com/office/drawing/2014/main" id="{EC71DB1F-1880-4BFC-9D6E-6C0564997D89}"/>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1705669914"/>
      </p:ext>
    </p:extLst>
  </p:cSld>
  <p:clrMapOvr>
    <a:masterClrMapping/>
  </p:clrMapOvr>
  <mc:AlternateContent xmlns:mc="http://schemas.openxmlformats.org/markup-compatibility/2006" xmlns:p14="http://schemas.microsoft.com/office/powerpoint/2010/main">
    <mc:Choice Requires="p14">
      <p:transition spd="slow" p14:dur="2000" advTm="1533"/>
    </mc:Choice>
    <mc:Fallback xmlns="">
      <p:transition spd="slow" advTm="153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71245" y="2975703"/>
            <a:ext cx="8422280" cy="1396885"/>
            <a:chOff x="2491285" y="2984847"/>
            <a:chExt cx="8422280" cy="1396885"/>
          </a:xfrm>
        </p:grpSpPr>
        <p:sp>
          <p:nvSpPr>
            <p:cNvPr id="119" name="矩形 118"/>
            <p:cNvSpPr/>
            <p:nvPr/>
          </p:nvSpPr>
          <p:spPr>
            <a:xfrm>
              <a:off x="2491285" y="304310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786324" y="301243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30406" y="300178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585867" y="29848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29264" y="321537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875264" y="316254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29018" y="311967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60" idx="2"/>
            </p:cNvCxnSpPr>
            <p:nvPr/>
          </p:nvCxnSpPr>
          <p:spPr>
            <a:xfrm flipV="1">
              <a:off x="3512857" y="344479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46" idx="2"/>
            </p:cNvCxnSpPr>
            <p:nvPr/>
          </p:nvCxnSpPr>
          <p:spPr>
            <a:xfrm flipV="1">
              <a:off x="2922667" y="3894580"/>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12857" y="422146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3" name="直接连接符 132"/>
            <p:cNvCxnSpPr>
              <a:stCxn id="160" idx="6"/>
              <a:endCxn id="147" idx="2"/>
            </p:cNvCxnSpPr>
            <p:nvPr/>
          </p:nvCxnSpPr>
          <p:spPr>
            <a:xfrm>
              <a:off x="5778895" y="344479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195056" y="311967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35293" y="407768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6" name="直接连接符 135"/>
            <p:cNvCxnSpPr>
              <a:stCxn id="146" idx="6"/>
              <a:endCxn id="156" idx="2"/>
            </p:cNvCxnSpPr>
            <p:nvPr/>
          </p:nvCxnSpPr>
          <p:spPr>
            <a:xfrm flipV="1">
              <a:off x="7545103" y="3886778"/>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35293" y="346640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51454" y="314128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51454" y="314128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55957" y="313849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14667" y="311967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478393" y="3106097"/>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37103" y="3087283"/>
              <a:ext cx="698190" cy="1188181"/>
              <a:chOff x="5085437" y="5015532"/>
              <a:chExt cx="698190"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6"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18" name="任意多边形 117"/>
            <p:cNvSpPr/>
            <p:nvPr/>
          </p:nvSpPr>
          <p:spPr>
            <a:xfrm>
              <a:off x="5121995" y="308449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3516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19108"/>
                  </a:lnTo>
                  <a:cubicBezTo>
                    <a:pt x="200967" y="940721"/>
                    <a:pt x="395584" y="1034394"/>
                    <a:pt x="596551" y="1156007"/>
                  </a:cubicBezTo>
                  <a:cubicBezTo>
                    <a:pt x="594821" y="881129"/>
                    <a:pt x="614680" y="626570"/>
                    <a:pt x="612950" y="3516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3" name="组合 122"/>
            <p:cNvGrpSpPr/>
            <p:nvPr/>
          </p:nvGrpSpPr>
          <p:grpSpPr>
            <a:xfrm>
              <a:off x="5087056" y="3065679"/>
              <a:ext cx="691839" cy="433120"/>
              <a:chOff x="5091788" y="5015532"/>
              <a:chExt cx="691839" cy="433120"/>
            </a:xfrm>
          </p:grpSpPr>
          <p:sp>
            <p:nvSpPr>
              <p:cNvPr id="158"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29" name="组合 128"/>
          <p:cNvGrpSpPr/>
          <p:nvPr/>
        </p:nvGrpSpPr>
        <p:grpSpPr>
          <a:xfrm>
            <a:off x="1568773" y="1745761"/>
            <a:ext cx="9349524" cy="610765"/>
            <a:chOff x="1851876" y="1268554"/>
            <a:chExt cx="9349524" cy="610765"/>
          </a:xfrm>
        </p:grpSpPr>
        <p:grpSp>
          <p:nvGrpSpPr>
            <p:cNvPr id="132" name="组合 131"/>
            <p:cNvGrpSpPr/>
            <p:nvPr/>
          </p:nvGrpSpPr>
          <p:grpSpPr>
            <a:xfrm>
              <a:off x="2995772" y="1273231"/>
              <a:ext cx="355207" cy="400110"/>
              <a:chOff x="4906689" y="2877765"/>
              <a:chExt cx="355207" cy="400110"/>
            </a:xfrm>
          </p:grpSpPr>
          <p:sp>
            <p:nvSpPr>
              <p:cNvPr id="175" name="圆角矩形 174"/>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6" name="文本框 175"/>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59" name="组合 158"/>
            <p:cNvGrpSpPr/>
            <p:nvPr/>
          </p:nvGrpSpPr>
          <p:grpSpPr>
            <a:xfrm>
              <a:off x="5286084" y="1269838"/>
              <a:ext cx="355207" cy="400110"/>
              <a:chOff x="5949226" y="2874372"/>
              <a:chExt cx="355207" cy="400110"/>
            </a:xfrm>
          </p:grpSpPr>
          <p:sp>
            <p:nvSpPr>
              <p:cNvPr id="173" name="圆角矩形 172"/>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4" name="文本框 173"/>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1" name="组合 160"/>
            <p:cNvGrpSpPr/>
            <p:nvPr/>
          </p:nvGrpSpPr>
          <p:grpSpPr>
            <a:xfrm>
              <a:off x="7624682" y="1268554"/>
              <a:ext cx="355207" cy="400110"/>
              <a:chOff x="7055924" y="2873088"/>
              <a:chExt cx="355207" cy="400110"/>
            </a:xfrm>
          </p:grpSpPr>
          <p:sp>
            <p:nvSpPr>
              <p:cNvPr id="171" name="圆角矩形 170"/>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2" name="文本框 171"/>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2" name="组合 161"/>
            <p:cNvGrpSpPr/>
            <p:nvPr/>
          </p:nvGrpSpPr>
          <p:grpSpPr>
            <a:xfrm>
              <a:off x="9947860" y="1270636"/>
              <a:ext cx="355207" cy="400110"/>
              <a:chOff x="8153552" y="2875170"/>
              <a:chExt cx="355207" cy="400110"/>
            </a:xfrm>
          </p:grpSpPr>
          <p:sp>
            <p:nvSpPr>
              <p:cNvPr id="169" name="圆角矩形 168"/>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0" name="文本框 169"/>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63" name="文本框 162"/>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64" name="直接箭头连接符 163"/>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endCxn id="176"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endCxn id="174"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endCxn id="172"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endCxn id="170"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9" name="标题 1">
            <a:extLst>
              <a:ext uri="{FF2B5EF4-FFF2-40B4-BE49-F238E27FC236}">
                <a16:creationId xmlns:a16="http://schemas.microsoft.com/office/drawing/2014/main" id="{D6D0E94B-0630-459A-B042-77C39761AEB4}"/>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2064487503"/>
      </p:ext>
    </p:extLst>
  </p:cSld>
  <p:clrMapOvr>
    <a:masterClrMapping/>
  </p:clrMapOvr>
  <mc:AlternateContent xmlns:mc="http://schemas.openxmlformats.org/markup-compatibility/2006" xmlns:p14="http://schemas.microsoft.com/office/powerpoint/2010/main">
    <mc:Choice Requires="p14">
      <p:transition spd="slow" p14:dur="2000" advTm="1403"/>
    </mc:Choice>
    <mc:Fallback xmlns="">
      <p:transition spd="slow" advTm="140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171245" y="2975703"/>
            <a:ext cx="8422280" cy="1396885"/>
            <a:chOff x="2491285" y="2984847"/>
            <a:chExt cx="8422280" cy="1396885"/>
          </a:xfrm>
        </p:grpSpPr>
        <p:sp>
          <p:nvSpPr>
            <p:cNvPr id="119" name="矩形 118"/>
            <p:cNvSpPr/>
            <p:nvPr/>
          </p:nvSpPr>
          <p:spPr>
            <a:xfrm>
              <a:off x="2491285" y="304310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786324" y="301243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30406" y="300178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585867" y="29848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29264" y="321537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875264" y="316254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29018" y="311967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60" idx="2"/>
            </p:cNvCxnSpPr>
            <p:nvPr/>
          </p:nvCxnSpPr>
          <p:spPr>
            <a:xfrm flipV="1">
              <a:off x="3512857" y="344479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22667" y="388677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12857" y="422146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3" name="直接连接符 132"/>
            <p:cNvCxnSpPr>
              <a:stCxn id="160" idx="6"/>
              <a:endCxn id="147" idx="2"/>
            </p:cNvCxnSpPr>
            <p:nvPr/>
          </p:nvCxnSpPr>
          <p:spPr>
            <a:xfrm>
              <a:off x="5778895" y="344479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195056" y="311967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35293" y="407768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35293" y="346640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51454" y="314128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51454" y="314128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55957" y="313849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14667" y="311967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488441" y="3106097"/>
              <a:ext cx="602902"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115367">
                  <a:moveTo>
                    <a:pt x="0" y="0"/>
                  </a:moveTo>
                  <a:lnTo>
                    <a:pt x="28052" y="796248"/>
                  </a:lnTo>
                  <a:lnTo>
                    <a:pt x="592853" y="111536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43454" y="3087283"/>
              <a:ext cx="691839" cy="1188181"/>
              <a:chOff x="5091788" y="5015532"/>
              <a:chExt cx="691839"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18" name="任意多边形 117"/>
            <p:cNvSpPr/>
            <p:nvPr/>
          </p:nvSpPr>
          <p:spPr>
            <a:xfrm>
              <a:off x="5121995" y="308449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3516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19108"/>
                  </a:lnTo>
                  <a:cubicBezTo>
                    <a:pt x="200967" y="940721"/>
                    <a:pt x="395584" y="1034394"/>
                    <a:pt x="596551" y="1156007"/>
                  </a:cubicBezTo>
                  <a:cubicBezTo>
                    <a:pt x="594821" y="881129"/>
                    <a:pt x="614680" y="626570"/>
                    <a:pt x="612950" y="3516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3" name="组合 122"/>
            <p:cNvGrpSpPr/>
            <p:nvPr/>
          </p:nvGrpSpPr>
          <p:grpSpPr>
            <a:xfrm>
              <a:off x="5087056" y="3065679"/>
              <a:ext cx="691839" cy="433120"/>
              <a:chOff x="5091788" y="5015532"/>
              <a:chExt cx="691839" cy="433120"/>
            </a:xfrm>
          </p:grpSpPr>
          <p:sp>
            <p:nvSpPr>
              <p:cNvPr id="158"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29" name="组合 128"/>
          <p:cNvGrpSpPr/>
          <p:nvPr/>
        </p:nvGrpSpPr>
        <p:grpSpPr>
          <a:xfrm>
            <a:off x="1568773" y="1745761"/>
            <a:ext cx="9349524" cy="610765"/>
            <a:chOff x="1851876" y="1268554"/>
            <a:chExt cx="9349524" cy="610765"/>
          </a:xfrm>
        </p:grpSpPr>
        <p:grpSp>
          <p:nvGrpSpPr>
            <p:cNvPr id="132" name="组合 131"/>
            <p:cNvGrpSpPr/>
            <p:nvPr/>
          </p:nvGrpSpPr>
          <p:grpSpPr>
            <a:xfrm>
              <a:off x="2995772" y="1273231"/>
              <a:ext cx="355207" cy="400110"/>
              <a:chOff x="4906689" y="2877765"/>
              <a:chExt cx="355207" cy="400110"/>
            </a:xfrm>
          </p:grpSpPr>
          <p:sp>
            <p:nvSpPr>
              <p:cNvPr id="173" name="圆角矩形 172"/>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4" name="文本框 173"/>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6" name="组合 135"/>
            <p:cNvGrpSpPr/>
            <p:nvPr/>
          </p:nvGrpSpPr>
          <p:grpSpPr>
            <a:xfrm>
              <a:off x="5286084" y="1269838"/>
              <a:ext cx="355207" cy="400110"/>
              <a:chOff x="5949226" y="2874372"/>
              <a:chExt cx="355207" cy="400110"/>
            </a:xfrm>
          </p:grpSpPr>
          <p:sp>
            <p:nvSpPr>
              <p:cNvPr id="171" name="圆角矩形 170"/>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2" name="文本框 171"/>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6" name="组合 145"/>
            <p:cNvGrpSpPr/>
            <p:nvPr/>
          </p:nvGrpSpPr>
          <p:grpSpPr>
            <a:xfrm>
              <a:off x="7624682" y="1268554"/>
              <a:ext cx="355207" cy="400110"/>
              <a:chOff x="7055924" y="2873088"/>
              <a:chExt cx="355207" cy="400110"/>
            </a:xfrm>
          </p:grpSpPr>
          <p:sp>
            <p:nvSpPr>
              <p:cNvPr id="169" name="圆角矩形 168"/>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0" name="文本框 169"/>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59" name="组合 158"/>
            <p:cNvGrpSpPr/>
            <p:nvPr/>
          </p:nvGrpSpPr>
          <p:grpSpPr>
            <a:xfrm>
              <a:off x="9947860" y="1270636"/>
              <a:ext cx="355207" cy="400110"/>
              <a:chOff x="8153552" y="2875170"/>
              <a:chExt cx="355207" cy="400110"/>
            </a:xfrm>
          </p:grpSpPr>
          <p:sp>
            <p:nvSpPr>
              <p:cNvPr id="167" name="圆角矩形 166"/>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8" name="文本框 167"/>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61" name="文本框 160"/>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62" name="直接箭头连接符 16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接连接符 162"/>
            <p:cNvCxnSpPr>
              <a:endCxn id="174"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a:endCxn id="172"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endCxn id="170"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endCxn id="168"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7" name="标题 1">
            <a:extLst>
              <a:ext uri="{FF2B5EF4-FFF2-40B4-BE49-F238E27FC236}">
                <a16:creationId xmlns:a16="http://schemas.microsoft.com/office/drawing/2014/main" id="{5947503B-4614-4C04-B00C-F14898471A02}"/>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943830538"/>
      </p:ext>
    </p:extLst>
  </p:cSld>
  <p:clrMapOvr>
    <a:masterClrMapping/>
  </p:clrMapOvr>
  <mc:AlternateContent xmlns:mc="http://schemas.openxmlformats.org/markup-compatibility/2006" xmlns:p14="http://schemas.microsoft.com/office/powerpoint/2010/main">
    <mc:Choice Requires="p14">
      <p:transition spd="slow" p14:dur="2000" advTm="1423"/>
    </mc:Choice>
    <mc:Fallback xmlns="">
      <p:transition spd="slow" advTm="142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71245" y="2975703"/>
            <a:ext cx="8422280" cy="1396885"/>
            <a:chOff x="2491285" y="2984847"/>
            <a:chExt cx="8422280" cy="1396885"/>
          </a:xfrm>
        </p:grpSpPr>
        <p:sp>
          <p:nvSpPr>
            <p:cNvPr id="119" name="矩形 118"/>
            <p:cNvSpPr/>
            <p:nvPr/>
          </p:nvSpPr>
          <p:spPr>
            <a:xfrm>
              <a:off x="2491285" y="304310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786324" y="301243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30406" y="300178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585867" y="29848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29264" y="321537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875264" y="316254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29018" y="311967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47" idx="2"/>
            </p:cNvCxnSpPr>
            <p:nvPr/>
          </p:nvCxnSpPr>
          <p:spPr>
            <a:xfrm flipV="1">
              <a:off x="3512857" y="34664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22667" y="388677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12857" y="422146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195056" y="311967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35293" y="407768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35293" y="346640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51454" y="314128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51454" y="314128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55957" y="313849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14667" y="311967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488441" y="3106097"/>
              <a:ext cx="602902"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115367">
                  <a:moveTo>
                    <a:pt x="0" y="0"/>
                  </a:moveTo>
                  <a:lnTo>
                    <a:pt x="28052" y="796248"/>
                  </a:lnTo>
                  <a:lnTo>
                    <a:pt x="592853" y="111536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43454" y="3087283"/>
              <a:ext cx="691839" cy="1188181"/>
              <a:chOff x="5091788" y="5015532"/>
              <a:chExt cx="691839"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14" name="任意多边形 113"/>
            <p:cNvSpPr/>
            <p:nvPr/>
          </p:nvSpPr>
          <p:spPr>
            <a:xfrm>
              <a:off x="5121995" y="308449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4024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19108"/>
                  </a:lnTo>
                  <a:cubicBezTo>
                    <a:pt x="200967" y="940721"/>
                    <a:pt x="395584" y="1034394"/>
                    <a:pt x="596551" y="1156007"/>
                  </a:cubicBezTo>
                  <a:cubicBezTo>
                    <a:pt x="594821" y="881129"/>
                    <a:pt x="614680" y="677370"/>
                    <a:pt x="612950" y="4024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Oval 68">
              <a:extLst>
                <a:ext uri="{FF2B5EF4-FFF2-40B4-BE49-F238E27FC236}">
                  <a16:creationId xmlns:a16="http://schemas.microsoft.com/office/drawing/2014/main" id="{C52417DA-C316-664F-8D1F-4617FC954115}"/>
                </a:ext>
              </a:extLst>
            </p:cNvPr>
            <p:cNvSpPr/>
            <p:nvPr/>
          </p:nvSpPr>
          <p:spPr>
            <a:xfrm>
              <a:off x="5087056" y="306567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15" name="组合 114"/>
          <p:cNvGrpSpPr/>
          <p:nvPr/>
        </p:nvGrpSpPr>
        <p:grpSpPr>
          <a:xfrm>
            <a:off x="1568773" y="1745761"/>
            <a:ext cx="9349524" cy="610765"/>
            <a:chOff x="1851876" y="1268554"/>
            <a:chExt cx="9349524" cy="610765"/>
          </a:xfrm>
        </p:grpSpPr>
        <p:grpSp>
          <p:nvGrpSpPr>
            <p:cNvPr id="116" name="组合 115"/>
            <p:cNvGrpSpPr/>
            <p:nvPr/>
          </p:nvGrpSpPr>
          <p:grpSpPr>
            <a:xfrm>
              <a:off x="2995772" y="1273231"/>
              <a:ext cx="355207" cy="400110"/>
              <a:chOff x="4906689" y="2877765"/>
              <a:chExt cx="355207" cy="400110"/>
            </a:xfrm>
          </p:grpSpPr>
          <p:sp>
            <p:nvSpPr>
              <p:cNvPr id="166" name="圆角矩形 16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7" name="文本框 166"/>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7" name="组合 116"/>
            <p:cNvGrpSpPr/>
            <p:nvPr/>
          </p:nvGrpSpPr>
          <p:grpSpPr>
            <a:xfrm>
              <a:off x="5286084" y="1269838"/>
              <a:ext cx="355207" cy="400110"/>
              <a:chOff x="5949226" y="2874372"/>
              <a:chExt cx="355207" cy="400110"/>
            </a:xfrm>
          </p:grpSpPr>
          <p:sp>
            <p:nvSpPr>
              <p:cNvPr id="164" name="圆角矩形 16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5" name="文本框 164"/>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8" name="组合 117"/>
            <p:cNvGrpSpPr/>
            <p:nvPr/>
          </p:nvGrpSpPr>
          <p:grpSpPr>
            <a:xfrm>
              <a:off x="7624682" y="1268554"/>
              <a:ext cx="355207" cy="400110"/>
              <a:chOff x="7055924" y="2873088"/>
              <a:chExt cx="355207" cy="400110"/>
            </a:xfrm>
          </p:grpSpPr>
          <p:sp>
            <p:nvSpPr>
              <p:cNvPr id="162" name="圆角矩形 161"/>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3" name="文本框 162"/>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3" name="组合 122"/>
            <p:cNvGrpSpPr/>
            <p:nvPr/>
          </p:nvGrpSpPr>
          <p:grpSpPr>
            <a:xfrm>
              <a:off x="9947860" y="1270636"/>
              <a:ext cx="355207" cy="400110"/>
              <a:chOff x="8153552" y="2875170"/>
              <a:chExt cx="355207" cy="400110"/>
            </a:xfrm>
          </p:grpSpPr>
          <p:sp>
            <p:nvSpPr>
              <p:cNvPr id="160" name="圆角矩形 15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1" name="文本框 160"/>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9" name="文本框 12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32" name="直接箭头连接符 13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endCxn id="167"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endCxn id="165"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endCxn id="163"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endCxn id="161"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4" name="标题 1">
            <a:extLst>
              <a:ext uri="{FF2B5EF4-FFF2-40B4-BE49-F238E27FC236}">
                <a16:creationId xmlns:a16="http://schemas.microsoft.com/office/drawing/2014/main" id="{242D303E-CA13-4B6C-BDB2-BC1234B545F6}"/>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1820384886"/>
      </p:ext>
    </p:extLst>
  </p:cSld>
  <p:clrMapOvr>
    <a:masterClrMapping/>
  </p:clrMapOvr>
  <mc:AlternateContent xmlns:mc="http://schemas.openxmlformats.org/markup-compatibility/2006" xmlns:p14="http://schemas.microsoft.com/office/powerpoint/2010/main">
    <mc:Choice Requires="p14">
      <p:transition spd="slow" p14:dur="2000" advTm="1315"/>
    </mc:Choice>
    <mc:Fallback xmlns="">
      <p:transition spd="slow" advTm="131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54851"/>
            <a:ext cx="10515600" cy="1325563"/>
          </a:xfrm>
        </p:spPr>
        <p:txBody>
          <a:bodyPr/>
          <a:lstStyle/>
          <a:p>
            <a:r>
              <a:rPr lang="en-US" altLang="zh-CN" dirty="0">
                <a:latin typeface="Arial" panose="020B0604020202020204" pitchFamily="34" charset="0"/>
                <a:cs typeface="Arial" panose="020B0604020202020204" pitchFamily="34" charset="0"/>
              </a:rPr>
              <a:t>Related work</a:t>
            </a:r>
            <a:endParaRPr lang="zh-CN" altLang="en-US" dirty="0">
              <a:latin typeface="Arial" panose="020B0604020202020204" pitchFamily="34" charset="0"/>
              <a:cs typeface="Arial" panose="020B0604020202020204" pitchFamily="34" charset="0"/>
            </a:endParaRPr>
          </a:p>
        </p:txBody>
      </p:sp>
      <p:sp>
        <p:nvSpPr>
          <p:cNvPr id="42" name="内容占位符 2"/>
          <p:cNvSpPr txBox="1">
            <a:spLocks/>
          </p:cNvSpPr>
          <p:nvPr/>
        </p:nvSpPr>
        <p:spPr>
          <a:xfrm>
            <a:off x="841099" y="1814513"/>
            <a:ext cx="10515600" cy="980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Clustering-based methods</a:t>
            </a:r>
          </a:p>
          <a:p>
            <a:pPr lvl="1"/>
            <a:r>
              <a:rPr lang="en-US" altLang="zh-CN"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
            </a:r>
            <a:r>
              <a:rPr lang="zh-CN" altLang="zh-CN" sz="2000" dirty="0">
                <a:latin typeface="Arial" panose="020B0604020202020204" pitchFamily="34" charset="0"/>
                <a:cs typeface="Arial" panose="020B0604020202020204" pitchFamily="34" charset="0"/>
              </a:rPr>
              <a:t>Chang et al. 2015</a:t>
            </a:r>
            <a:r>
              <a:rPr lang="en-US" altLang="zh-CN" sz="2000" dirty="0">
                <a:latin typeface="Arial" panose="020B0604020202020204" pitchFamily="34" charset="0"/>
                <a:cs typeface="Arial" panose="020B0604020202020204" pitchFamily="34" charset="0"/>
              </a:rPr>
              <a:t>; Nguyen et al. 2017;</a:t>
            </a:r>
            <a:r>
              <a:rPr lang="zh-CN" altLang="zh-CN"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Zheng et al. 2017</a:t>
            </a:r>
            <a:r>
              <a:rPr lang="zh-CN" altLang="zh-CN" sz="2000" dirty="0">
                <a:latin typeface="Arial" panose="020B0604020202020204" pitchFamily="34" charset="0"/>
                <a:cs typeface="Arial" panose="020B0604020202020204" pitchFamily="34" charset="0"/>
              </a:rPr>
              <a:t>]</a:t>
            </a:r>
            <a:endParaRPr lang="en-US" altLang="zh-CN" sz="2400" dirty="0">
              <a:latin typeface="Arial" panose="020B0604020202020204" pitchFamily="34" charset="0"/>
              <a:cs typeface="Arial" panose="020B0604020202020204" pitchFamily="34" charset="0"/>
            </a:endParaRPr>
          </a:p>
          <a:p>
            <a:pPr lvl="1"/>
            <a:endParaRPr lang="en-US" altLang="zh-CN" dirty="0">
              <a:latin typeface="Arial" panose="020B0604020202020204" pitchFamily="34" charset="0"/>
              <a:cs typeface="Arial" panose="020B0604020202020204" pitchFamily="34" charset="0"/>
            </a:endParaRPr>
          </a:p>
        </p:txBody>
      </p:sp>
      <p:sp>
        <p:nvSpPr>
          <p:cNvPr id="44" name="Text Box 4"/>
          <p:cNvSpPr txBox="1">
            <a:spLocks/>
          </p:cNvSpPr>
          <p:nvPr/>
        </p:nvSpPr>
        <p:spPr bwMode="auto">
          <a:xfrm>
            <a:off x="1120046" y="6073743"/>
            <a:ext cx="10233753" cy="390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1600" dirty="0">
                <a:solidFill>
                  <a:schemeClr val="bg2">
                    <a:lumMod val="50000"/>
                  </a:schemeClr>
                </a:solidFill>
                <a:latin typeface="Arial" panose="020B0604020202020204" pitchFamily="34" charset="0"/>
                <a:cs typeface="Arial" panose="020B0604020202020204" pitchFamily="34" charset="0"/>
              </a:rPr>
              <a:t>Palette-based image recoloring using color decomposition optimization [Zheng et al. 2017</a:t>
            </a:r>
            <a:r>
              <a:rPr lang="zh-CN" altLang="zh-CN" sz="1600" dirty="0">
                <a:solidFill>
                  <a:schemeClr val="bg2">
                    <a:lumMod val="50000"/>
                  </a:schemeClr>
                </a:solidFill>
                <a:latin typeface="Arial" panose="020B0604020202020204" pitchFamily="34" charset="0"/>
                <a:cs typeface="Arial" panose="020B0604020202020204" pitchFamily="34" charset="0"/>
              </a:rPr>
              <a:t>]</a:t>
            </a:r>
            <a:endParaRPr lang="en-US" altLang="zh-CN" sz="1600" dirty="0">
              <a:solidFill>
                <a:schemeClr val="bg2">
                  <a:lumMod val="50000"/>
                </a:schemeClr>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1120046" y="2795271"/>
            <a:ext cx="10233753" cy="3115649"/>
          </a:xfrm>
          <a:prstGeom prst="rect">
            <a:avLst/>
          </a:prstGeom>
        </p:spPr>
      </p:pic>
    </p:spTree>
    <p:extLst>
      <p:ext uri="{BB962C8B-B14F-4D97-AF65-F5344CB8AC3E}">
        <p14:creationId xmlns:p14="http://schemas.microsoft.com/office/powerpoint/2010/main" val="1876554200"/>
      </p:ext>
    </p:extLst>
  </p:cSld>
  <p:clrMapOvr>
    <a:masterClrMapping/>
  </p:clrMapOvr>
  <mc:AlternateContent xmlns:mc="http://schemas.openxmlformats.org/markup-compatibility/2006" xmlns:p14="http://schemas.microsoft.com/office/powerpoint/2010/main">
    <mc:Choice Requires="p14">
      <p:transition spd="slow" p14:dur="2000" advTm="29967"/>
    </mc:Choice>
    <mc:Fallback xmlns="">
      <p:transition spd="slow" advTm="2996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47" idx="2"/>
            </p:cNvCxnSpPr>
            <p:nvPr/>
          </p:nvCxnSpPr>
          <p:spPr>
            <a:xfrm flipV="1">
              <a:off x="3549433" y="488372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49433" y="563878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71869" y="549500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71869" y="488372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25017" y="4523417"/>
              <a:ext cx="602902"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115367">
                  <a:moveTo>
                    <a:pt x="0" y="0"/>
                  </a:moveTo>
                  <a:lnTo>
                    <a:pt x="28052" y="796248"/>
                  </a:lnTo>
                  <a:lnTo>
                    <a:pt x="592853" y="111536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80030" y="4504603"/>
              <a:ext cx="691839" cy="1188181"/>
              <a:chOff x="5091788" y="5015532"/>
              <a:chExt cx="691839"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05" name="组合 104"/>
          <p:cNvGrpSpPr/>
          <p:nvPr/>
        </p:nvGrpSpPr>
        <p:grpSpPr>
          <a:xfrm>
            <a:off x="1568773" y="1745761"/>
            <a:ext cx="9349524" cy="610765"/>
            <a:chOff x="1851876" y="1268554"/>
            <a:chExt cx="9349524" cy="610765"/>
          </a:xfrm>
        </p:grpSpPr>
        <p:grpSp>
          <p:nvGrpSpPr>
            <p:cNvPr id="106" name="组合 105"/>
            <p:cNvGrpSpPr/>
            <p:nvPr/>
          </p:nvGrpSpPr>
          <p:grpSpPr>
            <a:xfrm>
              <a:off x="2995772" y="1273231"/>
              <a:ext cx="355207" cy="400110"/>
              <a:chOff x="4906689" y="2877765"/>
              <a:chExt cx="355207" cy="400110"/>
            </a:xfrm>
          </p:grpSpPr>
          <p:sp>
            <p:nvSpPr>
              <p:cNvPr id="136" name="圆角矩形 13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07" name="组合 106"/>
            <p:cNvGrpSpPr/>
            <p:nvPr/>
          </p:nvGrpSpPr>
          <p:grpSpPr>
            <a:xfrm>
              <a:off x="5286084" y="1269838"/>
              <a:ext cx="355207" cy="400110"/>
              <a:chOff x="5949226" y="2874372"/>
              <a:chExt cx="355207" cy="400110"/>
            </a:xfrm>
          </p:grpSpPr>
          <p:sp>
            <p:nvSpPr>
              <p:cNvPr id="133" name="圆角矩形 132"/>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4" name="文本框 133"/>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08" name="组合 107"/>
            <p:cNvGrpSpPr/>
            <p:nvPr/>
          </p:nvGrpSpPr>
          <p:grpSpPr>
            <a:xfrm>
              <a:off x="7624682" y="1268554"/>
              <a:ext cx="355207" cy="400110"/>
              <a:chOff x="7055924" y="2873088"/>
              <a:chExt cx="355207" cy="400110"/>
            </a:xfrm>
          </p:grpSpPr>
          <p:sp>
            <p:nvSpPr>
              <p:cNvPr id="129" name="圆角矩形 128"/>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2" name="文本框 131"/>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09" name="组合 108"/>
            <p:cNvGrpSpPr/>
            <p:nvPr/>
          </p:nvGrpSpPr>
          <p:grpSpPr>
            <a:xfrm>
              <a:off x="9947860" y="1270636"/>
              <a:ext cx="355207" cy="400110"/>
              <a:chOff x="8153552" y="2875170"/>
              <a:chExt cx="355207" cy="400110"/>
            </a:xfrm>
          </p:grpSpPr>
          <p:sp>
            <p:nvSpPr>
              <p:cNvPr id="122" name="圆角矩形 121"/>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3" name="文本框 12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14" name="文本框 113"/>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15" name="直接箭头连接符 114"/>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46"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34"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endCxn id="132"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endCxn id="123"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0" name="标题 1">
            <a:extLst>
              <a:ext uri="{FF2B5EF4-FFF2-40B4-BE49-F238E27FC236}">
                <a16:creationId xmlns:a16="http://schemas.microsoft.com/office/drawing/2014/main" id="{B9D77146-1163-4BAF-A7A2-206CDC02FB1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4228354653"/>
      </p:ext>
    </p:extLst>
  </p:cSld>
  <p:clrMapOvr>
    <a:masterClrMapping/>
  </p:clrMapOvr>
  <mc:AlternateContent xmlns:mc="http://schemas.openxmlformats.org/markup-compatibility/2006" xmlns:p14="http://schemas.microsoft.com/office/powerpoint/2010/main">
    <mc:Choice Requires="p14">
      <p:transition spd="slow" p14:dur="2000" advTm="1203"/>
    </mc:Choice>
    <mc:Fallback xmlns="">
      <p:transition spd="slow" advTm="120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47" idx="2"/>
            </p:cNvCxnSpPr>
            <p:nvPr/>
          </p:nvCxnSpPr>
          <p:spPr>
            <a:xfrm flipV="1">
              <a:off x="3549433" y="488372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57"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71869" y="488372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endCxn id="154" idx="2"/>
            </p:cNvCxnSpPr>
            <p:nvPr/>
          </p:nvCxnSpPr>
          <p:spPr>
            <a:xfrm>
              <a:off x="7588030" y="4555813"/>
              <a:ext cx="2638615" cy="7805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25017" y="4523417"/>
              <a:ext cx="602902" cy="10544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 name="connsiteX0" fmla="*/ 0 w 602902"/>
                <a:gd name="connsiteY0" fmla="*/ 0 h 1054407"/>
                <a:gd name="connsiteX1" fmla="*/ 28052 w 602902"/>
                <a:gd name="connsiteY1" fmla="*/ 796248 h 1054407"/>
                <a:gd name="connsiteX2" fmla="*/ 592853 w 602902"/>
                <a:gd name="connsiteY2" fmla="*/ 1054407 h 1054407"/>
                <a:gd name="connsiteX3" fmla="*/ 602902 w 602902"/>
                <a:gd name="connsiteY3" fmla="*/ 351692 h 1054407"/>
                <a:gd name="connsiteX4" fmla="*/ 0 w 602902"/>
                <a:gd name="connsiteY4" fmla="*/ 0 h 105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054407">
                  <a:moveTo>
                    <a:pt x="0" y="0"/>
                  </a:moveTo>
                  <a:lnTo>
                    <a:pt x="28052" y="796248"/>
                  </a:lnTo>
                  <a:lnTo>
                    <a:pt x="592853" y="105440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80030" y="4504603"/>
              <a:ext cx="691839" cy="433120"/>
              <a:chOff x="5091788" y="5015532"/>
              <a:chExt cx="691839" cy="433120"/>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08" name="组合 107"/>
          <p:cNvGrpSpPr/>
          <p:nvPr/>
        </p:nvGrpSpPr>
        <p:grpSpPr>
          <a:xfrm>
            <a:off x="1568773" y="1745761"/>
            <a:ext cx="9349524" cy="610765"/>
            <a:chOff x="1851876" y="1268554"/>
            <a:chExt cx="9349524" cy="610765"/>
          </a:xfrm>
        </p:grpSpPr>
        <p:grpSp>
          <p:nvGrpSpPr>
            <p:cNvPr id="109" name="组合 108"/>
            <p:cNvGrpSpPr/>
            <p:nvPr/>
          </p:nvGrpSpPr>
          <p:grpSpPr>
            <a:xfrm>
              <a:off x="2995772" y="1273231"/>
              <a:ext cx="355207" cy="400110"/>
              <a:chOff x="4906689" y="2877765"/>
              <a:chExt cx="355207" cy="400110"/>
            </a:xfrm>
          </p:grpSpPr>
          <p:sp>
            <p:nvSpPr>
              <p:cNvPr id="148" name="圆角矩形 147"/>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8" name="文本框 15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5286084" y="1269838"/>
              <a:ext cx="355207" cy="400110"/>
              <a:chOff x="5949226" y="2874372"/>
              <a:chExt cx="355207" cy="400110"/>
            </a:xfrm>
          </p:grpSpPr>
          <p:sp>
            <p:nvSpPr>
              <p:cNvPr id="136" name="圆角矩形 135"/>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5" name="组合 114"/>
            <p:cNvGrpSpPr/>
            <p:nvPr/>
          </p:nvGrpSpPr>
          <p:grpSpPr>
            <a:xfrm>
              <a:off x="7624682" y="1268554"/>
              <a:ext cx="355207" cy="400110"/>
              <a:chOff x="7055924" y="2873088"/>
              <a:chExt cx="355207" cy="400110"/>
            </a:xfrm>
          </p:grpSpPr>
          <p:sp>
            <p:nvSpPr>
              <p:cNvPr id="134" name="圆角矩形 133"/>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5" name="文本框 134"/>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9947860" y="1270636"/>
              <a:ext cx="355207" cy="400110"/>
              <a:chOff x="8153552" y="2875170"/>
              <a:chExt cx="355207" cy="400110"/>
            </a:xfrm>
          </p:grpSpPr>
          <p:sp>
            <p:nvSpPr>
              <p:cNvPr id="132" name="圆角矩形 131"/>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17" name="文本框 116"/>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18" name="直接箭头连接符 117"/>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endCxn id="15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endCxn id="14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endCxn id="135"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33"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8" name="标题 1">
            <a:extLst>
              <a:ext uri="{FF2B5EF4-FFF2-40B4-BE49-F238E27FC236}">
                <a16:creationId xmlns:a16="http://schemas.microsoft.com/office/drawing/2014/main" id="{35A6B9E0-D304-4B52-8A52-2E24E48D0301}"/>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689431566"/>
      </p:ext>
    </p:extLst>
  </p:cSld>
  <p:clrMapOvr>
    <a:masterClrMapping/>
  </p:clrMapOvr>
  <mc:AlternateContent xmlns:mc="http://schemas.openxmlformats.org/markup-compatibility/2006" xmlns:p14="http://schemas.microsoft.com/office/powerpoint/2010/main">
    <mc:Choice Requires="p14">
      <p:transition spd="slow" p14:dur="2000" advTm="1222"/>
    </mc:Choice>
    <mc:Fallback xmlns="">
      <p:transition spd="slow" advTm="122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55" idx="2"/>
            </p:cNvCxnSpPr>
            <p:nvPr/>
          </p:nvCxnSpPr>
          <p:spPr>
            <a:xfrm>
              <a:off x="3549433" y="4916119"/>
              <a:ext cx="6968727" cy="162067"/>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57"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25017" y="4523417"/>
              <a:ext cx="610522" cy="10544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 name="connsiteX0" fmla="*/ 0 w 602902"/>
                <a:gd name="connsiteY0" fmla="*/ 0 h 1054407"/>
                <a:gd name="connsiteX1" fmla="*/ 28052 w 602902"/>
                <a:gd name="connsiteY1" fmla="*/ 796248 h 1054407"/>
                <a:gd name="connsiteX2" fmla="*/ 592853 w 602902"/>
                <a:gd name="connsiteY2" fmla="*/ 1054407 h 1054407"/>
                <a:gd name="connsiteX3" fmla="*/ 602902 w 602902"/>
                <a:gd name="connsiteY3" fmla="*/ 351692 h 1054407"/>
                <a:gd name="connsiteX4" fmla="*/ 0 w 602902"/>
                <a:gd name="connsiteY4" fmla="*/ 0 h 1054407"/>
                <a:gd name="connsiteX0" fmla="*/ 0 w 610522"/>
                <a:gd name="connsiteY0" fmla="*/ 0 h 1054407"/>
                <a:gd name="connsiteX1" fmla="*/ 28052 w 610522"/>
                <a:gd name="connsiteY1" fmla="*/ 796248 h 1054407"/>
                <a:gd name="connsiteX2" fmla="*/ 592853 w 610522"/>
                <a:gd name="connsiteY2" fmla="*/ 1054407 h 1054407"/>
                <a:gd name="connsiteX3" fmla="*/ 610522 w 610522"/>
                <a:gd name="connsiteY3" fmla="*/ 496472 h 1054407"/>
                <a:gd name="connsiteX4" fmla="*/ 0 w 610522"/>
                <a:gd name="connsiteY4" fmla="*/ 0 h 105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22" h="1054407">
                  <a:moveTo>
                    <a:pt x="0" y="0"/>
                  </a:moveTo>
                  <a:lnTo>
                    <a:pt x="28052" y="796248"/>
                  </a:lnTo>
                  <a:lnTo>
                    <a:pt x="592853" y="1054407"/>
                  </a:lnTo>
                  <a:lnTo>
                    <a:pt x="610522" y="49647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Oval 68">
              <a:extLst>
                <a:ext uri="{FF2B5EF4-FFF2-40B4-BE49-F238E27FC236}">
                  <a16:creationId xmlns:a16="http://schemas.microsoft.com/office/drawing/2014/main" id="{C52417DA-C316-664F-8D1F-4617FC954115}"/>
                </a:ext>
              </a:extLst>
            </p:cNvPr>
            <p:cNvSpPr/>
            <p:nvPr/>
          </p:nvSpPr>
          <p:spPr>
            <a:xfrm>
              <a:off x="7480030" y="4504603"/>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14" name="组合 113"/>
          <p:cNvGrpSpPr/>
          <p:nvPr/>
        </p:nvGrpSpPr>
        <p:grpSpPr>
          <a:xfrm>
            <a:off x="1568773" y="1745761"/>
            <a:ext cx="9349524" cy="610765"/>
            <a:chOff x="1851876" y="1268554"/>
            <a:chExt cx="9349524" cy="610765"/>
          </a:xfrm>
        </p:grpSpPr>
        <p:grpSp>
          <p:nvGrpSpPr>
            <p:cNvPr id="115" name="组合 114"/>
            <p:cNvGrpSpPr/>
            <p:nvPr/>
          </p:nvGrpSpPr>
          <p:grpSpPr>
            <a:xfrm>
              <a:off x="2995772" y="1273231"/>
              <a:ext cx="355207" cy="400110"/>
              <a:chOff x="4906689" y="2877765"/>
              <a:chExt cx="355207" cy="400110"/>
            </a:xfrm>
          </p:grpSpPr>
          <p:sp>
            <p:nvSpPr>
              <p:cNvPr id="147" name="圆角矩形 14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8" name="文本框 14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5286084" y="1269838"/>
              <a:ext cx="355207" cy="400110"/>
              <a:chOff x="5949226" y="2874372"/>
              <a:chExt cx="355207" cy="400110"/>
            </a:xfrm>
          </p:grpSpPr>
          <p:sp>
            <p:nvSpPr>
              <p:cNvPr id="144" name="圆角矩形 14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7" name="组合 116"/>
            <p:cNvGrpSpPr/>
            <p:nvPr/>
          </p:nvGrpSpPr>
          <p:grpSpPr>
            <a:xfrm>
              <a:off x="7624682" y="1268554"/>
              <a:ext cx="355207" cy="400110"/>
              <a:chOff x="7055924" y="2873088"/>
              <a:chExt cx="355207" cy="400110"/>
            </a:xfrm>
          </p:grpSpPr>
          <p:sp>
            <p:nvSpPr>
              <p:cNvPr id="136" name="圆角矩形 135"/>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7" name="文本框 136"/>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8" name="组合 117"/>
            <p:cNvGrpSpPr/>
            <p:nvPr/>
          </p:nvGrpSpPr>
          <p:grpSpPr>
            <a:xfrm>
              <a:off x="9947860" y="1270636"/>
              <a:ext cx="355207" cy="400110"/>
              <a:chOff x="8153552" y="2875170"/>
              <a:chExt cx="355207" cy="400110"/>
            </a:xfrm>
          </p:grpSpPr>
          <p:sp>
            <p:nvSpPr>
              <p:cNvPr id="134" name="圆角矩形 133"/>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5" name="文本框 134"/>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0" name="文本框 119"/>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22" name="直接箭头连接符 12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endCxn id="14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4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endCxn id="137"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endCxn id="135"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5" name="标题 1">
            <a:extLst>
              <a:ext uri="{FF2B5EF4-FFF2-40B4-BE49-F238E27FC236}">
                <a16:creationId xmlns:a16="http://schemas.microsoft.com/office/drawing/2014/main" id="{B79DE6C8-5EF3-4CE3-ACD7-D1A07487E0B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226490228"/>
      </p:ext>
    </p:extLst>
  </p:cSld>
  <p:clrMapOvr>
    <a:masterClrMapping/>
  </p:clrMapOvr>
  <mc:AlternateContent xmlns:mc="http://schemas.openxmlformats.org/markup-compatibility/2006" xmlns:p14="http://schemas.microsoft.com/office/powerpoint/2010/main">
    <mc:Choice Requires="p14">
      <p:transition spd="slow" p14:dur="2000" advTm="1113"/>
    </mc:Choice>
    <mc:Fallback xmlns="">
      <p:transition spd="slow" advTm="111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55" idx="2"/>
            </p:cNvCxnSpPr>
            <p:nvPr/>
          </p:nvCxnSpPr>
          <p:spPr>
            <a:xfrm>
              <a:off x="3549433" y="4916119"/>
              <a:ext cx="6968727" cy="162067"/>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57"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5" name="Oval 68">
              <a:extLst>
                <a:ext uri="{FF2B5EF4-FFF2-40B4-BE49-F238E27FC236}">
                  <a16:creationId xmlns:a16="http://schemas.microsoft.com/office/drawing/2014/main" id="{C52417DA-C316-664F-8D1F-4617FC954115}"/>
                </a:ext>
              </a:extLst>
            </p:cNvPr>
            <p:cNvSpPr/>
            <p:nvPr/>
          </p:nvSpPr>
          <p:spPr>
            <a:xfrm>
              <a:off x="7480030" y="4504603"/>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14" name="组合 113"/>
          <p:cNvGrpSpPr/>
          <p:nvPr/>
        </p:nvGrpSpPr>
        <p:grpSpPr>
          <a:xfrm>
            <a:off x="1568773" y="1745761"/>
            <a:ext cx="9349524" cy="610765"/>
            <a:chOff x="1851876" y="1268554"/>
            <a:chExt cx="9349524" cy="610765"/>
          </a:xfrm>
        </p:grpSpPr>
        <p:grpSp>
          <p:nvGrpSpPr>
            <p:cNvPr id="115" name="组合 114"/>
            <p:cNvGrpSpPr/>
            <p:nvPr/>
          </p:nvGrpSpPr>
          <p:grpSpPr>
            <a:xfrm>
              <a:off x="2995772" y="1273231"/>
              <a:ext cx="355207" cy="400110"/>
              <a:chOff x="4906689" y="2877765"/>
              <a:chExt cx="355207" cy="400110"/>
            </a:xfrm>
          </p:grpSpPr>
          <p:sp>
            <p:nvSpPr>
              <p:cNvPr id="147" name="圆角矩形 14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8" name="文本框 14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5286084" y="1269838"/>
              <a:ext cx="355207" cy="400110"/>
              <a:chOff x="5949226" y="2874372"/>
              <a:chExt cx="355207" cy="400110"/>
            </a:xfrm>
          </p:grpSpPr>
          <p:sp>
            <p:nvSpPr>
              <p:cNvPr id="144" name="圆角矩形 14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7" name="组合 116"/>
            <p:cNvGrpSpPr/>
            <p:nvPr/>
          </p:nvGrpSpPr>
          <p:grpSpPr>
            <a:xfrm>
              <a:off x="7624682" y="1268554"/>
              <a:ext cx="355207" cy="400110"/>
              <a:chOff x="7055924" y="2873088"/>
              <a:chExt cx="355207" cy="400110"/>
            </a:xfrm>
          </p:grpSpPr>
          <p:sp>
            <p:nvSpPr>
              <p:cNvPr id="136" name="圆角矩形 135"/>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7" name="文本框 136"/>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8" name="组合 117"/>
            <p:cNvGrpSpPr/>
            <p:nvPr/>
          </p:nvGrpSpPr>
          <p:grpSpPr>
            <a:xfrm>
              <a:off x="9947860" y="1270636"/>
              <a:ext cx="355207" cy="400110"/>
              <a:chOff x="8153552" y="2875170"/>
              <a:chExt cx="355207" cy="400110"/>
            </a:xfrm>
          </p:grpSpPr>
          <p:sp>
            <p:nvSpPr>
              <p:cNvPr id="134" name="圆角矩形 133"/>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5" name="文本框 134"/>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0" name="文本框 119"/>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22" name="直接箭头连接符 12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endCxn id="14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4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endCxn id="137"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endCxn id="135"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3" name="标题 1">
            <a:extLst>
              <a:ext uri="{FF2B5EF4-FFF2-40B4-BE49-F238E27FC236}">
                <a16:creationId xmlns:a16="http://schemas.microsoft.com/office/drawing/2014/main" id="{2E3A052C-DB75-4126-908E-126CB978A07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3610682791"/>
      </p:ext>
    </p:extLst>
  </p:cSld>
  <p:clrMapOvr>
    <a:masterClrMapping/>
  </p:clrMapOvr>
  <mc:AlternateContent xmlns:mc="http://schemas.openxmlformats.org/markup-compatibility/2006" xmlns:p14="http://schemas.microsoft.com/office/powerpoint/2010/main">
    <mc:Choice Requires="p14">
      <p:transition spd="slow" p14:dur="2000" advTm="1255"/>
    </mc:Choice>
    <mc:Fallback xmlns="">
      <p:transition spd="slow" advTm="125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92532" y="4555813"/>
                <a:ext cx="602901"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1" h="1115367">
                    <a:moveTo>
                      <a:pt x="10048" y="0"/>
                    </a:moveTo>
                    <a:lnTo>
                      <a:pt x="0" y="803868"/>
                    </a:lnTo>
                    <a:lnTo>
                      <a:pt x="602901" y="1115367"/>
                    </a:lnTo>
                    <a:lnTo>
                      <a:pt x="544370" y="45075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851243" y="4536999"/>
                <a:ext cx="698190" cy="1188181"/>
                <a:chOff x="5085437" y="5015532"/>
                <a:chExt cx="698190" cy="1188181"/>
              </a:xfrm>
            </p:grpSpPr>
            <p:sp>
              <p:nvSpPr>
                <p:cNvPr id="117"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17" idx="6"/>
              <a:endCxn id="47" idx="2"/>
            </p:cNvCxnSpPr>
            <p:nvPr/>
          </p:nvCxnSpPr>
          <p:spPr>
            <a:xfrm flipV="1">
              <a:off x="2608978" y="3132139"/>
              <a:ext cx="4514436" cy="313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22" idx="2"/>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1367334C-F204-4794-A2EA-E1BC357900B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3978555060"/>
      </p:ext>
    </p:extLst>
  </p:cSld>
  <p:clrMapOvr>
    <a:masterClrMapping/>
  </p:clrMapOvr>
  <mc:AlternateContent xmlns:mc="http://schemas.openxmlformats.org/markup-compatibility/2006" xmlns:p14="http://schemas.microsoft.com/office/powerpoint/2010/main">
    <mc:Choice Requires="p14">
      <p:transition spd="slow" p14:dur="2000" advTm="15869"/>
    </mc:Choice>
    <mc:Fallback xmlns="">
      <p:transition spd="slow" advTm="1586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92532" y="4555813"/>
                <a:ext cx="544370" cy="10772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0" h="1077267">
                    <a:moveTo>
                      <a:pt x="10048" y="0"/>
                    </a:moveTo>
                    <a:lnTo>
                      <a:pt x="0" y="803868"/>
                    </a:lnTo>
                    <a:lnTo>
                      <a:pt x="511461" y="1077267"/>
                    </a:lnTo>
                    <a:lnTo>
                      <a:pt x="544370" y="45075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851243" y="4536999"/>
                <a:ext cx="614370" cy="1142461"/>
                <a:chOff x="5085437" y="5015532"/>
                <a:chExt cx="614370" cy="1142461"/>
              </a:xfrm>
            </p:grpSpPr>
            <p:sp>
              <p:nvSpPr>
                <p:cNvPr id="117"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313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EB0F969F-9B39-42F7-AEBF-757EAC3B9A5D}"/>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385920937"/>
      </p:ext>
    </p:extLst>
  </p:cSld>
  <p:clrMapOvr>
    <a:masterClrMapping/>
  </p:clrMapOvr>
  <mc:AlternateContent xmlns:mc="http://schemas.openxmlformats.org/markup-compatibility/2006" xmlns:p14="http://schemas.microsoft.com/office/powerpoint/2010/main">
    <mc:Choice Requires="p14">
      <p:transition spd="slow" p14:dur="2000" advTm="30320"/>
    </mc:Choice>
    <mc:Fallback xmlns="">
      <p:transition spd="slow" advTm="3032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组合 136"/>
          <p:cNvGrpSpPr/>
          <p:nvPr/>
        </p:nvGrpSpPr>
        <p:grpSpPr>
          <a:xfrm>
            <a:off x="1568773" y="1745761"/>
            <a:ext cx="9349524" cy="610765"/>
            <a:chOff x="1851876" y="1268554"/>
            <a:chExt cx="9349524" cy="610765"/>
          </a:xfrm>
        </p:grpSpPr>
        <p:grpSp>
          <p:nvGrpSpPr>
            <p:cNvPr id="138" name="组合 137"/>
            <p:cNvGrpSpPr/>
            <p:nvPr/>
          </p:nvGrpSpPr>
          <p:grpSpPr>
            <a:xfrm>
              <a:off x="2995772" y="1273231"/>
              <a:ext cx="355207" cy="400110"/>
              <a:chOff x="4906689" y="2877765"/>
              <a:chExt cx="355207" cy="400110"/>
            </a:xfrm>
          </p:grpSpPr>
          <p:sp>
            <p:nvSpPr>
              <p:cNvPr id="154" name="圆角矩形 15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5" name="文本框 15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9" name="组合 138"/>
            <p:cNvGrpSpPr/>
            <p:nvPr/>
          </p:nvGrpSpPr>
          <p:grpSpPr>
            <a:xfrm>
              <a:off x="5286084" y="1269838"/>
              <a:ext cx="355207" cy="400110"/>
              <a:chOff x="5949226" y="2874372"/>
              <a:chExt cx="355207" cy="400110"/>
            </a:xfrm>
          </p:grpSpPr>
          <p:sp>
            <p:nvSpPr>
              <p:cNvPr id="152" name="圆角矩形 15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3" name="文本框 15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0" name="组合 139"/>
            <p:cNvGrpSpPr/>
            <p:nvPr/>
          </p:nvGrpSpPr>
          <p:grpSpPr>
            <a:xfrm>
              <a:off x="7624682" y="1268554"/>
              <a:ext cx="355207" cy="400110"/>
              <a:chOff x="7055924" y="2873088"/>
              <a:chExt cx="355207" cy="400110"/>
            </a:xfrm>
          </p:grpSpPr>
          <p:sp>
            <p:nvSpPr>
              <p:cNvPr id="150" name="圆角矩形 149"/>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1" name="文本框 150"/>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1" name="组合 140"/>
            <p:cNvGrpSpPr/>
            <p:nvPr/>
          </p:nvGrpSpPr>
          <p:grpSpPr>
            <a:xfrm>
              <a:off x="9947860" y="1270636"/>
              <a:ext cx="355207" cy="400110"/>
              <a:chOff x="8153552" y="2875170"/>
              <a:chExt cx="355207" cy="400110"/>
            </a:xfrm>
          </p:grpSpPr>
          <p:sp>
            <p:nvSpPr>
              <p:cNvPr id="148" name="圆角矩形 147"/>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9" name="文本框 148"/>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2" name="文本框 141"/>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3" name="直接箭头连接符 142"/>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endCxn id="155"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endCxn id="153"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endCxn id="151"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49"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92532" y="4647253"/>
                <a:ext cx="54437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0" h="985827">
                    <a:moveTo>
                      <a:pt x="10048" y="0"/>
                    </a:moveTo>
                    <a:lnTo>
                      <a:pt x="0" y="712428"/>
                    </a:lnTo>
                    <a:lnTo>
                      <a:pt x="511461" y="985827"/>
                    </a:lnTo>
                    <a:lnTo>
                      <a:pt x="544370" y="35931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851243" y="4613199"/>
                <a:ext cx="614370" cy="1066261"/>
                <a:chOff x="5085437" y="5091732"/>
                <a:chExt cx="61437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17" idx="6"/>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12E6CB75-689F-4AD9-9AAB-F6A5B5CEFE9B}"/>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494814444"/>
      </p:ext>
    </p:extLst>
  </p:cSld>
  <p:clrMapOvr>
    <a:masterClrMapping/>
  </p:clrMapOvr>
  <mc:AlternateContent xmlns:mc="http://schemas.openxmlformats.org/markup-compatibility/2006" xmlns:p14="http://schemas.microsoft.com/office/powerpoint/2010/main">
    <mc:Choice Requires="p14">
      <p:transition spd="slow" p14:dur="2000" advTm="1363"/>
    </mc:Choice>
    <mc:Fallback xmlns="">
      <p:transition spd="slow" advTm="136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组合 136"/>
          <p:cNvGrpSpPr/>
          <p:nvPr/>
        </p:nvGrpSpPr>
        <p:grpSpPr>
          <a:xfrm>
            <a:off x="1568773" y="1745761"/>
            <a:ext cx="9349524" cy="610765"/>
            <a:chOff x="1851876" y="1268554"/>
            <a:chExt cx="9349524" cy="610765"/>
          </a:xfrm>
        </p:grpSpPr>
        <p:grpSp>
          <p:nvGrpSpPr>
            <p:cNvPr id="138" name="组合 137"/>
            <p:cNvGrpSpPr/>
            <p:nvPr/>
          </p:nvGrpSpPr>
          <p:grpSpPr>
            <a:xfrm>
              <a:off x="2995772" y="1273231"/>
              <a:ext cx="355207" cy="400110"/>
              <a:chOff x="4906689" y="2877765"/>
              <a:chExt cx="355207" cy="400110"/>
            </a:xfrm>
          </p:grpSpPr>
          <p:sp>
            <p:nvSpPr>
              <p:cNvPr id="154" name="圆角矩形 15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5" name="文本框 15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9" name="组合 138"/>
            <p:cNvGrpSpPr/>
            <p:nvPr/>
          </p:nvGrpSpPr>
          <p:grpSpPr>
            <a:xfrm>
              <a:off x="5286084" y="1269838"/>
              <a:ext cx="355207" cy="400110"/>
              <a:chOff x="5949226" y="2874372"/>
              <a:chExt cx="355207" cy="400110"/>
            </a:xfrm>
          </p:grpSpPr>
          <p:sp>
            <p:nvSpPr>
              <p:cNvPr id="152" name="圆角矩形 15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3" name="文本框 15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0" name="组合 139"/>
            <p:cNvGrpSpPr/>
            <p:nvPr/>
          </p:nvGrpSpPr>
          <p:grpSpPr>
            <a:xfrm>
              <a:off x="7624682" y="1268554"/>
              <a:ext cx="355207" cy="400110"/>
              <a:chOff x="7055924" y="2873088"/>
              <a:chExt cx="355207" cy="400110"/>
            </a:xfrm>
          </p:grpSpPr>
          <p:sp>
            <p:nvSpPr>
              <p:cNvPr id="150" name="圆角矩形 149"/>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1" name="文本框 150"/>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1" name="组合 140"/>
            <p:cNvGrpSpPr/>
            <p:nvPr/>
          </p:nvGrpSpPr>
          <p:grpSpPr>
            <a:xfrm>
              <a:off x="9947860" y="1270636"/>
              <a:ext cx="355207" cy="400110"/>
              <a:chOff x="8153552" y="2875170"/>
              <a:chExt cx="355207" cy="400110"/>
            </a:xfrm>
          </p:grpSpPr>
          <p:sp>
            <p:nvSpPr>
              <p:cNvPr id="148" name="圆角矩形 147"/>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9" name="文本框 148"/>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2" name="文本框 141"/>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3" name="直接箭头连接符 142"/>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endCxn id="155"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endCxn id="153"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endCxn id="151"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49"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91FBFE5B-ADD5-430D-AED0-4A17076EF06B}"/>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763086804"/>
      </p:ext>
    </p:extLst>
  </p:cSld>
  <p:clrMapOvr>
    <a:masterClrMapping/>
  </p:clrMapOvr>
  <mc:AlternateContent xmlns:mc="http://schemas.openxmlformats.org/markup-compatibility/2006" xmlns:p14="http://schemas.microsoft.com/office/powerpoint/2010/main">
    <mc:Choice Requires="p14">
      <p:transition spd="slow" p14:dur="2000" advTm="1070"/>
    </mc:Choice>
    <mc:Fallback xmlns="">
      <p:transition spd="slow" advTm="107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627888" cy="87996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79968">
                    <a:moveTo>
                      <a:pt x="252750" y="0"/>
                    </a:moveTo>
                    <a:lnTo>
                      <a:pt x="0" y="282560"/>
                    </a:lnTo>
                    <a:lnTo>
                      <a:pt x="103632" y="678800"/>
                    </a:lnTo>
                    <a:lnTo>
                      <a:pt x="542544" y="879968"/>
                    </a:lnTo>
                    <a:lnTo>
                      <a:pt x="627888" y="434960"/>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22" idx="2"/>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C0DA6CB2-AAB9-4DD8-A66C-90287D681B26}"/>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203525862"/>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597408" cy="87996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08" h="879968">
                    <a:moveTo>
                      <a:pt x="252750" y="0"/>
                    </a:moveTo>
                    <a:lnTo>
                      <a:pt x="0" y="282560"/>
                    </a:lnTo>
                    <a:lnTo>
                      <a:pt x="103632" y="678800"/>
                    </a:lnTo>
                    <a:lnTo>
                      <a:pt x="542544" y="879968"/>
                    </a:lnTo>
                    <a:lnTo>
                      <a:pt x="597408" y="331328"/>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684175" cy="969140"/>
                <a:chOff x="9879996" y="5112401"/>
                <a:chExt cx="684175"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flipV="1">
                <a:off x="3465613" y="497770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9" name="直接连接符 48"/>
            <p:cNvCxnSpPr>
              <a:stCxn id="50"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50"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51" name="直接连接符 50"/>
            <p:cNvCxnSpPr>
              <a:endCxn id="50"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52" name="直接连接符 51"/>
            <p:cNvCxnSpPr>
              <a:stCxn id="50" idx="6"/>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grpSp>
      <p:sp>
        <p:nvSpPr>
          <p:cNvPr id="58" name="标题 1">
            <a:extLst>
              <a:ext uri="{FF2B5EF4-FFF2-40B4-BE49-F238E27FC236}">
                <a16:creationId xmlns:a16="http://schemas.microsoft.com/office/drawing/2014/main" id="{308F13AD-3FC6-437F-9728-8AD1CFE3B47F}"/>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621436697"/>
      </p:ext>
    </p:extLst>
  </p:cSld>
  <p:clrMapOvr>
    <a:masterClrMapping/>
  </p:clrMapOvr>
  <mc:AlternateContent xmlns:mc="http://schemas.openxmlformats.org/markup-compatibility/2006" xmlns:p14="http://schemas.microsoft.com/office/powerpoint/2010/main">
    <mc:Choice Requires="p14">
      <p:transition spd="slow" p14:dur="2000" advTm="1045"/>
    </mc:Choice>
    <mc:Fallback xmlns="">
      <p:transition spd="slow" advTm="104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Related work</a:t>
            </a:r>
            <a:endParaRPr lang="zh-CN" altLang="en-US" dirty="0">
              <a:latin typeface="Arial" panose="020B0604020202020204" pitchFamily="34" charset="0"/>
              <a:cs typeface="Arial" panose="020B0604020202020204" pitchFamily="34" charset="0"/>
            </a:endParaRPr>
          </a:p>
        </p:txBody>
      </p:sp>
      <p:sp>
        <p:nvSpPr>
          <p:cNvPr id="42" name="内容占位符 2"/>
          <p:cNvSpPr txBox="1">
            <a:spLocks/>
          </p:cNvSpPr>
          <p:nvPr/>
        </p:nvSpPr>
        <p:spPr>
          <a:xfrm>
            <a:off x="841099" y="1814894"/>
            <a:ext cx="10089316" cy="958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Convex hull-based methods</a:t>
            </a:r>
          </a:p>
          <a:p>
            <a:pPr lvl="1"/>
            <a:r>
              <a:rPr lang="en-US" altLang="zh-CN"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[Tan et al. 2017; Tan et al. 2018; Wang</a:t>
            </a:r>
            <a:r>
              <a:rPr lang="zh-CN" altLang="zh-CN" sz="2000" dirty="0">
                <a:latin typeface="Arial" panose="020B0604020202020204" pitchFamily="34" charset="0"/>
                <a:cs typeface="Arial" panose="020B0604020202020204" pitchFamily="34" charset="0"/>
              </a:rPr>
              <a:t> et al. 201</a:t>
            </a:r>
            <a:r>
              <a:rPr lang="en-US" altLang="zh-CN" sz="2000" dirty="0">
                <a:latin typeface="Arial" panose="020B0604020202020204" pitchFamily="34" charset="0"/>
                <a:cs typeface="Arial" panose="020B0604020202020204" pitchFamily="34" charset="0"/>
              </a:rPr>
              <a:t>9]</a:t>
            </a:r>
          </a:p>
          <a:p>
            <a:pPr lvl="1"/>
            <a:endParaRPr lang="en-US" altLang="zh-CN" dirty="0">
              <a:latin typeface="Arial" panose="020B0604020202020204" pitchFamily="34" charset="0"/>
              <a:cs typeface="Arial" panose="020B0604020202020204" pitchFamily="34" charset="0"/>
            </a:endParaRPr>
          </a:p>
        </p:txBody>
      </p:sp>
      <p:sp>
        <p:nvSpPr>
          <p:cNvPr id="44" name="Text Box 4"/>
          <p:cNvSpPr txBox="1">
            <a:spLocks/>
          </p:cNvSpPr>
          <p:nvPr/>
        </p:nvSpPr>
        <p:spPr bwMode="auto">
          <a:xfrm>
            <a:off x="1016932" y="5569407"/>
            <a:ext cx="9913482" cy="390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1600" dirty="0">
                <a:solidFill>
                  <a:schemeClr val="bg2">
                    <a:lumMod val="50000"/>
                  </a:schemeClr>
                </a:solidFill>
                <a:latin typeface="Arial" panose="020B0604020202020204" pitchFamily="34" charset="0"/>
                <a:cs typeface="Arial" panose="020B0604020202020204" pitchFamily="34" charset="0"/>
              </a:rPr>
              <a:t>An improved geometric approach for palette-based image decomposition and recoloring [Wang</a:t>
            </a:r>
            <a:r>
              <a:rPr lang="zh-CN" altLang="zh-CN" sz="1600" dirty="0">
                <a:solidFill>
                  <a:schemeClr val="bg2">
                    <a:lumMod val="50000"/>
                  </a:schemeClr>
                </a:solidFill>
                <a:latin typeface="Arial" panose="020B0604020202020204" pitchFamily="34" charset="0"/>
                <a:cs typeface="Arial" panose="020B0604020202020204" pitchFamily="34" charset="0"/>
              </a:rPr>
              <a:t> et al. </a:t>
            </a:r>
            <a:r>
              <a:rPr lang="en-US" altLang="zh-CN" sz="1600" dirty="0">
                <a:solidFill>
                  <a:schemeClr val="bg2">
                    <a:lumMod val="50000"/>
                  </a:schemeClr>
                </a:solidFill>
                <a:latin typeface="Arial" panose="020B0604020202020204" pitchFamily="34" charset="0"/>
                <a:cs typeface="Arial" panose="020B0604020202020204" pitchFamily="34" charset="0"/>
              </a:rPr>
              <a:t>2019]</a:t>
            </a:r>
            <a:endParaRPr lang="zh-CN" altLang="zh-CN" sz="1600" dirty="0">
              <a:solidFill>
                <a:schemeClr val="bg2">
                  <a:lumMod val="50000"/>
                </a:schemeClr>
              </a:solidFill>
              <a:latin typeface="Arial" panose="020B0604020202020204" pitchFamily="34" charset="0"/>
              <a:cs typeface="Arial" panose="020B0604020202020204" pitchFamily="34" charset="0"/>
            </a:endParaRPr>
          </a:p>
        </p:txBody>
      </p:sp>
      <p:grpSp>
        <p:nvGrpSpPr>
          <p:cNvPr id="6" name="组合 5"/>
          <p:cNvGrpSpPr/>
          <p:nvPr/>
        </p:nvGrpSpPr>
        <p:grpSpPr>
          <a:xfrm>
            <a:off x="920751" y="2881007"/>
            <a:ext cx="3048549" cy="2445456"/>
            <a:chOff x="745208" y="3263412"/>
            <a:chExt cx="2671439" cy="2142950"/>
          </a:xfrm>
        </p:grpSpPr>
        <p:pic>
          <p:nvPicPr>
            <p:cNvPr id="8" name="Picture 104">
              <a:extLst>
                <a:ext uri="{FF2B5EF4-FFF2-40B4-BE49-F238E27FC236}">
                  <a16:creationId xmlns:a16="http://schemas.microsoft.com/office/drawing/2014/main" id="{D5F39B3D-5E9C-1D4C-8125-AD36FD6DAFC7}"/>
                </a:ext>
              </a:extLst>
            </p:cNvPr>
            <p:cNvPicPr>
              <a:picLocks noChangeAspect="1"/>
            </p:cNvPicPr>
            <p:nvPr/>
          </p:nvPicPr>
          <p:blipFill>
            <a:blip r:embed="rId3"/>
            <a:stretch>
              <a:fillRect/>
            </a:stretch>
          </p:blipFill>
          <p:spPr>
            <a:xfrm>
              <a:off x="745208" y="3263412"/>
              <a:ext cx="2671439" cy="1701501"/>
            </a:xfrm>
            <a:prstGeom prst="rect">
              <a:avLst/>
            </a:prstGeom>
          </p:spPr>
        </p:pic>
        <p:sp>
          <p:nvSpPr>
            <p:cNvPr id="9" name="TextBox 38">
              <a:extLst>
                <a:ext uri="{FF2B5EF4-FFF2-40B4-BE49-F238E27FC236}">
                  <a16:creationId xmlns:a16="http://schemas.microsoft.com/office/drawing/2014/main" id="{4EAF8607-EFCC-0148-95F1-52A922D6E13D}"/>
                </a:ext>
              </a:extLst>
            </p:cNvPr>
            <p:cNvSpPr txBox="1"/>
            <p:nvPr/>
          </p:nvSpPr>
          <p:spPr>
            <a:xfrm>
              <a:off x="745208" y="5001806"/>
              <a:ext cx="2658633" cy="404556"/>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RGB</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image</a:t>
              </a:r>
              <a:r>
                <a:rPr lang="zh-CN" altLang="en-US"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I</a:t>
              </a:r>
              <a:endParaRPr lang="en-US" sz="2400" b="1" dirty="0">
                <a:latin typeface="Arial" panose="020B0604020202020204" pitchFamily="34" charset="0"/>
                <a:cs typeface="Arial" panose="020B0604020202020204" pitchFamily="34" charset="0"/>
              </a:endParaRPr>
            </a:p>
          </p:txBody>
        </p:sp>
      </p:grpSp>
      <p:cxnSp>
        <p:nvCxnSpPr>
          <p:cNvPr id="10" name="直接箭头连接符 9"/>
          <p:cNvCxnSpPr/>
          <p:nvPr/>
        </p:nvCxnSpPr>
        <p:spPr>
          <a:xfrm>
            <a:off x="4024553" y="4084332"/>
            <a:ext cx="488304" cy="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519535" y="2914573"/>
            <a:ext cx="3543101" cy="2421919"/>
            <a:chOff x="8456358" y="3279345"/>
            <a:chExt cx="3104816" cy="2122325"/>
          </a:xfrm>
        </p:grpSpPr>
        <p:grpSp>
          <p:nvGrpSpPr>
            <p:cNvPr id="13" name="组合 12"/>
            <p:cNvGrpSpPr/>
            <p:nvPr/>
          </p:nvGrpSpPr>
          <p:grpSpPr>
            <a:xfrm>
              <a:off x="8773869" y="3279345"/>
              <a:ext cx="2787305" cy="2122325"/>
              <a:chOff x="8773869" y="3279345"/>
              <a:chExt cx="2787305" cy="2122325"/>
            </a:xfrm>
          </p:grpSpPr>
          <p:pic>
            <p:nvPicPr>
              <p:cNvPr id="14" name="Picture 112">
                <a:extLst>
                  <a:ext uri="{FF2B5EF4-FFF2-40B4-BE49-F238E27FC236}">
                    <a16:creationId xmlns:a16="http://schemas.microsoft.com/office/drawing/2014/main" id="{D73063A9-37D9-7246-B1E3-C4BC1AE6516A}"/>
                  </a:ext>
                </a:extLst>
              </p:cNvPr>
              <p:cNvPicPr>
                <a:picLocks noChangeAspect="1"/>
              </p:cNvPicPr>
              <p:nvPr/>
            </p:nvPicPr>
            <p:blipFill>
              <a:blip r:embed="rId4"/>
              <a:stretch>
                <a:fillRect/>
              </a:stretch>
            </p:blipFill>
            <p:spPr>
              <a:xfrm>
                <a:off x="8889735" y="3279345"/>
                <a:ext cx="2671439" cy="1701501"/>
              </a:xfrm>
              <a:prstGeom prst="rect">
                <a:avLst/>
              </a:prstGeom>
            </p:spPr>
          </p:pic>
          <p:sp>
            <p:nvSpPr>
              <p:cNvPr id="15" name="TextBox 35">
                <a:extLst>
                  <a:ext uri="{FF2B5EF4-FFF2-40B4-BE49-F238E27FC236}">
                    <a16:creationId xmlns:a16="http://schemas.microsoft.com/office/drawing/2014/main" id="{0E125B6D-BCAF-3B4A-B85E-679CC39F703B}"/>
                  </a:ext>
                </a:extLst>
              </p:cNvPr>
              <p:cNvSpPr txBox="1"/>
              <p:nvPr/>
            </p:nvSpPr>
            <p:spPr>
              <a:xfrm>
                <a:off x="8773869" y="4997114"/>
                <a:ext cx="2671439" cy="404556"/>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Recolored image</a:t>
                </a:r>
                <a:endParaRPr lang="en-US" altLang="zh-CN" sz="2400" b="1" dirty="0">
                  <a:latin typeface="Arial" panose="020B0604020202020204" pitchFamily="34" charset="0"/>
                  <a:cs typeface="Arial" panose="020B0604020202020204" pitchFamily="34" charset="0"/>
                </a:endParaRPr>
              </a:p>
            </p:txBody>
          </p:sp>
        </p:grpSp>
        <p:cxnSp>
          <p:nvCxnSpPr>
            <p:cNvPr id="12" name="直接箭头连接符 11"/>
            <p:cNvCxnSpPr/>
            <p:nvPr/>
          </p:nvCxnSpPr>
          <p:spPr>
            <a:xfrm>
              <a:off x="8456358" y="4361496"/>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902037" y="3226352"/>
            <a:ext cx="2941279" cy="2121205"/>
            <a:chOff x="5248557" y="3574598"/>
            <a:chExt cx="2577440" cy="1858810"/>
          </a:xfrm>
        </p:grpSpPr>
        <p:grpSp>
          <p:nvGrpSpPr>
            <p:cNvPr id="17" name="组合 16"/>
            <p:cNvGrpSpPr/>
            <p:nvPr/>
          </p:nvGrpSpPr>
          <p:grpSpPr>
            <a:xfrm>
              <a:off x="5248557" y="3574598"/>
              <a:ext cx="2577440" cy="1858810"/>
              <a:chOff x="5248557" y="3574598"/>
              <a:chExt cx="2577440" cy="1858810"/>
            </a:xfrm>
          </p:grpSpPr>
          <p:sp>
            <p:nvSpPr>
              <p:cNvPr id="19" name="TextBox 35">
                <a:extLst>
                  <a:ext uri="{FF2B5EF4-FFF2-40B4-BE49-F238E27FC236}">
                    <a16:creationId xmlns:a16="http://schemas.microsoft.com/office/drawing/2014/main" id="{0E125B6D-BCAF-3B4A-B85E-679CC39F703B}"/>
                  </a:ext>
                </a:extLst>
              </p:cNvPr>
              <p:cNvSpPr txBox="1"/>
              <p:nvPr/>
            </p:nvSpPr>
            <p:spPr>
              <a:xfrm>
                <a:off x="5248557" y="5028851"/>
                <a:ext cx="2577440" cy="404557"/>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Palette(convex hull)</a:t>
                </a:r>
                <a:endParaRPr lang="en-US" altLang="zh-CN" sz="2400" b="1" dirty="0">
                  <a:latin typeface="Arial" panose="020B0604020202020204" pitchFamily="34" charset="0"/>
                  <a:cs typeface="Arial" panose="020B0604020202020204" pitchFamily="34" charset="0"/>
                </a:endParaRPr>
              </a:p>
            </p:txBody>
          </p:sp>
          <p:grpSp>
            <p:nvGrpSpPr>
              <p:cNvPr id="20" name="Group 4149">
                <a:extLst>
                  <a:ext uri="{FF2B5EF4-FFF2-40B4-BE49-F238E27FC236}">
                    <a16:creationId xmlns:a16="http://schemas.microsoft.com/office/drawing/2014/main" id="{C61ABA99-CB46-6B44-AA6A-8C04F31E00D2}"/>
                  </a:ext>
                </a:extLst>
              </p:cNvPr>
              <p:cNvGrpSpPr/>
              <p:nvPr/>
            </p:nvGrpSpPr>
            <p:grpSpPr>
              <a:xfrm>
                <a:off x="5454696" y="3574598"/>
                <a:ext cx="1643920" cy="1323677"/>
                <a:chOff x="10109345" y="3862870"/>
                <a:chExt cx="1451466" cy="1208623"/>
              </a:xfrm>
            </p:grpSpPr>
            <p:cxnSp>
              <p:nvCxnSpPr>
                <p:cNvPr id="21" name="Straight Connector 354">
                  <a:extLst>
                    <a:ext uri="{FF2B5EF4-FFF2-40B4-BE49-F238E27FC236}">
                      <a16:creationId xmlns:a16="http://schemas.microsoft.com/office/drawing/2014/main" id="{724DE288-712C-874B-BDB9-8F3EAD8E0267}"/>
                    </a:ext>
                  </a:extLst>
                </p:cNvPr>
                <p:cNvCxnSpPr>
                  <a:cxnSpLocks/>
                  <a:stCxn id="32" idx="6"/>
                  <a:endCxn id="29" idx="1"/>
                </p:cNvCxnSpPr>
                <p:nvPr/>
              </p:nvCxnSpPr>
              <p:spPr>
                <a:xfrm>
                  <a:off x="10198344" y="3908889"/>
                  <a:ext cx="1286501" cy="282149"/>
                </a:xfrm>
                <a:prstGeom prst="line">
                  <a:avLst/>
                </a:prstGeom>
                <a:ln w="25400"/>
              </p:spPr>
              <p:style>
                <a:lnRef idx="3">
                  <a:schemeClr val="dk1"/>
                </a:lnRef>
                <a:fillRef idx="0">
                  <a:schemeClr val="dk1"/>
                </a:fillRef>
                <a:effectRef idx="2">
                  <a:schemeClr val="dk1"/>
                </a:effectRef>
                <a:fontRef idx="minor">
                  <a:schemeClr val="tx1"/>
                </a:fontRef>
              </p:style>
            </p:cxnSp>
            <p:cxnSp>
              <p:nvCxnSpPr>
                <p:cNvPr id="22" name="Straight Connector 355">
                  <a:extLst>
                    <a:ext uri="{FF2B5EF4-FFF2-40B4-BE49-F238E27FC236}">
                      <a16:creationId xmlns:a16="http://schemas.microsoft.com/office/drawing/2014/main" id="{90395D48-FBCE-A640-B558-73F11BEE70F9}"/>
                    </a:ext>
                  </a:extLst>
                </p:cNvPr>
                <p:cNvCxnSpPr>
                  <a:cxnSpLocks/>
                  <a:stCxn id="32" idx="5"/>
                  <a:endCxn id="31" idx="1"/>
                </p:cNvCxnSpPr>
                <p:nvPr/>
              </p:nvCxnSpPr>
              <p:spPr>
                <a:xfrm>
                  <a:off x="10185311" y="3941429"/>
                  <a:ext cx="767047" cy="363067"/>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Straight Connector 356">
                  <a:extLst>
                    <a:ext uri="{FF2B5EF4-FFF2-40B4-BE49-F238E27FC236}">
                      <a16:creationId xmlns:a16="http://schemas.microsoft.com/office/drawing/2014/main" id="{F59901C0-09E9-524B-B384-E02C938E1B23}"/>
                    </a:ext>
                  </a:extLst>
                </p:cNvPr>
                <p:cNvCxnSpPr>
                  <a:cxnSpLocks/>
                  <a:stCxn id="31" idx="6"/>
                  <a:endCxn id="29" idx="2"/>
                </p:cNvCxnSpPr>
                <p:nvPr/>
              </p:nvCxnSpPr>
              <p:spPr>
                <a:xfrm flipV="1">
                  <a:off x="11028323" y="4223579"/>
                  <a:ext cx="443489" cy="113457"/>
                </a:xfrm>
                <a:prstGeom prst="line">
                  <a:avLst/>
                </a:prstGeom>
                <a:ln/>
              </p:spPr>
              <p:style>
                <a:lnRef idx="3">
                  <a:schemeClr val="dk1"/>
                </a:lnRef>
                <a:fillRef idx="0">
                  <a:schemeClr val="dk1"/>
                </a:fillRef>
                <a:effectRef idx="2">
                  <a:schemeClr val="dk1"/>
                </a:effectRef>
                <a:fontRef idx="minor">
                  <a:schemeClr val="tx1"/>
                </a:fontRef>
              </p:style>
            </p:cxnSp>
            <p:cxnSp>
              <p:nvCxnSpPr>
                <p:cNvPr id="24" name="Straight Connector 357">
                  <a:extLst>
                    <a:ext uri="{FF2B5EF4-FFF2-40B4-BE49-F238E27FC236}">
                      <a16:creationId xmlns:a16="http://schemas.microsoft.com/office/drawing/2014/main" id="{48C9C147-3FC0-914B-98A8-DAD23652473F}"/>
                    </a:ext>
                  </a:extLst>
                </p:cNvPr>
                <p:cNvCxnSpPr>
                  <a:cxnSpLocks/>
                  <a:stCxn id="33" idx="7"/>
                  <a:endCxn id="29" idx="4"/>
                </p:cNvCxnSpPr>
                <p:nvPr/>
              </p:nvCxnSpPr>
              <p:spPr>
                <a:xfrm flipV="1">
                  <a:off x="11034247" y="4269597"/>
                  <a:ext cx="482065" cy="723337"/>
                </a:xfrm>
                <a:prstGeom prst="line">
                  <a:avLst/>
                </a:prstGeom>
                <a:ln w="25400"/>
              </p:spPr>
              <p:style>
                <a:lnRef idx="3">
                  <a:schemeClr val="dk1"/>
                </a:lnRef>
                <a:fillRef idx="0">
                  <a:schemeClr val="dk1"/>
                </a:fillRef>
                <a:effectRef idx="2">
                  <a:schemeClr val="dk1"/>
                </a:effectRef>
                <a:fontRef idx="minor">
                  <a:schemeClr val="tx1"/>
                </a:fontRef>
              </p:style>
            </p:cxnSp>
            <p:cxnSp>
              <p:nvCxnSpPr>
                <p:cNvPr id="25" name="Straight Connector 358">
                  <a:extLst>
                    <a:ext uri="{FF2B5EF4-FFF2-40B4-BE49-F238E27FC236}">
                      <a16:creationId xmlns:a16="http://schemas.microsoft.com/office/drawing/2014/main" id="{E5B401DD-D7F8-DF4F-BEBF-FF50465C2307}"/>
                    </a:ext>
                  </a:extLst>
                </p:cNvPr>
                <p:cNvCxnSpPr>
                  <a:cxnSpLocks/>
                  <a:stCxn id="30" idx="0"/>
                  <a:endCxn id="29" idx="4"/>
                </p:cNvCxnSpPr>
                <p:nvPr/>
              </p:nvCxnSpPr>
              <p:spPr>
                <a:xfrm flipV="1">
                  <a:off x="11498428" y="4269597"/>
                  <a:ext cx="17883" cy="414046"/>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Straight Connector 359">
                  <a:extLst>
                    <a:ext uri="{FF2B5EF4-FFF2-40B4-BE49-F238E27FC236}">
                      <a16:creationId xmlns:a16="http://schemas.microsoft.com/office/drawing/2014/main" id="{1A658C9F-BAFC-7246-8BCC-A76DD4FCD2B5}"/>
                    </a:ext>
                  </a:extLst>
                </p:cNvPr>
                <p:cNvCxnSpPr>
                  <a:cxnSpLocks/>
                  <a:stCxn id="33" idx="7"/>
                  <a:endCxn id="30" idx="3"/>
                </p:cNvCxnSpPr>
                <p:nvPr/>
              </p:nvCxnSpPr>
              <p:spPr>
                <a:xfrm flipV="1">
                  <a:off x="11034247" y="4762202"/>
                  <a:ext cx="432716" cy="230733"/>
                </a:xfrm>
                <a:prstGeom prst="line">
                  <a:avLst/>
                </a:prstGeom>
                <a:ln w="25400"/>
              </p:spPr>
              <p:style>
                <a:lnRef idx="3">
                  <a:schemeClr val="dk1"/>
                </a:lnRef>
                <a:fillRef idx="0">
                  <a:schemeClr val="dk1"/>
                </a:fillRef>
                <a:effectRef idx="2">
                  <a:schemeClr val="dk1"/>
                </a:effectRef>
                <a:fontRef idx="minor">
                  <a:schemeClr val="tx1"/>
                </a:fontRef>
              </p:style>
            </p:cxnSp>
            <p:cxnSp>
              <p:nvCxnSpPr>
                <p:cNvPr id="27" name="Straight Connector 360">
                  <a:extLst>
                    <a:ext uri="{FF2B5EF4-FFF2-40B4-BE49-F238E27FC236}">
                      <a16:creationId xmlns:a16="http://schemas.microsoft.com/office/drawing/2014/main" id="{B120EE2B-28E2-E04E-88DE-7F8B07724B82}"/>
                    </a:ext>
                  </a:extLst>
                </p:cNvPr>
                <p:cNvCxnSpPr>
                  <a:cxnSpLocks/>
                  <a:stCxn id="31" idx="4"/>
                  <a:endCxn id="33" idx="0"/>
                </p:cNvCxnSpPr>
                <p:nvPr/>
              </p:nvCxnSpPr>
              <p:spPr>
                <a:xfrm>
                  <a:off x="10983823" y="4383054"/>
                  <a:ext cx="18957" cy="596401"/>
                </a:xfrm>
                <a:prstGeom prst="line">
                  <a:avLst/>
                </a:prstGeom>
                <a:ln w="25400"/>
              </p:spPr>
              <p:style>
                <a:lnRef idx="3">
                  <a:schemeClr val="dk1"/>
                </a:lnRef>
                <a:fillRef idx="0">
                  <a:schemeClr val="dk1"/>
                </a:fillRef>
                <a:effectRef idx="2">
                  <a:schemeClr val="dk1"/>
                </a:effectRef>
                <a:fontRef idx="minor">
                  <a:schemeClr val="tx1"/>
                </a:fontRef>
              </p:style>
            </p:cxnSp>
            <p:cxnSp>
              <p:nvCxnSpPr>
                <p:cNvPr id="28" name="Straight Connector 361">
                  <a:extLst>
                    <a:ext uri="{FF2B5EF4-FFF2-40B4-BE49-F238E27FC236}">
                      <a16:creationId xmlns:a16="http://schemas.microsoft.com/office/drawing/2014/main" id="{F67DED5D-42DD-1748-8D10-CBD297232822}"/>
                    </a:ext>
                  </a:extLst>
                </p:cNvPr>
                <p:cNvCxnSpPr>
                  <a:cxnSpLocks/>
                  <a:stCxn id="32" idx="4"/>
                  <a:endCxn id="33" idx="1"/>
                </p:cNvCxnSpPr>
                <p:nvPr/>
              </p:nvCxnSpPr>
              <p:spPr>
                <a:xfrm>
                  <a:off x="10153845" y="3954908"/>
                  <a:ext cx="817470" cy="1038027"/>
                </a:xfrm>
                <a:prstGeom prst="line">
                  <a:avLst/>
                </a:prstGeom>
                <a:ln w="25400"/>
              </p:spPr>
              <p:style>
                <a:lnRef idx="3">
                  <a:schemeClr val="dk1"/>
                </a:lnRef>
                <a:fillRef idx="0">
                  <a:schemeClr val="dk1"/>
                </a:fillRef>
                <a:effectRef idx="2">
                  <a:schemeClr val="dk1"/>
                </a:effectRef>
                <a:fontRef idx="minor">
                  <a:schemeClr val="tx1"/>
                </a:fontRef>
              </p:style>
            </p:cxnSp>
            <p:sp>
              <p:nvSpPr>
                <p:cNvPr id="29" name="Oval 362">
                  <a:extLst>
                    <a:ext uri="{FF2B5EF4-FFF2-40B4-BE49-F238E27FC236}">
                      <a16:creationId xmlns:a16="http://schemas.microsoft.com/office/drawing/2014/main" id="{609C92E2-81FA-CD41-9CD6-D49C7006D655}"/>
                    </a:ext>
                  </a:extLst>
                </p:cNvPr>
                <p:cNvSpPr/>
                <p:nvPr/>
              </p:nvSpPr>
              <p:spPr>
                <a:xfrm>
                  <a:off x="11471812" y="4177559"/>
                  <a:ext cx="88999" cy="92038"/>
                </a:xfrm>
                <a:prstGeom prst="ellipse">
                  <a:avLst/>
                </a:prstGeom>
                <a:solidFill>
                  <a:srgbClr val="62812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Oval 363">
                  <a:extLst>
                    <a:ext uri="{FF2B5EF4-FFF2-40B4-BE49-F238E27FC236}">
                      <a16:creationId xmlns:a16="http://schemas.microsoft.com/office/drawing/2014/main" id="{7E44859B-9BB5-9B45-8660-D523606C6F08}"/>
                    </a:ext>
                  </a:extLst>
                </p:cNvPr>
                <p:cNvSpPr/>
                <p:nvPr/>
              </p:nvSpPr>
              <p:spPr>
                <a:xfrm>
                  <a:off x="11453929" y="4683643"/>
                  <a:ext cx="88999" cy="92038"/>
                </a:xfrm>
                <a:prstGeom prst="ellipse">
                  <a:avLst/>
                </a:prstGeom>
                <a:solidFill>
                  <a:srgbClr val="582E2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Oval 364">
                  <a:extLst>
                    <a:ext uri="{FF2B5EF4-FFF2-40B4-BE49-F238E27FC236}">
                      <a16:creationId xmlns:a16="http://schemas.microsoft.com/office/drawing/2014/main" id="{0034E2FD-15CB-F74A-A5A5-1C1369A1D7A6}"/>
                    </a:ext>
                  </a:extLst>
                </p:cNvPr>
                <p:cNvSpPr/>
                <p:nvPr/>
              </p:nvSpPr>
              <p:spPr>
                <a:xfrm>
                  <a:off x="10939324" y="4291017"/>
                  <a:ext cx="88999" cy="92038"/>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2" name="Oval 365">
                  <a:extLst>
                    <a:ext uri="{FF2B5EF4-FFF2-40B4-BE49-F238E27FC236}">
                      <a16:creationId xmlns:a16="http://schemas.microsoft.com/office/drawing/2014/main" id="{D7835A5A-FA06-4D45-A179-9E4CA185F360}"/>
                    </a:ext>
                  </a:extLst>
                </p:cNvPr>
                <p:cNvSpPr/>
                <p:nvPr/>
              </p:nvSpPr>
              <p:spPr>
                <a:xfrm>
                  <a:off x="10109345" y="3862870"/>
                  <a:ext cx="88999" cy="92038"/>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3" name="Oval 366">
                  <a:extLst>
                    <a:ext uri="{FF2B5EF4-FFF2-40B4-BE49-F238E27FC236}">
                      <a16:creationId xmlns:a16="http://schemas.microsoft.com/office/drawing/2014/main" id="{89BA307E-4D67-4842-8510-3AE62D58A2DF}"/>
                    </a:ext>
                  </a:extLst>
                </p:cNvPr>
                <p:cNvSpPr/>
                <p:nvPr/>
              </p:nvSpPr>
              <p:spPr>
                <a:xfrm>
                  <a:off x="10958281" y="4979455"/>
                  <a:ext cx="88999" cy="92038"/>
                </a:xfrm>
                <a:prstGeom prst="ellipse">
                  <a:avLst/>
                </a:prstGeom>
                <a:solidFill>
                  <a:srgbClr val="B931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34" name="Straight Connector 367">
                  <a:extLst>
                    <a:ext uri="{FF2B5EF4-FFF2-40B4-BE49-F238E27FC236}">
                      <a16:creationId xmlns:a16="http://schemas.microsoft.com/office/drawing/2014/main" id="{93F25C18-02E9-FB4D-A879-2FE9B8F8D3FA}"/>
                    </a:ext>
                  </a:extLst>
                </p:cNvPr>
                <p:cNvCxnSpPr>
                  <a:cxnSpLocks/>
                  <a:stCxn id="32" idx="5"/>
                  <a:endCxn id="30" idx="1"/>
                </p:cNvCxnSpPr>
                <p:nvPr/>
              </p:nvCxnSpPr>
              <p:spPr>
                <a:xfrm>
                  <a:off x="10185311" y="3941429"/>
                  <a:ext cx="1281652" cy="755693"/>
                </a:xfrm>
                <a:prstGeom prst="line">
                  <a:avLst/>
                </a:prstGeom>
                <a:ln w="25400"/>
              </p:spPr>
              <p:style>
                <a:lnRef idx="3">
                  <a:schemeClr val="dk1"/>
                </a:lnRef>
                <a:fillRef idx="0">
                  <a:schemeClr val="dk1"/>
                </a:fillRef>
                <a:effectRef idx="2">
                  <a:schemeClr val="dk1"/>
                </a:effectRef>
                <a:fontRef idx="minor">
                  <a:schemeClr val="tx1"/>
                </a:fontRef>
              </p:style>
            </p:cxnSp>
            <p:sp>
              <p:nvSpPr>
                <p:cNvPr id="35" name="Oval 368">
                  <a:extLst>
                    <a:ext uri="{FF2B5EF4-FFF2-40B4-BE49-F238E27FC236}">
                      <a16:creationId xmlns:a16="http://schemas.microsoft.com/office/drawing/2014/main" id="{5EE03203-AE9B-E34D-80D9-EA35B379686C}"/>
                    </a:ext>
                  </a:extLst>
                </p:cNvPr>
                <p:cNvSpPr/>
                <p:nvPr/>
              </p:nvSpPr>
              <p:spPr>
                <a:xfrm>
                  <a:off x="10384385" y="3971176"/>
                  <a:ext cx="41534" cy="35347"/>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Oval 369">
                  <a:extLst>
                    <a:ext uri="{FF2B5EF4-FFF2-40B4-BE49-F238E27FC236}">
                      <a16:creationId xmlns:a16="http://schemas.microsoft.com/office/drawing/2014/main" id="{DCBC6183-2CB3-4343-92DF-EEA68C09192A}"/>
                    </a:ext>
                  </a:extLst>
                </p:cNvPr>
                <p:cNvSpPr/>
                <p:nvPr/>
              </p:nvSpPr>
              <p:spPr>
                <a:xfrm>
                  <a:off x="10351776" y="4048469"/>
                  <a:ext cx="41534" cy="35347"/>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Oval 370">
                  <a:extLst>
                    <a:ext uri="{FF2B5EF4-FFF2-40B4-BE49-F238E27FC236}">
                      <a16:creationId xmlns:a16="http://schemas.microsoft.com/office/drawing/2014/main" id="{C5D49DDC-E8D9-8F44-8770-CFF4CB513F8C}"/>
                    </a:ext>
                  </a:extLst>
                </p:cNvPr>
                <p:cNvSpPr/>
                <p:nvPr/>
              </p:nvSpPr>
              <p:spPr>
                <a:xfrm>
                  <a:off x="10417655" y="4159804"/>
                  <a:ext cx="41534" cy="35347"/>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8" name="Oval 371">
                  <a:extLst>
                    <a:ext uri="{FF2B5EF4-FFF2-40B4-BE49-F238E27FC236}">
                      <a16:creationId xmlns:a16="http://schemas.microsoft.com/office/drawing/2014/main" id="{4DD17558-8C73-014F-B37F-F768AD76DCF1}"/>
                    </a:ext>
                  </a:extLst>
                </p:cNvPr>
                <p:cNvSpPr/>
                <p:nvPr/>
              </p:nvSpPr>
              <p:spPr>
                <a:xfrm>
                  <a:off x="10508566" y="4189341"/>
                  <a:ext cx="41534" cy="35347"/>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9" name="Oval 372">
                  <a:extLst>
                    <a:ext uri="{FF2B5EF4-FFF2-40B4-BE49-F238E27FC236}">
                      <a16:creationId xmlns:a16="http://schemas.microsoft.com/office/drawing/2014/main" id="{D7888163-96CF-9941-AB7E-F17D14F35962}"/>
                    </a:ext>
                  </a:extLst>
                </p:cNvPr>
                <p:cNvSpPr/>
                <p:nvPr/>
              </p:nvSpPr>
              <p:spPr>
                <a:xfrm>
                  <a:off x="10438422" y="4043507"/>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0" name="Oval 373">
                  <a:extLst>
                    <a:ext uri="{FF2B5EF4-FFF2-40B4-BE49-F238E27FC236}">
                      <a16:creationId xmlns:a16="http://schemas.microsoft.com/office/drawing/2014/main" id="{2DC90F50-5E66-F840-BDF5-E99D606DD9B9}"/>
                    </a:ext>
                  </a:extLst>
                </p:cNvPr>
                <p:cNvSpPr/>
                <p:nvPr/>
              </p:nvSpPr>
              <p:spPr>
                <a:xfrm>
                  <a:off x="10552415" y="4092882"/>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Oval 374">
                  <a:extLst>
                    <a:ext uri="{FF2B5EF4-FFF2-40B4-BE49-F238E27FC236}">
                      <a16:creationId xmlns:a16="http://schemas.microsoft.com/office/drawing/2014/main" id="{0F95C3C8-7176-344A-B7FE-21A3714131D9}"/>
                    </a:ext>
                  </a:extLst>
                </p:cNvPr>
                <p:cNvSpPr/>
                <p:nvPr/>
              </p:nvSpPr>
              <p:spPr>
                <a:xfrm>
                  <a:off x="11213774" y="4645994"/>
                  <a:ext cx="41534" cy="35347"/>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Oval 375">
                  <a:extLst>
                    <a:ext uri="{FF2B5EF4-FFF2-40B4-BE49-F238E27FC236}">
                      <a16:creationId xmlns:a16="http://schemas.microsoft.com/office/drawing/2014/main" id="{D132E3D0-5D9C-914D-B9BF-25E8416DA30E}"/>
                    </a:ext>
                  </a:extLst>
                </p:cNvPr>
                <p:cNvSpPr/>
                <p:nvPr/>
              </p:nvSpPr>
              <p:spPr>
                <a:xfrm>
                  <a:off x="10806880" y="4364371"/>
                  <a:ext cx="41534" cy="35347"/>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5" name="Oval 376">
                  <a:extLst>
                    <a:ext uri="{FF2B5EF4-FFF2-40B4-BE49-F238E27FC236}">
                      <a16:creationId xmlns:a16="http://schemas.microsoft.com/office/drawing/2014/main" id="{7804793C-9FD1-804D-B0D3-23B9FD70F9FB}"/>
                    </a:ext>
                  </a:extLst>
                </p:cNvPr>
                <p:cNvSpPr/>
                <p:nvPr/>
              </p:nvSpPr>
              <p:spPr>
                <a:xfrm>
                  <a:off x="10772905" y="4471034"/>
                  <a:ext cx="41534" cy="35347"/>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Oval 377">
                  <a:extLst>
                    <a:ext uri="{FF2B5EF4-FFF2-40B4-BE49-F238E27FC236}">
                      <a16:creationId xmlns:a16="http://schemas.microsoft.com/office/drawing/2014/main" id="{91973B7D-FAFE-0142-BD9E-7B0930AE00BC}"/>
                    </a:ext>
                  </a:extLst>
                </p:cNvPr>
                <p:cNvSpPr/>
                <p:nvPr/>
              </p:nvSpPr>
              <p:spPr>
                <a:xfrm>
                  <a:off x="10552415" y="4300729"/>
                  <a:ext cx="41534" cy="35347"/>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Oval 378">
                  <a:extLst>
                    <a:ext uri="{FF2B5EF4-FFF2-40B4-BE49-F238E27FC236}">
                      <a16:creationId xmlns:a16="http://schemas.microsoft.com/office/drawing/2014/main" id="{AD581413-35C7-AF43-ABCB-2CA4D39D39C2}"/>
                    </a:ext>
                  </a:extLst>
                </p:cNvPr>
                <p:cNvSpPr/>
                <p:nvPr/>
              </p:nvSpPr>
              <p:spPr>
                <a:xfrm>
                  <a:off x="10971898" y="4640459"/>
                  <a:ext cx="41534" cy="35347"/>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Oval 379">
                  <a:extLst>
                    <a:ext uri="{FF2B5EF4-FFF2-40B4-BE49-F238E27FC236}">
                      <a16:creationId xmlns:a16="http://schemas.microsoft.com/office/drawing/2014/main" id="{7995753A-4D5C-9544-916C-C3DAFBEB06CC}"/>
                    </a:ext>
                  </a:extLst>
                </p:cNvPr>
                <p:cNvSpPr/>
                <p:nvPr/>
              </p:nvSpPr>
              <p:spPr>
                <a:xfrm>
                  <a:off x="10770900" y="4627785"/>
                  <a:ext cx="41534" cy="35347"/>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9" name="Oval 380">
                  <a:extLst>
                    <a:ext uri="{FF2B5EF4-FFF2-40B4-BE49-F238E27FC236}">
                      <a16:creationId xmlns:a16="http://schemas.microsoft.com/office/drawing/2014/main" id="{4393F745-312C-5D44-A6AF-0EFE4FA9E28E}"/>
                    </a:ext>
                  </a:extLst>
                </p:cNvPr>
                <p:cNvSpPr/>
                <p:nvPr/>
              </p:nvSpPr>
              <p:spPr>
                <a:xfrm>
                  <a:off x="10281549" y="3924763"/>
                  <a:ext cx="41534" cy="35347"/>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Oval 381">
                  <a:extLst>
                    <a:ext uri="{FF2B5EF4-FFF2-40B4-BE49-F238E27FC236}">
                      <a16:creationId xmlns:a16="http://schemas.microsoft.com/office/drawing/2014/main" id="{5C4BB1C6-197C-7A4C-863D-F2AF1A281379}"/>
                    </a:ext>
                  </a:extLst>
                </p:cNvPr>
                <p:cNvSpPr/>
                <p:nvPr/>
              </p:nvSpPr>
              <p:spPr>
                <a:xfrm>
                  <a:off x="10456881" y="3891483"/>
                  <a:ext cx="41534" cy="35347"/>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Oval 382">
                  <a:extLst>
                    <a:ext uri="{FF2B5EF4-FFF2-40B4-BE49-F238E27FC236}">
                      <a16:creationId xmlns:a16="http://schemas.microsoft.com/office/drawing/2014/main" id="{7BF73539-2C01-D54E-84C7-84CE4A9843C0}"/>
                    </a:ext>
                  </a:extLst>
                </p:cNvPr>
                <p:cNvSpPr/>
                <p:nvPr/>
              </p:nvSpPr>
              <p:spPr>
                <a:xfrm>
                  <a:off x="10586322" y="3974844"/>
                  <a:ext cx="41534" cy="35347"/>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2" name="Oval 383">
                  <a:extLst>
                    <a:ext uri="{FF2B5EF4-FFF2-40B4-BE49-F238E27FC236}">
                      <a16:creationId xmlns:a16="http://schemas.microsoft.com/office/drawing/2014/main" id="{13EE9189-9AAF-1F4A-9BA1-09D8044B09F8}"/>
                    </a:ext>
                  </a:extLst>
                </p:cNvPr>
                <p:cNvSpPr/>
                <p:nvPr/>
              </p:nvSpPr>
              <p:spPr>
                <a:xfrm>
                  <a:off x="10662468" y="3955952"/>
                  <a:ext cx="41534" cy="35347"/>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Oval 384">
                  <a:extLst>
                    <a:ext uri="{FF2B5EF4-FFF2-40B4-BE49-F238E27FC236}">
                      <a16:creationId xmlns:a16="http://schemas.microsoft.com/office/drawing/2014/main" id="{321295D8-65E2-A84F-A75F-DB8EA933A20F}"/>
                    </a:ext>
                  </a:extLst>
                </p:cNvPr>
                <p:cNvSpPr/>
                <p:nvPr/>
              </p:nvSpPr>
              <p:spPr>
                <a:xfrm>
                  <a:off x="11115692" y="4628278"/>
                  <a:ext cx="41534" cy="35347"/>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Oval 385">
                  <a:extLst>
                    <a:ext uri="{FF2B5EF4-FFF2-40B4-BE49-F238E27FC236}">
                      <a16:creationId xmlns:a16="http://schemas.microsoft.com/office/drawing/2014/main" id="{BE4F9CA3-1FAB-4C43-915C-46A98366031E}"/>
                    </a:ext>
                  </a:extLst>
                </p:cNvPr>
                <p:cNvSpPr/>
                <p:nvPr/>
              </p:nvSpPr>
              <p:spPr>
                <a:xfrm>
                  <a:off x="10736389" y="3990348"/>
                  <a:ext cx="41534" cy="35347"/>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Oval 386">
                  <a:extLst>
                    <a:ext uri="{FF2B5EF4-FFF2-40B4-BE49-F238E27FC236}">
                      <a16:creationId xmlns:a16="http://schemas.microsoft.com/office/drawing/2014/main" id="{550E9759-D42C-9A42-B798-2367D8577C62}"/>
                    </a:ext>
                  </a:extLst>
                </p:cNvPr>
                <p:cNvSpPr/>
                <p:nvPr/>
              </p:nvSpPr>
              <p:spPr>
                <a:xfrm>
                  <a:off x="10787253" y="4048469"/>
                  <a:ext cx="41534" cy="35347"/>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Oval 387">
                  <a:extLst>
                    <a:ext uri="{FF2B5EF4-FFF2-40B4-BE49-F238E27FC236}">
                      <a16:creationId xmlns:a16="http://schemas.microsoft.com/office/drawing/2014/main" id="{18BE39E6-E1C2-D44F-B816-5893EF2AB055}"/>
                    </a:ext>
                  </a:extLst>
                </p:cNvPr>
                <p:cNvSpPr/>
                <p:nvPr/>
              </p:nvSpPr>
              <p:spPr>
                <a:xfrm>
                  <a:off x="10901102" y="4066061"/>
                  <a:ext cx="41534" cy="35347"/>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7" name="Oval 388">
                  <a:extLst>
                    <a:ext uri="{FF2B5EF4-FFF2-40B4-BE49-F238E27FC236}">
                      <a16:creationId xmlns:a16="http://schemas.microsoft.com/office/drawing/2014/main" id="{99D87BDF-4E0C-0F47-AFB5-CCC3A79F96D2}"/>
                    </a:ext>
                  </a:extLst>
                </p:cNvPr>
                <p:cNvSpPr/>
                <p:nvPr/>
              </p:nvSpPr>
              <p:spPr>
                <a:xfrm>
                  <a:off x="10915567" y="4028092"/>
                  <a:ext cx="41534" cy="35347"/>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Oval 389">
                  <a:extLst>
                    <a:ext uri="{FF2B5EF4-FFF2-40B4-BE49-F238E27FC236}">
                      <a16:creationId xmlns:a16="http://schemas.microsoft.com/office/drawing/2014/main" id="{44953359-35A5-FB4C-8991-365B237F785E}"/>
                    </a:ext>
                  </a:extLst>
                </p:cNvPr>
                <p:cNvSpPr/>
                <p:nvPr/>
              </p:nvSpPr>
              <p:spPr>
                <a:xfrm>
                  <a:off x="10941035" y="4127218"/>
                  <a:ext cx="41534" cy="35347"/>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9" name="Oval 390">
                  <a:extLst>
                    <a:ext uri="{FF2B5EF4-FFF2-40B4-BE49-F238E27FC236}">
                      <a16:creationId xmlns:a16="http://schemas.microsoft.com/office/drawing/2014/main" id="{07E3D4D0-0ABE-0B4F-ADBF-6BD8E3814933}"/>
                    </a:ext>
                  </a:extLst>
                </p:cNvPr>
                <p:cNvSpPr/>
                <p:nvPr/>
              </p:nvSpPr>
              <p:spPr>
                <a:xfrm>
                  <a:off x="11084112" y="4099218"/>
                  <a:ext cx="41534" cy="35347"/>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Oval 391">
                  <a:extLst>
                    <a:ext uri="{FF2B5EF4-FFF2-40B4-BE49-F238E27FC236}">
                      <a16:creationId xmlns:a16="http://schemas.microsoft.com/office/drawing/2014/main" id="{F7DE99B5-A439-AF43-B958-0F7469EA5FCC}"/>
                    </a:ext>
                  </a:extLst>
                </p:cNvPr>
                <p:cNvSpPr/>
                <p:nvPr/>
              </p:nvSpPr>
              <p:spPr>
                <a:xfrm>
                  <a:off x="11317680" y="4242858"/>
                  <a:ext cx="41534" cy="35347"/>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Oval 392">
                  <a:extLst>
                    <a:ext uri="{FF2B5EF4-FFF2-40B4-BE49-F238E27FC236}">
                      <a16:creationId xmlns:a16="http://schemas.microsoft.com/office/drawing/2014/main" id="{9C51A39A-DA3C-AD4B-B983-6145185F4C59}"/>
                    </a:ext>
                  </a:extLst>
                </p:cNvPr>
                <p:cNvSpPr/>
                <p:nvPr/>
              </p:nvSpPr>
              <p:spPr>
                <a:xfrm>
                  <a:off x="10977440" y="4494236"/>
                  <a:ext cx="41534" cy="35347"/>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Oval 393">
                  <a:extLst>
                    <a:ext uri="{FF2B5EF4-FFF2-40B4-BE49-F238E27FC236}">
                      <a16:creationId xmlns:a16="http://schemas.microsoft.com/office/drawing/2014/main" id="{0D108D1D-1A25-8B4F-A51C-03ED66C5C2BF}"/>
                    </a:ext>
                  </a:extLst>
                </p:cNvPr>
                <p:cNvSpPr/>
                <p:nvPr/>
              </p:nvSpPr>
              <p:spPr>
                <a:xfrm>
                  <a:off x="10689726" y="430583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Oval 394">
                  <a:extLst>
                    <a:ext uri="{FF2B5EF4-FFF2-40B4-BE49-F238E27FC236}">
                      <a16:creationId xmlns:a16="http://schemas.microsoft.com/office/drawing/2014/main" id="{1FB02289-3D83-D14E-840F-B44BD2646A3A}"/>
                    </a:ext>
                  </a:extLst>
                </p:cNvPr>
                <p:cNvSpPr/>
                <p:nvPr/>
              </p:nvSpPr>
              <p:spPr>
                <a:xfrm>
                  <a:off x="11129564" y="4242858"/>
                  <a:ext cx="41534" cy="35347"/>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Oval 395">
                  <a:extLst>
                    <a:ext uri="{FF2B5EF4-FFF2-40B4-BE49-F238E27FC236}">
                      <a16:creationId xmlns:a16="http://schemas.microsoft.com/office/drawing/2014/main" id="{989C46DE-4A3B-124B-A212-CFF25901FC8F}"/>
                    </a:ext>
                  </a:extLst>
                </p:cNvPr>
                <p:cNvSpPr/>
                <p:nvPr/>
              </p:nvSpPr>
              <p:spPr>
                <a:xfrm>
                  <a:off x="10665594" y="4458359"/>
                  <a:ext cx="41534" cy="35347"/>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Oval 396">
                  <a:extLst>
                    <a:ext uri="{FF2B5EF4-FFF2-40B4-BE49-F238E27FC236}">
                      <a16:creationId xmlns:a16="http://schemas.microsoft.com/office/drawing/2014/main" id="{E207519D-BC0D-F445-A86B-C4E2B0626D59}"/>
                    </a:ext>
                  </a:extLst>
                </p:cNvPr>
                <p:cNvSpPr/>
                <p:nvPr/>
              </p:nvSpPr>
              <p:spPr>
                <a:xfrm>
                  <a:off x="11072028" y="4444912"/>
                  <a:ext cx="41534" cy="35347"/>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6" name="Oval 397">
                  <a:extLst>
                    <a:ext uri="{FF2B5EF4-FFF2-40B4-BE49-F238E27FC236}">
                      <a16:creationId xmlns:a16="http://schemas.microsoft.com/office/drawing/2014/main" id="{6FE81A9C-BA88-3245-82C0-A72B1DC08554}"/>
                    </a:ext>
                  </a:extLst>
                </p:cNvPr>
                <p:cNvSpPr/>
                <p:nvPr/>
              </p:nvSpPr>
              <p:spPr>
                <a:xfrm>
                  <a:off x="11249717" y="4273749"/>
                  <a:ext cx="41534" cy="35347"/>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Oval 398">
                  <a:extLst>
                    <a:ext uri="{FF2B5EF4-FFF2-40B4-BE49-F238E27FC236}">
                      <a16:creationId xmlns:a16="http://schemas.microsoft.com/office/drawing/2014/main" id="{5BC9D6E0-3D6E-6541-8703-A2D0EF5B1C73}"/>
                    </a:ext>
                  </a:extLst>
                </p:cNvPr>
                <p:cNvSpPr/>
                <p:nvPr/>
              </p:nvSpPr>
              <p:spPr>
                <a:xfrm>
                  <a:off x="11355464" y="4334934"/>
                  <a:ext cx="41534" cy="35347"/>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8" name="Oval 399">
                  <a:extLst>
                    <a:ext uri="{FF2B5EF4-FFF2-40B4-BE49-F238E27FC236}">
                      <a16:creationId xmlns:a16="http://schemas.microsoft.com/office/drawing/2014/main" id="{B88828EC-B6CE-5F49-92C6-A98E28C5BDEB}"/>
                    </a:ext>
                  </a:extLst>
                </p:cNvPr>
                <p:cNvSpPr/>
                <p:nvPr/>
              </p:nvSpPr>
              <p:spPr>
                <a:xfrm>
                  <a:off x="11439841" y="4259793"/>
                  <a:ext cx="41534" cy="35347"/>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9" name="Oval 400">
                  <a:extLst>
                    <a:ext uri="{FF2B5EF4-FFF2-40B4-BE49-F238E27FC236}">
                      <a16:creationId xmlns:a16="http://schemas.microsoft.com/office/drawing/2014/main" id="{0816CB00-AE16-BF4B-8EDF-F3EDACDE9E0C}"/>
                    </a:ext>
                  </a:extLst>
                </p:cNvPr>
                <p:cNvSpPr/>
                <p:nvPr/>
              </p:nvSpPr>
              <p:spPr>
                <a:xfrm>
                  <a:off x="11391919" y="4431854"/>
                  <a:ext cx="41534" cy="35347"/>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0" name="Oval 401">
                  <a:extLst>
                    <a:ext uri="{FF2B5EF4-FFF2-40B4-BE49-F238E27FC236}">
                      <a16:creationId xmlns:a16="http://schemas.microsoft.com/office/drawing/2014/main" id="{70C64119-171F-8443-A5E0-E5EB1BA3357F}"/>
                    </a:ext>
                  </a:extLst>
                </p:cNvPr>
                <p:cNvSpPr/>
                <p:nvPr/>
              </p:nvSpPr>
              <p:spPr>
                <a:xfrm>
                  <a:off x="11494256" y="4352607"/>
                  <a:ext cx="41534" cy="35347"/>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1" name="Oval 402">
                  <a:extLst>
                    <a:ext uri="{FF2B5EF4-FFF2-40B4-BE49-F238E27FC236}">
                      <a16:creationId xmlns:a16="http://schemas.microsoft.com/office/drawing/2014/main" id="{1669DD26-EDB0-3942-B6F3-3DC5DBE48E79}"/>
                    </a:ext>
                  </a:extLst>
                </p:cNvPr>
                <p:cNvSpPr/>
                <p:nvPr/>
              </p:nvSpPr>
              <p:spPr>
                <a:xfrm>
                  <a:off x="11172240" y="4545778"/>
                  <a:ext cx="41534" cy="35347"/>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2" name="Oval 403">
                  <a:extLst>
                    <a:ext uri="{FF2B5EF4-FFF2-40B4-BE49-F238E27FC236}">
                      <a16:creationId xmlns:a16="http://schemas.microsoft.com/office/drawing/2014/main" id="{F4DC889C-AD5E-C645-8F1C-5DF3BD476527}"/>
                    </a:ext>
                  </a:extLst>
                </p:cNvPr>
                <p:cNvSpPr/>
                <p:nvPr/>
              </p:nvSpPr>
              <p:spPr>
                <a:xfrm>
                  <a:off x="10634406" y="4194794"/>
                  <a:ext cx="41534" cy="35347"/>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3" name="Oval 404">
                  <a:extLst>
                    <a:ext uri="{FF2B5EF4-FFF2-40B4-BE49-F238E27FC236}">
                      <a16:creationId xmlns:a16="http://schemas.microsoft.com/office/drawing/2014/main" id="{CE885BCE-5BA4-0842-9D9D-75C2150A11B2}"/>
                    </a:ext>
                  </a:extLst>
                </p:cNvPr>
                <p:cNvSpPr/>
                <p:nvPr/>
              </p:nvSpPr>
              <p:spPr>
                <a:xfrm>
                  <a:off x="10772905" y="423629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4" name="Oval 405">
                  <a:extLst>
                    <a:ext uri="{FF2B5EF4-FFF2-40B4-BE49-F238E27FC236}">
                      <a16:creationId xmlns:a16="http://schemas.microsoft.com/office/drawing/2014/main" id="{63126F1D-8F1D-8046-8771-02C0FF20786D}"/>
                    </a:ext>
                  </a:extLst>
                </p:cNvPr>
                <p:cNvSpPr/>
                <p:nvPr/>
              </p:nvSpPr>
              <p:spPr>
                <a:xfrm>
                  <a:off x="11027505" y="4562410"/>
                  <a:ext cx="41534" cy="35347"/>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5" name="Oval 406">
                  <a:extLst>
                    <a:ext uri="{FF2B5EF4-FFF2-40B4-BE49-F238E27FC236}">
                      <a16:creationId xmlns:a16="http://schemas.microsoft.com/office/drawing/2014/main" id="{EBBADA91-78AC-D843-8D4D-9EFE7AEF5A57}"/>
                    </a:ext>
                  </a:extLst>
                </p:cNvPr>
                <p:cNvSpPr/>
                <p:nvPr/>
              </p:nvSpPr>
              <p:spPr>
                <a:xfrm>
                  <a:off x="10793453" y="4530074"/>
                  <a:ext cx="41534" cy="35347"/>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6" name="Oval 407">
                  <a:extLst>
                    <a:ext uri="{FF2B5EF4-FFF2-40B4-BE49-F238E27FC236}">
                      <a16:creationId xmlns:a16="http://schemas.microsoft.com/office/drawing/2014/main" id="{89B3A349-9B9F-414D-8632-4D5CDF386CED}"/>
                    </a:ext>
                  </a:extLst>
                </p:cNvPr>
                <p:cNvSpPr/>
                <p:nvPr/>
              </p:nvSpPr>
              <p:spPr>
                <a:xfrm>
                  <a:off x="11027505" y="4715929"/>
                  <a:ext cx="41534" cy="35347"/>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7" name="Oval 408">
                  <a:extLst>
                    <a:ext uri="{FF2B5EF4-FFF2-40B4-BE49-F238E27FC236}">
                      <a16:creationId xmlns:a16="http://schemas.microsoft.com/office/drawing/2014/main" id="{8C0B37B0-38C0-994D-8397-298FCEAE672C}"/>
                    </a:ext>
                  </a:extLst>
                </p:cNvPr>
                <p:cNvSpPr/>
                <p:nvPr/>
              </p:nvSpPr>
              <p:spPr>
                <a:xfrm>
                  <a:off x="11297574" y="4608404"/>
                  <a:ext cx="41534" cy="35347"/>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8" name="Oval 409">
                  <a:extLst>
                    <a:ext uri="{FF2B5EF4-FFF2-40B4-BE49-F238E27FC236}">
                      <a16:creationId xmlns:a16="http://schemas.microsoft.com/office/drawing/2014/main" id="{E6C4DDCA-FED3-5E4C-AACA-6A72A183EE42}"/>
                    </a:ext>
                  </a:extLst>
                </p:cNvPr>
                <p:cNvSpPr/>
                <p:nvPr/>
              </p:nvSpPr>
              <p:spPr>
                <a:xfrm>
                  <a:off x="11031912" y="4808677"/>
                  <a:ext cx="41534" cy="35347"/>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9" name="Oval 410">
                  <a:extLst>
                    <a:ext uri="{FF2B5EF4-FFF2-40B4-BE49-F238E27FC236}">
                      <a16:creationId xmlns:a16="http://schemas.microsoft.com/office/drawing/2014/main" id="{21003349-5A13-7B42-86D5-84FB9837AC8B}"/>
                    </a:ext>
                  </a:extLst>
                </p:cNvPr>
                <p:cNvSpPr/>
                <p:nvPr/>
              </p:nvSpPr>
              <p:spPr>
                <a:xfrm>
                  <a:off x="11213774" y="4728183"/>
                  <a:ext cx="41534" cy="35347"/>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0" name="Oval 411">
                  <a:extLst>
                    <a:ext uri="{FF2B5EF4-FFF2-40B4-BE49-F238E27FC236}">
                      <a16:creationId xmlns:a16="http://schemas.microsoft.com/office/drawing/2014/main" id="{17EE257C-2970-3343-8272-759D7D3713EF}"/>
                    </a:ext>
                  </a:extLst>
                </p:cNvPr>
                <p:cNvSpPr/>
                <p:nvPr/>
              </p:nvSpPr>
              <p:spPr>
                <a:xfrm>
                  <a:off x="10563830" y="4388114"/>
                  <a:ext cx="41534" cy="35347"/>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1" name="Oval 412">
                  <a:extLst>
                    <a:ext uri="{FF2B5EF4-FFF2-40B4-BE49-F238E27FC236}">
                      <a16:creationId xmlns:a16="http://schemas.microsoft.com/office/drawing/2014/main" id="{A27DCA72-99D2-5B43-B5B8-E93CDBBD0D99}"/>
                    </a:ext>
                  </a:extLst>
                </p:cNvPr>
                <p:cNvSpPr/>
                <p:nvPr/>
              </p:nvSpPr>
              <p:spPr>
                <a:xfrm>
                  <a:off x="11081906" y="4527064"/>
                  <a:ext cx="41534" cy="35347"/>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Oval 413">
                  <a:extLst>
                    <a:ext uri="{FF2B5EF4-FFF2-40B4-BE49-F238E27FC236}">
                      <a16:creationId xmlns:a16="http://schemas.microsoft.com/office/drawing/2014/main" id="{DDF89EBC-BE4B-7545-A2CF-BEE50663E15D}"/>
                    </a:ext>
                  </a:extLst>
                </p:cNvPr>
                <p:cNvSpPr/>
                <p:nvPr/>
              </p:nvSpPr>
              <p:spPr>
                <a:xfrm>
                  <a:off x="11136459" y="4781203"/>
                  <a:ext cx="41534" cy="35347"/>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3" name="Oval 414">
                  <a:extLst>
                    <a:ext uri="{FF2B5EF4-FFF2-40B4-BE49-F238E27FC236}">
                      <a16:creationId xmlns:a16="http://schemas.microsoft.com/office/drawing/2014/main" id="{058C0AD0-901F-254F-BC02-0E41FD3D0FF0}"/>
                    </a:ext>
                  </a:extLst>
                </p:cNvPr>
                <p:cNvSpPr/>
                <p:nvPr/>
              </p:nvSpPr>
              <p:spPr>
                <a:xfrm>
                  <a:off x="10957533" y="4745856"/>
                  <a:ext cx="41534" cy="35347"/>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Oval 415">
                  <a:extLst>
                    <a:ext uri="{FF2B5EF4-FFF2-40B4-BE49-F238E27FC236}">
                      <a16:creationId xmlns:a16="http://schemas.microsoft.com/office/drawing/2014/main" id="{87F2CC0D-2C78-294B-B944-7A0867E3D903}"/>
                    </a:ext>
                  </a:extLst>
                </p:cNvPr>
                <p:cNvSpPr/>
                <p:nvPr/>
              </p:nvSpPr>
              <p:spPr>
                <a:xfrm>
                  <a:off x="11249717" y="4830180"/>
                  <a:ext cx="41534" cy="35347"/>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5" name="Oval 416">
                  <a:extLst>
                    <a:ext uri="{FF2B5EF4-FFF2-40B4-BE49-F238E27FC236}">
                      <a16:creationId xmlns:a16="http://schemas.microsoft.com/office/drawing/2014/main" id="{CA3BE39A-CF2B-C446-864B-0E190D5F2998}"/>
                    </a:ext>
                  </a:extLst>
                </p:cNvPr>
                <p:cNvSpPr/>
                <p:nvPr/>
              </p:nvSpPr>
              <p:spPr>
                <a:xfrm>
                  <a:off x="11179417" y="4135940"/>
                  <a:ext cx="41534" cy="35347"/>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pic>
          <p:nvPicPr>
            <p:cNvPr id="18" name="Picture 121">
              <a:extLst>
                <a:ext uri="{FF2B5EF4-FFF2-40B4-BE49-F238E27FC236}">
                  <a16:creationId xmlns:a16="http://schemas.microsoft.com/office/drawing/2014/main" id="{F967B9FC-68D7-194F-BF79-A29D3DBF9A98}"/>
                </a:ext>
              </a:extLst>
            </p:cNvPr>
            <p:cNvPicPr>
              <a:picLocks noChangeAspect="1"/>
            </p:cNvPicPr>
            <p:nvPr/>
          </p:nvPicPr>
          <p:blipFill>
            <a:blip r:embed="rId5"/>
            <a:stretch>
              <a:fillRect/>
            </a:stretch>
          </p:blipFill>
          <p:spPr>
            <a:xfrm rot="16200000">
              <a:off x="7000229" y="4244538"/>
              <a:ext cx="1058400" cy="266986"/>
            </a:xfrm>
            <a:prstGeom prst="rect">
              <a:avLst/>
            </a:prstGeom>
            <a:ln>
              <a:noFill/>
            </a:ln>
            <a:effectLst>
              <a:outerShdw blurRad="292100" dist="139700" dir="2700000" algn="tl" rotWithShape="0">
                <a:srgbClr val="333333">
                  <a:alpha val="65000"/>
                </a:srgbClr>
              </a:outerShdw>
            </a:effectLst>
          </p:spPr>
        </p:pic>
      </p:grpSp>
      <p:pic>
        <p:nvPicPr>
          <p:cNvPr id="86" name="Picture 4151">
            <a:extLst>
              <a:ext uri="{FF2B5EF4-FFF2-40B4-BE49-F238E27FC236}">
                <a16:creationId xmlns:a16="http://schemas.microsoft.com/office/drawing/2014/main" id="{DFB93871-0009-9B4B-93DF-362DE8793AA6}"/>
              </a:ext>
            </a:extLst>
          </p:cNvPr>
          <p:cNvPicPr>
            <a:picLocks noChangeAspect="1"/>
          </p:cNvPicPr>
          <p:nvPr/>
        </p:nvPicPr>
        <p:blipFill>
          <a:blip r:embed="rId6"/>
          <a:stretch>
            <a:fillRect/>
          </a:stretch>
        </p:blipFill>
        <p:spPr>
          <a:xfrm rot="16200000">
            <a:off x="6538130" y="3968419"/>
            <a:ext cx="1225366" cy="308607"/>
          </a:xfrm>
          <a:prstGeom prst="rect">
            <a:avLst/>
          </a:prstGeom>
          <a:ln>
            <a:noFill/>
          </a:ln>
          <a:effectLst>
            <a:outerShdw blurRad="292100" dist="139700" dir="2700000" algn="tl" rotWithShape="0">
              <a:srgbClr val="333333">
                <a:alpha val="65000"/>
              </a:srgbClr>
            </a:outerShdw>
          </a:effectLst>
        </p:spPr>
      </p:pic>
      <p:cxnSp>
        <p:nvCxnSpPr>
          <p:cNvPr id="87" name="直接箭头连接符 86"/>
          <p:cNvCxnSpPr/>
          <p:nvPr/>
        </p:nvCxnSpPr>
        <p:spPr>
          <a:xfrm>
            <a:off x="6654955" y="3629993"/>
            <a:ext cx="32912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278583"/>
      </p:ext>
    </p:extLst>
  </p:cSld>
  <p:clrMapOvr>
    <a:masterClrMapping/>
  </p:clrMapOvr>
  <mc:AlternateContent xmlns:mc="http://schemas.openxmlformats.org/markup-compatibility/2006" xmlns:p14="http://schemas.microsoft.com/office/powerpoint/2010/main">
    <mc:Choice Requires="p14">
      <p:transition spd="slow" p14:dur="2000" advTm="31387"/>
    </mc:Choice>
    <mc:Fallback xmlns="">
      <p:transition spd="slow" advTm="3138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59740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78740 w 597408"/>
                  <a:gd name="connsiteY2" fmla="*/ 668132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7790 w 597408"/>
                  <a:gd name="connsiteY2" fmla="*/ 668132 h 788528"/>
                  <a:gd name="connsiteX3" fmla="*/ 481584 w 597408"/>
                  <a:gd name="connsiteY3" fmla="*/ 788528 h 788528"/>
                  <a:gd name="connsiteX4" fmla="*/ 597408 w 597408"/>
                  <a:gd name="connsiteY4" fmla="*/ 331328 h 788528"/>
                  <a:gd name="connsiteX5" fmla="*/ 252750 w 59740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08" h="788528">
                    <a:moveTo>
                      <a:pt x="252750" y="0"/>
                    </a:moveTo>
                    <a:lnTo>
                      <a:pt x="0" y="282560"/>
                    </a:lnTo>
                    <a:lnTo>
                      <a:pt x="97790" y="668132"/>
                    </a:lnTo>
                    <a:lnTo>
                      <a:pt x="481584" y="788528"/>
                    </a:lnTo>
                    <a:lnTo>
                      <a:pt x="597408" y="331328"/>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684175" cy="885320"/>
                <a:chOff x="9879996" y="5112401"/>
                <a:chExt cx="684175" cy="88532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flipV="1">
                <a:off x="3465613" y="497770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49"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p:cNvCxnSpPr>
              <p:nvPr/>
            </p:nvCxnSpPr>
            <p:spPr>
              <a:xfrm flipV="1">
                <a:off x="3435133" y="543127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49" name="Oval 81">
              <a:extLst>
                <a:ext uri="{FF2B5EF4-FFF2-40B4-BE49-F238E27FC236}">
                  <a16:creationId xmlns:a16="http://schemas.microsoft.com/office/drawing/2014/main" id="{FD57E963-C4FD-D345-B321-26BE9FFD9BF1}"/>
                </a:ext>
              </a:extLst>
            </p:cNvPr>
            <p:cNvSpPr/>
            <p:nvPr/>
          </p:nvSpPr>
          <p:spPr>
            <a:xfrm>
              <a:off x="9649345" y="3822597"/>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50" name="直接连接符 49"/>
            <p:cNvCxnSpPr>
              <a:stCxn id="47" idx="6"/>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grpSp>
      <p:sp>
        <p:nvSpPr>
          <p:cNvPr id="56" name="标题 1">
            <a:extLst>
              <a:ext uri="{FF2B5EF4-FFF2-40B4-BE49-F238E27FC236}">
                <a16:creationId xmlns:a16="http://schemas.microsoft.com/office/drawing/2014/main" id="{6AA9F213-4EFE-49BD-87D0-7B8BA9DA194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601798565"/>
      </p:ext>
    </p:extLst>
  </p:cSld>
  <p:clrMapOvr>
    <a:masterClrMapping/>
  </p:clrMapOvr>
  <mc:AlternateContent xmlns:mc="http://schemas.openxmlformats.org/markup-compatibility/2006" xmlns:p14="http://schemas.microsoft.com/office/powerpoint/2010/main">
    <mc:Choice Requires="p14">
      <p:transition spd="slow" p14:dur="2000" advTm="1078"/>
    </mc:Choice>
    <mc:Fallback xmlns="">
      <p:transition spd="slow" advTm="107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59740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08" h="788528">
                  <a:moveTo>
                    <a:pt x="252750" y="0"/>
                  </a:moveTo>
                  <a:lnTo>
                    <a:pt x="0" y="282560"/>
                  </a:lnTo>
                  <a:lnTo>
                    <a:pt x="91440" y="630032"/>
                  </a:lnTo>
                  <a:lnTo>
                    <a:pt x="481584" y="788528"/>
                  </a:lnTo>
                  <a:lnTo>
                    <a:pt x="597408" y="331328"/>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684175" cy="885320"/>
              <a:chOff x="9879996" y="5112401"/>
              <a:chExt cx="684175" cy="88532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flipV="1">
              <a:off x="3465613" y="497770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253298"/>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p:cNvCxnSpPr>
            <p:nvPr/>
          </p:nvCxnSpPr>
          <p:spPr>
            <a:xfrm flipV="1">
              <a:off x="3435133" y="543127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46" name="直接连接符 45"/>
          <p:cNvCxnSpPr>
            <a:stCxn id="47" idx="6"/>
            <a:endCxn id="121" idx="1"/>
          </p:cNvCxnSpPr>
          <p:nvPr/>
        </p:nvCxnSpPr>
        <p:spPr>
          <a:xfrm>
            <a:off x="7231414" y="3132139"/>
            <a:ext cx="2339626" cy="329644"/>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17" idx="6"/>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22" idx="2"/>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sp>
        <p:nvSpPr>
          <p:cNvPr id="55" name="标题 1">
            <a:extLst>
              <a:ext uri="{FF2B5EF4-FFF2-40B4-BE49-F238E27FC236}">
                <a16:creationId xmlns:a16="http://schemas.microsoft.com/office/drawing/2014/main" id="{42388AA8-A608-477A-8C3F-85FA7ACEB9A4}"/>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480109071"/>
      </p:ext>
    </p:extLst>
  </p:cSld>
  <p:clrMapOvr>
    <a:masterClrMapping/>
  </p:clrMapOvr>
  <mc:AlternateContent xmlns:mc="http://schemas.openxmlformats.org/markup-compatibility/2006" xmlns:p14="http://schemas.microsoft.com/office/powerpoint/2010/main">
    <mc:Choice Requires="p14">
      <p:transition spd="slow" p14:dur="2000" advTm="964"/>
    </mc:Choice>
    <mc:Fallback xmlns="">
      <p:transition spd="slow" advTm="96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2171245" y="2973287"/>
            <a:ext cx="8422280" cy="1396885"/>
            <a:chOff x="2171245" y="2973287"/>
            <a:chExt cx="8422280" cy="1396885"/>
          </a:xfrm>
        </p:grpSpPr>
        <p:sp>
          <p:nvSpPr>
            <p:cNvPr id="138" name="矩形 137"/>
            <p:cNvSpPr/>
            <p:nvPr/>
          </p:nvSpPr>
          <p:spPr>
            <a:xfrm>
              <a:off x="2171245" y="303154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9265827" y="297328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任意多边形 139"/>
            <p:cNvSpPr/>
            <p:nvPr/>
          </p:nvSpPr>
          <p:spPr>
            <a:xfrm>
              <a:off x="9614304" y="3213864"/>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3" name="直接连接符 142"/>
            <p:cNvCxnSpPr>
              <a:stCxn id="152" idx="6"/>
              <a:endCxn id="156" idx="2"/>
            </p:cNvCxnSpPr>
            <p:nvPr/>
          </p:nvCxnSpPr>
          <p:spPr>
            <a:xfrm flipV="1">
              <a:off x="3108997" y="354882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44" name="直接连接符 143"/>
            <p:cNvCxnSpPr>
              <a:stCxn id="151" idx="6"/>
              <a:endCxn id="157" idx="2"/>
            </p:cNvCxnSpPr>
            <p:nvPr/>
          </p:nvCxnSpPr>
          <p:spPr>
            <a:xfrm flipV="1">
              <a:off x="2534047" y="3824418"/>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45" name="直接连接符 144"/>
            <p:cNvCxnSpPr>
              <a:stCxn id="153" idx="6"/>
            </p:cNvCxnSpPr>
            <p:nvPr/>
          </p:nvCxnSpPr>
          <p:spPr>
            <a:xfrm flipV="1">
              <a:off x="3078517" y="400239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48" name="任意多边形 147"/>
            <p:cNvSpPr/>
            <p:nvPr/>
          </p:nvSpPr>
          <p:spPr>
            <a:xfrm>
              <a:off x="2474956" y="321837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2426047" y="3184319"/>
              <a:ext cx="682950" cy="1066261"/>
              <a:chOff x="5016857" y="5091732"/>
              <a:chExt cx="682950" cy="1066261"/>
            </a:xfrm>
          </p:grpSpPr>
          <p:sp>
            <p:nvSpPr>
              <p:cNvPr id="150"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3"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46" name="直接连接符 45"/>
            <p:cNvCxnSpPr>
              <a:stCxn id="47" idx="6"/>
              <a:endCxn id="154" idx="2"/>
            </p:cNvCxnSpPr>
            <p:nvPr/>
          </p:nvCxnSpPr>
          <p:spPr>
            <a:xfrm>
              <a:off x="7231414" y="3132139"/>
              <a:ext cx="2323810" cy="305489"/>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50" idx="6"/>
              <a:endCxn id="47" idx="2"/>
            </p:cNvCxnSpPr>
            <p:nvPr/>
          </p:nvCxnSpPr>
          <p:spPr>
            <a:xfrm flipV="1">
              <a:off x="2608978" y="3132139"/>
              <a:ext cx="4514436" cy="106180"/>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55" idx="2"/>
            </p:cNvCxnSpPr>
            <p:nvPr/>
          </p:nvCxnSpPr>
          <p:spPr>
            <a:xfrm>
              <a:off x="7231414" y="3132139"/>
              <a:ext cx="2562415" cy="72849"/>
            </a:xfrm>
            <a:prstGeom prst="line">
              <a:avLst/>
            </a:prstGeom>
          </p:spPr>
          <p:style>
            <a:lnRef idx="1">
              <a:schemeClr val="dk1"/>
            </a:lnRef>
            <a:fillRef idx="0">
              <a:schemeClr val="dk1"/>
            </a:fillRef>
            <a:effectRef idx="0">
              <a:schemeClr val="dk1"/>
            </a:effectRef>
            <a:fontRef idx="minor">
              <a:schemeClr val="tx1"/>
            </a:fontRef>
          </p:style>
        </p:cxnSp>
        <p:grpSp>
          <p:nvGrpSpPr>
            <p:cNvPr id="13" name="组合 12"/>
            <p:cNvGrpSpPr/>
            <p:nvPr/>
          </p:nvGrpSpPr>
          <p:grpSpPr>
            <a:xfrm>
              <a:off x="9555224" y="3150988"/>
              <a:ext cx="684175" cy="886699"/>
              <a:chOff x="9555224" y="3150988"/>
              <a:chExt cx="684175" cy="886699"/>
            </a:xfrm>
          </p:grpSpPr>
          <p:grpSp>
            <p:nvGrpSpPr>
              <p:cNvPr id="141" name="组合 140"/>
              <p:cNvGrpSpPr/>
              <p:nvPr/>
            </p:nvGrpSpPr>
            <p:grpSpPr>
              <a:xfrm>
                <a:off x="9555224" y="3150988"/>
                <a:ext cx="684175" cy="727430"/>
                <a:chOff x="9879996" y="5112401"/>
                <a:chExt cx="684175" cy="727430"/>
              </a:xfrm>
            </p:grpSpPr>
            <p:sp>
              <p:nvSpPr>
                <p:cNvPr id="154"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57" name="Oval 82">
                <a:extLst>
                  <a:ext uri="{FF2B5EF4-FFF2-40B4-BE49-F238E27FC236}">
                    <a16:creationId xmlns:a16="http://schemas.microsoft.com/office/drawing/2014/main" id="{1705314D-27FE-7443-B1E3-F8FD17FA4E6F}"/>
                  </a:ext>
                </a:extLst>
              </p:cNvPr>
              <p:cNvSpPr/>
              <p:nvPr/>
            </p:nvSpPr>
            <p:spPr>
              <a:xfrm>
                <a:off x="10036499" y="3929687"/>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55" name="标题 1">
            <a:extLst>
              <a:ext uri="{FF2B5EF4-FFF2-40B4-BE49-F238E27FC236}">
                <a16:creationId xmlns:a16="http://schemas.microsoft.com/office/drawing/2014/main" id="{45D347E2-D914-4331-8C9B-10A718EA920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3455265896"/>
      </p:ext>
    </p:extLst>
  </p:cSld>
  <p:clrMapOvr>
    <a:masterClrMapping/>
  </p:clrMapOvr>
  <mc:AlternateContent xmlns:mc="http://schemas.openxmlformats.org/markup-compatibility/2006" xmlns:p14="http://schemas.microsoft.com/office/powerpoint/2010/main">
    <mc:Choice Requires="p14">
      <p:transition spd="slow" p14:dur="2000" advTm="1014"/>
    </mc:Choice>
    <mc:Fallback xmlns="">
      <p:transition spd="slow" advTm="101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2171245" y="2973287"/>
            <a:ext cx="8422280" cy="1396885"/>
            <a:chOff x="2171245" y="2973287"/>
            <a:chExt cx="8422280" cy="1396885"/>
          </a:xfrm>
        </p:grpSpPr>
        <p:sp>
          <p:nvSpPr>
            <p:cNvPr id="138" name="矩形 137"/>
            <p:cNvSpPr/>
            <p:nvPr/>
          </p:nvSpPr>
          <p:spPr>
            <a:xfrm>
              <a:off x="2171245" y="303154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9265827" y="297328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任意多边形 139"/>
            <p:cNvSpPr/>
            <p:nvPr/>
          </p:nvSpPr>
          <p:spPr>
            <a:xfrm>
              <a:off x="9614304" y="3213864"/>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3" name="直接连接符 142"/>
            <p:cNvCxnSpPr>
              <a:stCxn id="152" idx="6"/>
              <a:endCxn id="156" idx="2"/>
            </p:cNvCxnSpPr>
            <p:nvPr/>
          </p:nvCxnSpPr>
          <p:spPr>
            <a:xfrm flipV="1">
              <a:off x="3108997" y="354882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44" name="直接连接符 143"/>
            <p:cNvCxnSpPr>
              <a:stCxn id="151" idx="6"/>
              <a:endCxn id="157" idx="2"/>
            </p:cNvCxnSpPr>
            <p:nvPr/>
          </p:nvCxnSpPr>
          <p:spPr>
            <a:xfrm flipV="1">
              <a:off x="2534047" y="3824418"/>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45" name="直接连接符 144"/>
            <p:cNvCxnSpPr>
              <a:stCxn id="153" idx="6"/>
            </p:cNvCxnSpPr>
            <p:nvPr/>
          </p:nvCxnSpPr>
          <p:spPr>
            <a:xfrm flipV="1">
              <a:off x="3078517" y="400239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48" name="任意多边形 147"/>
            <p:cNvSpPr/>
            <p:nvPr/>
          </p:nvSpPr>
          <p:spPr>
            <a:xfrm>
              <a:off x="2474956" y="321837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2426047" y="3184319"/>
              <a:ext cx="682950" cy="1066261"/>
              <a:chOff x="5016857" y="5091732"/>
              <a:chExt cx="682950" cy="1066261"/>
            </a:xfrm>
          </p:grpSpPr>
          <p:sp>
            <p:nvSpPr>
              <p:cNvPr id="150"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3"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46" name="直接连接符 45"/>
            <p:cNvCxnSpPr>
              <a:stCxn id="47" idx="6"/>
              <a:endCxn id="154" idx="2"/>
            </p:cNvCxnSpPr>
            <p:nvPr/>
          </p:nvCxnSpPr>
          <p:spPr>
            <a:xfrm>
              <a:off x="7231414" y="3236442"/>
              <a:ext cx="2323810" cy="201186"/>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18244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50" idx="6"/>
              <a:endCxn id="47" idx="2"/>
            </p:cNvCxnSpPr>
            <p:nvPr/>
          </p:nvCxnSpPr>
          <p:spPr>
            <a:xfrm flipV="1">
              <a:off x="2608978" y="3236442"/>
              <a:ext cx="4514436" cy="1877"/>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55" idx="2"/>
            </p:cNvCxnSpPr>
            <p:nvPr/>
          </p:nvCxnSpPr>
          <p:spPr>
            <a:xfrm flipV="1">
              <a:off x="7231414" y="3204988"/>
              <a:ext cx="2562415" cy="31454"/>
            </a:xfrm>
            <a:prstGeom prst="line">
              <a:avLst/>
            </a:prstGeom>
          </p:spPr>
          <p:style>
            <a:lnRef idx="1">
              <a:schemeClr val="dk1"/>
            </a:lnRef>
            <a:fillRef idx="0">
              <a:schemeClr val="dk1"/>
            </a:fillRef>
            <a:effectRef idx="0">
              <a:schemeClr val="dk1"/>
            </a:effectRef>
            <a:fontRef idx="minor">
              <a:schemeClr val="tx1"/>
            </a:fontRef>
          </p:style>
        </p:cxnSp>
        <p:grpSp>
          <p:nvGrpSpPr>
            <p:cNvPr id="13" name="组合 12"/>
            <p:cNvGrpSpPr/>
            <p:nvPr/>
          </p:nvGrpSpPr>
          <p:grpSpPr>
            <a:xfrm>
              <a:off x="9555224" y="3150988"/>
              <a:ext cx="684175" cy="886699"/>
              <a:chOff x="9555224" y="3150988"/>
              <a:chExt cx="684175" cy="886699"/>
            </a:xfrm>
          </p:grpSpPr>
          <p:grpSp>
            <p:nvGrpSpPr>
              <p:cNvPr id="141" name="组合 140"/>
              <p:cNvGrpSpPr/>
              <p:nvPr/>
            </p:nvGrpSpPr>
            <p:grpSpPr>
              <a:xfrm>
                <a:off x="9555224" y="3150988"/>
                <a:ext cx="684175" cy="727430"/>
                <a:chOff x="9879996" y="5112401"/>
                <a:chExt cx="684175" cy="727430"/>
              </a:xfrm>
            </p:grpSpPr>
            <p:sp>
              <p:nvSpPr>
                <p:cNvPr id="154"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57" name="Oval 82">
                <a:extLst>
                  <a:ext uri="{FF2B5EF4-FFF2-40B4-BE49-F238E27FC236}">
                    <a16:creationId xmlns:a16="http://schemas.microsoft.com/office/drawing/2014/main" id="{1705314D-27FE-7443-B1E3-F8FD17FA4E6F}"/>
                  </a:ext>
                </a:extLst>
              </p:cNvPr>
              <p:cNvSpPr/>
              <p:nvPr/>
            </p:nvSpPr>
            <p:spPr>
              <a:xfrm>
                <a:off x="10036499" y="3929687"/>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55" name="标题 1">
            <a:extLst>
              <a:ext uri="{FF2B5EF4-FFF2-40B4-BE49-F238E27FC236}">
                <a16:creationId xmlns:a16="http://schemas.microsoft.com/office/drawing/2014/main" id="{4008B271-2905-4E64-B70D-4F04B1BA60A5}"/>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327358770"/>
      </p:ext>
    </p:extLst>
  </p:cSld>
  <p:clrMapOvr>
    <a:masterClrMapping/>
  </p:clrMapOvr>
  <mc:AlternateContent xmlns:mc="http://schemas.openxmlformats.org/markup-compatibility/2006" xmlns:p14="http://schemas.microsoft.com/office/powerpoint/2010/main">
    <mc:Choice Requires="p14">
      <p:transition spd="slow" p14:dur="2000" advTm="1060"/>
    </mc:Choice>
    <mc:Fallback xmlns="">
      <p:transition spd="slow" advTm="106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rPr>
              <a:t>Output the geometric palette</a:t>
            </a:r>
            <a:endParaRPr lang="zh-CN" altLang="en-US" dirty="0">
              <a:latin typeface="Arial" panose="020B0604020202020204" pitchFamily="34" charset="0"/>
              <a:cs typeface="Arial" panose="020B0604020202020204" pitchFamily="34" charset="0"/>
            </a:endParaRPr>
          </a:p>
        </p:txBody>
      </p:sp>
      <p:sp>
        <p:nvSpPr>
          <p:cNvPr id="125" name="下箭头 124"/>
          <p:cNvSpPr/>
          <p:nvPr/>
        </p:nvSpPr>
        <p:spPr>
          <a:xfrm>
            <a:off x="6230692" y="3986027"/>
            <a:ext cx="543734" cy="676560"/>
          </a:xfrm>
          <a:prstGeom prst="downArrow">
            <a:avLst>
              <a:gd name="adj1" fmla="val 50000"/>
              <a:gd name="adj2" fmla="val 4462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TextBox 35">
            <a:extLst>
              <a:ext uri="{FF2B5EF4-FFF2-40B4-BE49-F238E27FC236}">
                <a16:creationId xmlns:a16="http://schemas.microsoft.com/office/drawing/2014/main" id="{0E125B6D-BCAF-3B4A-B85E-679CC39F703B}"/>
              </a:ext>
            </a:extLst>
          </p:cNvPr>
          <p:cNvSpPr txBox="1"/>
          <p:nvPr/>
        </p:nvSpPr>
        <p:spPr>
          <a:xfrm>
            <a:off x="788531" y="5167009"/>
            <a:ext cx="1651494"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Geometric</a:t>
            </a:r>
          </a:p>
          <a:p>
            <a:pPr algn="ctr"/>
            <a:r>
              <a:rPr lang="en-US" altLang="zh-CN" sz="2200" dirty="0">
                <a:latin typeface="Arial" panose="020B0604020202020204" pitchFamily="34" charset="0"/>
                <a:cs typeface="Arial" panose="020B0604020202020204" pitchFamily="34" charset="0"/>
              </a:rPr>
              <a:t>palette</a:t>
            </a:r>
          </a:p>
        </p:txBody>
      </p:sp>
      <p:grpSp>
        <p:nvGrpSpPr>
          <p:cNvPr id="53" name="组合 52"/>
          <p:cNvGrpSpPr/>
          <p:nvPr/>
        </p:nvGrpSpPr>
        <p:grpSpPr>
          <a:xfrm>
            <a:off x="1851876" y="1642178"/>
            <a:ext cx="9349524" cy="610765"/>
            <a:chOff x="1851876" y="1268554"/>
            <a:chExt cx="9349524" cy="610765"/>
          </a:xfrm>
        </p:grpSpPr>
        <p:grpSp>
          <p:nvGrpSpPr>
            <p:cNvPr id="79" name="组合 78"/>
            <p:cNvGrpSpPr/>
            <p:nvPr/>
          </p:nvGrpSpPr>
          <p:grpSpPr>
            <a:xfrm>
              <a:off x="2995772" y="1273231"/>
              <a:ext cx="355207" cy="400110"/>
              <a:chOff x="4906689" y="2877765"/>
              <a:chExt cx="355207" cy="400110"/>
            </a:xfrm>
          </p:grpSpPr>
          <p:sp>
            <p:nvSpPr>
              <p:cNvPr id="107" name="圆角矩形 10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8" name="文本框 10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0" name="组合 79"/>
            <p:cNvGrpSpPr/>
            <p:nvPr/>
          </p:nvGrpSpPr>
          <p:grpSpPr>
            <a:xfrm>
              <a:off x="5286084" y="1269838"/>
              <a:ext cx="355207" cy="400110"/>
              <a:chOff x="5949226" y="2874372"/>
              <a:chExt cx="355207" cy="400110"/>
            </a:xfrm>
          </p:grpSpPr>
          <p:sp>
            <p:nvSpPr>
              <p:cNvPr id="105" name="圆角矩形 10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6" name="文本框 10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1" name="组合 80"/>
            <p:cNvGrpSpPr/>
            <p:nvPr/>
          </p:nvGrpSpPr>
          <p:grpSpPr>
            <a:xfrm>
              <a:off x="7624682" y="1268554"/>
              <a:ext cx="355207" cy="400110"/>
              <a:chOff x="7055924" y="2873088"/>
              <a:chExt cx="355207" cy="400110"/>
            </a:xfrm>
          </p:grpSpPr>
          <p:sp>
            <p:nvSpPr>
              <p:cNvPr id="103" name="圆角矩形 10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4" name="文本框 10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2" name="组合 81"/>
            <p:cNvGrpSpPr/>
            <p:nvPr/>
          </p:nvGrpSpPr>
          <p:grpSpPr>
            <a:xfrm>
              <a:off x="9947860" y="1270636"/>
              <a:ext cx="355207" cy="400110"/>
              <a:chOff x="8153552" y="2875170"/>
              <a:chExt cx="355207" cy="400110"/>
            </a:xfrm>
          </p:grpSpPr>
          <p:sp>
            <p:nvSpPr>
              <p:cNvPr id="100" name="圆角矩形 9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2" name="文本框 10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83" name="文本框 82"/>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4" name="直接箭头连接符 83"/>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连接符 84"/>
            <p:cNvCxnSpPr>
              <a:endCxn id="10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endCxn id="10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endCxn id="10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endCxn id="10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9" name="TextBox 35">
            <a:extLst>
              <a:ext uri="{FF2B5EF4-FFF2-40B4-BE49-F238E27FC236}">
                <a16:creationId xmlns:a16="http://schemas.microsoft.com/office/drawing/2014/main" id="{0E125B6D-BCAF-3B4A-B85E-679CC39F703B}"/>
              </a:ext>
            </a:extLst>
          </p:cNvPr>
          <p:cNvSpPr txBox="1"/>
          <p:nvPr/>
        </p:nvSpPr>
        <p:spPr>
          <a:xfrm>
            <a:off x="688969" y="2788198"/>
            <a:ext cx="1593589" cy="1107996"/>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Refined</a:t>
            </a:r>
          </a:p>
          <a:p>
            <a:pPr algn="ctr"/>
            <a:r>
              <a:rPr lang="en-US" altLang="zh-CN" sz="2200" dirty="0">
                <a:latin typeface="Arial" panose="020B0604020202020204" pitchFamily="34" charset="0"/>
                <a:cs typeface="Arial" panose="020B0604020202020204" pitchFamily="34" charset="0"/>
              </a:rPr>
              <a:t>skew polytope</a:t>
            </a:r>
          </a:p>
        </p:txBody>
      </p:sp>
      <p:grpSp>
        <p:nvGrpSpPr>
          <p:cNvPr id="8" name="组合 7"/>
          <p:cNvGrpSpPr/>
          <p:nvPr/>
        </p:nvGrpSpPr>
        <p:grpSpPr>
          <a:xfrm>
            <a:off x="2527861" y="2570951"/>
            <a:ext cx="8422280" cy="1396885"/>
            <a:chOff x="2527861" y="2570951"/>
            <a:chExt cx="8422280" cy="1396885"/>
          </a:xfrm>
        </p:grpSpPr>
        <p:sp>
          <p:nvSpPr>
            <p:cNvPr id="110" name="矩形 109"/>
            <p:cNvSpPr/>
            <p:nvPr/>
          </p:nvSpPr>
          <p:spPr>
            <a:xfrm>
              <a:off x="2527861" y="2629206"/>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9622443" y="257095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111"/>
            <p:cNvSpPr/>
            <p:nvPr/>
          </p:nvSpPr>
          <p:spPr>
            <a:xfrm>
              <a:off x="9970920" y="2811528"/>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组合 112"/>
            <p:cNvGrpSpPr/>
            <p:nvPr/>
          </p:nvGrpSpPr>
          <p:grpSpPr>
            <a:xfrm>
              <a:off x="9911840" y="2748652"/>
              <a:ext cx="684175" cy="885320"/>
              <a:chOff x="9879996" y="5112401"/>
              <a:chExt cx="684175" cy="885320"/>
            </a:xfrm>
          </p:grpSpPr>
          <p:sp>
            <p:nvSpPr>
              <p:cNvPr id="129"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0"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1"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2"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3"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5" name="直接连接符 114"/>
            <p:cNvCxnSpPr>
              <a:stCxn id="124" idx="6"/>
              <a:endCxn id="131" idx="2"/>
            </p:cNvCxnSpPr>
            <p:nvPr/>
          </p:nvCxnSpPr>
          <p:spPr>
            <a:xfrm flipV="1">
              <a:off x="3465613" y="3146490"/>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6" name="直接连接符 115"/>
            <p:cNvCxnSpPr>
              <a:stCxn id="123" idx="6"/>
              <a:endCxn id="132" idx="2"/>
            </p:cNvCxnSpPr>
            <p:nvPr/>
          </p:nvCxnSpPr>
          <p:spPr>
            <a:xfrm flipV="1">
              <a:off x="2890663" y="3422082"/>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17" name="直接连接符 116"/>
            <p:cNvCxnSpPr>
              <a:stCxn id="128" idx="6"/>
            </p:cNvCxnSpPr>
            <p:nvPr/>
          </p:nvCxnSpPr>
          <p:spPr>
            <a:xfrm flipV="1">
              <a:off x="3435133" y="3600056"/>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20" name="任意多边形 119"/>
            <p:cNvSpPr/>
            <p:nvPr/>
          </p:nvSpPr>
          <p:spPr>
            <a:xfrm>
              <a:off x="2831572" y="2816037"/>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1" name="组合 120"/>
            <p:cNvGrpSpPr/>
            <p:nvPr/>
          </p:nvGrpSpPr>
          <p:grpSpPr>
            <a:xfrm>
              <a:off x="2782663" y="2781983"/>
              <a:ext cx="682950" cy="1066261"/>
              <a:chOff x="5016857" y="5091732"/>
              <a:chExt cx="682950" cy="1066261"/>
            </a:xfrm>
          </p:grpSpPr>
          <p:sp>
            <p:nvSpPr>
              <p:cNvPr id="122"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8"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61" name="直接连接符 60"/>
            <p:cNvCxnSpPr>
              <a:stCxn id="62" idx="6"/>
              <a:endCxn id="129" idx="1"/>
            </p:cNvCxnSpPr>
            <p:nvPr/>
          </p:nvCxnSpPr>
          <p:spPr>
            <a:xfrm>
              <a:off x="7583839" y="2827339"/>
              <a:ext cx="2343817" cy="169769"/>
            </a:xfrm>
            <a:prstGeom prst="line">
              <a:avLst/>
            </a:prstGeom>
          </p:spPr>
          <p:style>
            <a:lnRef idx="1">
              <a:schemeClr val="dk1"/>
            </a:lnRef>
            <a:fillRef idx="0">
              <a:schemeClr val="dk1"/>
            </a:fillRef>
            <a:effectRef idx="0">
              <a:schemeClr val="dk1"/>
            </a:effectRef>
            <a:fontRef idx="minor">
              <a:schemeClr val="tx1"/>
            </a:fontRef>
          </p:style>
        </p:cxnSp>
        <p:sp>
          <p:nvSpPr>
            <p:cNvPr id="62" name="Oval 68">
              <a:extLst>
                <a:ext uri="{FF2B5EF4-FFF2-40B4-BE49-F238E27FC236}">
                  <a16:creationId xmlns:a16="http://schemas.microsoft.com/office/drawing/2014/main" id="{C52417DA-C316-664F-8D1F-4617FC954115}"/>
                </a:ext>
              </a:extLst>
            </p:cNvPr>
            <p:cNvSpPr/>
            <p:nvPr/>
          </p:nvSpPr>
          <p:spPr>
            <a:xfrm>
              <a:off x="7475839" y="27733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63" name="直接连接符 62"/>
            <p:cNvCxnSpPr>
              <a:stCxn id="122" idx="6"/>
              <a:endCxn id="62" idx="2"/>
            </p:cNvCxnSpPr>
            <p:nvPr/>
          </p:nvCxnSpPr>
          <p:spPr>
            <a:xfrm flipV="1">
              <a:off x="2965594" y="2827339"/>
              <a:ext cx="4510245" cy="8644"/>
            </a:xfrm>
            <a:prstGeom prst="line">
              <a:avLst/>
            </a:prstGeom>
          </p:spPr>
          <p:style>
            <a:lnRef idx="1">
              <a:schemeClr val="dk1"/>
            </a:lnRef>
            <a:fillRef idx="0">
              <a:schemeClr val="dk1"/>
            </a:fillRef>
            <a:effectRef idx="0">
              <a:schemeClr val="dk1"/>
            </a:effectRef>
            <a:fontRef idx="minor">
              <a:schemeClr val="tx1"/>
            </a:fontRef>
          </p:style>
        </p:cxnSp>
        <p:cxnSp>
          <p:nvCxnSpPr>
            <p:cNvPr id="64" name="直接连接符 63"/>
            <p:cNvCxnSpPr>
              <a:stCxn id="62" idx="6"/>
              <a:endCxn id="130" idx="2"/>
            </p:cNvCxnSpPr>
            <p:nvPr/>
          </p:nvCxnSpPr>
          <p:spPr>
            <a:xfrm flipV="1">
              <a:off x="7583839" y="2802652"/>
              <a:ext cx="2566606" cy="24687"/>
            </a:xfrm>
            <a:prstGeom prst="line">
              <a:avLst/>
            </a:prstGeom>
          </p:spPr>
          <p:style>
            <a:lnRef idx="1">
              <a:schemeClr val="dk1"/>
            </a:lnRef>
            <a:fillRef idx="0">
              <a:schemeClr val="dk1"/>
            </a:fillRef>
            <a:effectRef idx="0">
              <a:schemeClr val="dk1"/>
            </a:effectRef>
            <a:fontRef idx="minor">
              <a:schemeClr val="tx1"/>
            </a:fontRef>
          </p:style>
        </p:cxnSp>
      </p:grpSp>
      <p:grpSp>
        <p:nvGrpSpPr>
          <p:cNvPr id="16" name="组合 15"/>
          <p:cNvGrpSpPr/>
          <p:nvPr/>
        </p:nvGrpSpPr>
        <p:grpSpPr>
          <a:xfrm>
            <a:off x="2995772" y="4847104"/>
            <a:ext cx="7351934" cy="1323047"/>
            <a:chOff x="2995772" y="4847104"/>
            <a:chExt cx="7351934" cy="1323047"/>
          </a:xfrm>
        </p:grpSpPr>
        <p:sp>
          <p:nvSpPr>
            <p:cNvPr id="7" name="椭圆 6"/>
            <p:cNvSpPr/>
            <p:nvPr/>
          </p:nvSpPr>
          <p:spPr>
            <a:xfrm>
              <a:off x="3000573" y="4847104"/>
              <a:ext cx="180000" cy="18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2995772" y="5259896"/>
              <a:ext cx="180000" cy="180000"/>
            </a:xfrm>
            <a:prstGeom prst="ellipse">
              <a:avLst/>
            </a:prstGeom>
            <a:solidFill>
              <a:srgbClr val="EE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2995772" y="5648216"/>
              <a:ext cx="180000" cy="180000"/>
            </a:xfrm>
            <a:prstGeom prst="ellipse">
              <a:avLst/>
            </a:prstGeom>
            <a:solidFill>
              <a:srgbClr val="7B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2995772" y="5990151"/>
              <a:ext cx="180000" cy="180000"/>
            </a:xfrm>
            <a:prstGeom prst="ellipse">
              <a:avLst/>
            </a:prstGeom>
            <a:solidFill>
              <a:srgbClr val="8E8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0165461" y="4852848"/>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167706" y="5116337"/>
              <a:ext cx="180000" cy="180000"/>
            </a:xfrm>
            <a:prstGeom prst="ellipse">
              <a:avLst/>
            </a:prstGeom>
            <a:solidFill>
              <a:srgbClr val="FB9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0165461" y="5368337"/>
              <a:ext cx="180000" cy="180000"/>
            </a:xfrm>
            <a:prstGeom prst="ellipse">
              <a:avLst/>
            </a:prstGeom>
            <a:solidFill>
              <a:srgbClr val="CA3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165461" y="5642221"/>
              <a:ext cx="180000" cy="180000"/>
            </a:xfrm>
            <a:prstGeom prst="ellipse">
              <a:avLst/>
            </a:prstGeom>
            <a:solidFill>
              <a:srgbClr val="FFC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0162469" y="5942034"/>
              <a:ext cx="180000" cy="180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a:stCxn id="7" idx="6"/>
              <a:endCxn id="89" idx="2"/>
            </p:cNvCxnSpPr>
            <p:nvPr/>
          </p:nvCxnSpPr>
          <p:spPr>
            <a:xfrm>
              <a:off x="3180573" y="4937104"/>
              <a:ext cx="6984888" cy="57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86" idx="6"/>
              <a:endCxn id="90" idx="2"/>
            </p:cNvCxnSpPr>
            <p:nvPr/>
          </p:nvCxnSpPr>
          <p:spPr>
            <a:xfrm flipV="1">
              <a:off x="3175772" y="5206337"/>
              <a:ext cx="6991934" cy="143559"/>
            </a:xfrm>
            <a:prstGeom prst="line">
              <a:avLst/>
            </a:prstGeom>
            <a:ln w="19050">
              <a:solidFill>
                <a:srgbClr val="FB969E"/>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87" idx="6"/>
              <a:endCxn id="71" idx="2"/>
            </p:cNvCxnSpPr>
            <p:nvPr/>
          </p:nvCxnSpPr>
          <p:spPr>
            <a:xfrm flipV="1">
              <a:off x="3175772" y="5708635"/>
              <a:ext cx="4264067" cy="29581"/>
            </a:xfrm>
            <a:prstGeom prst="line">
              <a:avLst/>
            </a:prstGeom>
            <a:ln w="19050">
              <a:solidFill>
                <a:srgbClr val="CA3B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a:stCxn id="71" idx="6"/>
              <a:endCxn id="92" idx="2"/>
            </p:cNvCxnSpPr>
            <p:nvPr/>
          </p:nvCxnSpPr>
          <p:spPr>
            <a:xfrm>
              <a:off x="7619839" y="5708635"/>
              <a:ext cx="2545622" cy="23586"/>
            </a:xfrm>
            <a:prstGeom prst="line">
              <a:avLst/>
            </a:prstGeom>
            <a:ln w="19050">
              <a:solidFill>
                <a:srgbClr val="FFC901"/>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88" idx="6"/>
              <a:endCxn id="93" idx="2"/>
            </p:cNvCxnSpPr>
            <p:nvPr/>
          </p:nvCxnSpPr>
          <p:spPr>
            <a:xfrm flipV="1">
              <a:off x="3175772" y="6032034"/>
              <a:ext cx="6986697" cy="4811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7439839" y="5618635"/>
              <a:ext cx="180000" cy="180000"/>
            </a:xfrm>
            <a:prstGeom prst="ellipse">
              <a:avLst/>
            </a:prstGeom>
            <a:solidFill>
              <a:srgbClr val="7B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p:cNvCxnSpPr>
              <a:stCxn id="71" idx="6"/>
              <a:endCxn id="91" idx="2"/>
            </p:cNvCxnSpPr>
            <p:nvPr/>
          </p:nvCxnSpPr>
          <p:spPr>
            <a:xfrm flipV="1">
              <a:off x="7619839" y="5458337"/>
              <a:ext cx="2545622" cy="250298"/>
            </a:xfrm>
            <a:prstGeom prst="line">
              <a:avLst/>
            </a:prstGeom>
            <a:ln w="19050">
              <a:solidFill>
                <a:srgbClr val="CA3B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671932149"/>
      </p:ext>
    </p:extLst>
  </p:cSld>
  <p:clrMapOvr>
    <a:masterClrMapping/>
  </p:clrMapOvr>
  <mc:AlternateContent xmlns:mc="http://schemas.openxmlformats.org/markup-compatibility/2006" xmlns:p14="http://schemas.microsoft.com/office/powerpoint/2010/main">
    <mc:Choice Requires="p14">
      <p:transition spd="slow" p14:dur="2000" advTm="19049"/>
    </mc:Choice>
    <mc:Fallback xmlns="">
      <p:transition spd="slow" advTm="190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矩形 80"/>
          <p:cNvSpPr/>
          <p:nvPr/>
        </p:nvSpPr>
        <p:spPr>
          <a:xfrm>
            <a:off x="2733983" y="2342133"/>
            <a:ext cx="1327698" cy="1338630"/>
          </a:xfrm>
          <a:prstGeom prst="rect">
            <a:avLst/>
          </a:prstGeom>
          <a:solidFill>
            <a:schemeClr val="bg1">
              <a:lumMod val="95000"/>
            </a:schemeClr>
          </a:solidFill>
          <a:ln>
            <a:prstDash val="dashDot"/>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80" name="TextBox 35">
            <a:extLst>
              <a:ext uri="{FF2B5EF4-FFF2-40B4-BE49-F238E27FC236}">
                <a16:creationId xmlns:a16="http://schemas.microsoft.com/office/drawing/2014/main" id="{0E125B6D-BCAF-3B4A-B85E-679CC39F703B}"/>
              </a:ext>
            </a:extLst>
          </p:cNvPr>
          <p:cNvSpPr txBox="1"/>
          <p:nvPr/>
        </p:nvSpPr>
        <p:spPr>
          <a:xfrm>
            <a:off x="8262974" y="4149656"/>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71" name="图片 70"/>
          <p:cNvPicPr>
            <a:picLocks noChangeAspect="1"/>
          </p:cNvPicPr>
          <p:nvPr/>
        </p:nvPicPr>
        <p:blipFill>
          <a:blip r:embed="rId4"/>
          <a:stretch>
            <a:fillRect/>
          </a:stretch>
        </p:blipFill>
        <p:spPr>
          <a:xfrm>
            <a:off x="8272118" y="1933012"/>
            <a:ext cx="2713511" cy="1912483"/>
          </a:xfrm>
          <a:prstGeom prst="rect">
            <a:avLst/>
          </a:prstGeom>
        </p:spPr>
      </p:pic>
      <p:sp>
        <p:nvSpPr>
          <p:cNvPr id="73" name="椭圆 72"/>
          <p:cNvSpPr/>
          <p:nvPr/>
        </p:nvSpPr>
        <p:spPr>
          <a:xfrm>
            <a:off x="10015526" y="3204335"/>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7"/>
                <a:stretch>
                  <a:fillRect l="-3019" b="-103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0" name="内容占位符 2"/>
              <p:cNvSpPr txBox="1">
                <a:spLocks/>
              </p:cNvSpPr>
              <p:nvPr/>
            </p:nvSpPr>
            <p:spPr>
              <a:xfrm>
                <a:off x="1287468" y="4985249"/>
                <a:ext cx="3361788" cy="1265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m:rPr>
                              <m:sty m:val="p"/>
                            </m:rPr>
                            <a:rPr lang="en-US" altLang="zh-CN" sz="2400">
                              <a:latin typeface="Cambria Math" panose="02040503050406030204" pitchFamily="18" charset="0"/>
                            </a:rPr>
                            <m:t>p</m:t>
                          </m:r>
                          <m:r>
                            <a:rPr lang="en-US" altLang="zh-CN" sz="2400" i="1">
                              <a:latin typeface="Cambria Math" panose="02040503050406030204" pitchFamily="18" charset="0"/>
                            </a:rPr>
                            <m:t>=</m:t>
                          </m:r>
                          <m:nary>
                            <m:naryPr>
                              <m:chr m:val="∑"/>
                              <m:ctrlPr>
                                <a:rPr lang="en-US" altLang="zh-CN" sz="2400" i="1">
                                  <a:latin typeface="Cambria Math" panose="02040503050406030204" pitchFamily="18" charset="0"/>
                                  <a:ea typeface="Cambria Math" panose="02040503050406030204" pitchFamily="18" charset="0"/>
                                </a:rPr>
                              </m:ctrlPr>
                            </m:naryPr>
                            <m:sub>
                              <m:r>
                                <m:rPr>
                                  <m:brk m:alnAt="23"/>
                                </m:rPr>
                                <a:rPr lang="en-US" altLang="zh-CN" sz="2400" i="1">
                                  <a:latin typeface="Cambria Math" panose="02040503050406030204" pitchFamily="18" charset="0"/>
                                  <a:ea typeface="Cambria Math" panose="02040503050406030204" pitchFamily="18" charset="0"/>
                                </a:rPr>
                                <m:t>𝑖</m:t>
                              </m:r>
                              <m:r>
                                <a:rPr lang="en-US" altLang="zh-CN" sz="2400" i="1">
                                  <a:latin typeface="Cambria Math" panose="02040503050406030204" pitchFamily="18" charset="0"/>
                                  <a:ea typeface="Cambria Math" panose="02040503050406030204" pitchFamily="18" charset="0"/>
                                </a:rPr>
                                <m:t>=1</m:t>
                              </m:r>
                            </m:sub>
                            <m:sup>
                              <m:r>
                                <a:rPr lang="en-US" altLang="zh-CN" sz="2400" i="1">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𝑉</m:t>
                              </m:r>
                              <m:r>
                                <a:rPr lang="en-US" altLang="zh-CN" sz="2400" i="1">
                                  <a:latin typeface="Cambria Math" panose="02040503050406030204" pitchFamily="18" charset="0"/>
                                  <a:ea typeface="Cambria Math" panose="02040503050406030204" pitchFamily="18" charset="0"/>
                                </a:rPr>
                                <m:t>|</m:t>
                              </m:r>
                            </m:sup>
                            <m:e>
                              <m:sSub>
                                <m:sSubPr>
                                  <m:ctrlPr>
                                    <a:rPr lang="en-US" altLang="zh-CN" sz="2400" i="1">
                                      <a:latin typeface="Cambria Math" panose="02040503050406030204" pitchFamily="18" charset="0"/>
                                      <a:ea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𝑤</m:t>
                                  </m:r>
                                </m:e>
                                <m:sub>
                                  <m:r>
                                    <a:rPr lang="en-US" altLang="zh-CN" sz="2400" i="1">
                                      <a:latin typeface="Cambria Math" panose="02040503050406030204" pitchFamily="18" charset="0"/>
                                      <a:ea typeface="Cambria Math" panose="02040503050406030204" pitchFamily="18" charset="0"/>
                                    </a:rPr>
                                    <m:t>𝑖</m:t>
                                  </m:r>
                                </m:sub>
                              </m:sSub>
                              <m:sSub>
                                <m:sSubPr>
                                  <m:ctrlPr>
                                    <a:rPr lang="en-US" altLang="zh-CN" sz="2400" i="1">
                                      <a:latin typeface="Cambria Math" panose="02040503050406030204" pitchFamily="18" charset="0"/>
                                      <a:ea typeface="Cambria Math" panose="02040503050406030204" pitchFamily="18" charset="0"/>
                                    </a:rPr>
                                  </m:ctrlPr>
                                </m:sSubPr>
                                <m:e>
                                  <m:r>
                                    <m:rPr>
                                      <m:sty m:val="p"/>
                                    </m:rPr>
                                    <a:rPr lang="en-US" altLang="zh-CN" sz="2400" b="0" i="0" smtClean="0">
                                      <a:latin typeface="Cambria Math" panose="02040503050406030204" pitchFamily="18" charset="0"/>
                                      <a:ea typeface="Cambria Math" panose="02040503050406030204" pitchFamily="18" charset="0"/>
                                    </a:rPr>
                                    <m:t>P</m:t>
                                  </m:r>
                                </m:e>
                                <m:sub>
                                  <m:r>
                                    <a:rPr lang="en-US" altLang="zh-CN" sz="2400" i="1">
                                      <a:latin typeface="Cambria Math" panose="02040503050406030204" pitchFamily="18" charset="0"/>
                                      <a:ea typeface="Cambria Math" panose="02040503050406030204" pitchFamily="18" charset="0"/>
                                    </a:rPr>
                                    <m:t>𝑖</m:t>
                                  </m:r>
                                </m:sub>
                              </m:sSub>
                            </m:e>
                          </m:nary>
                          <m:r>
                            <a:rPr lang="en-US" altLang="zh-CN" sz="2400" b="0" i="1" smtClean="0">
                              <a:latin typeface="Cambria Math" panose="02040503050406030204" pitchFamily="18" charset="0"/>
                              <a:ea typeface="Cambria Math" panose="02040503050406030204" pitchFamily="18" charset="0"/>
                            </a:rPr>
                            <m:t>= </m:t>
                          </m:r>
                          <m:r>
                            <a:rPr lang="en-US" altLang="zh-CN" sz="2400" i="1">
                              <a:latin typeface="Cambria Math" panose="02040503050406030204" pitchFamily="18" charset="0"/>
                            </a:rPr>
                            <m:t>𝑊</m:t>
                          </m:r>
                        </m:e>
                        <m:sub>
                          <m:r>
                            <a:rPr lang="en-US" altLang="zh-CN" sz="2400" i="1">
                              <a:latin typeface="Cambria Math" panose="02040503050406030204" pitchFamily="18" charset="0"/>
                            </a:rPr>
                            <m:t>𝑅𝐺𝐵𝑇</m:t>
                          </m:r>
                        </m:sub>
                      </m:sSub>
                      <m:r>
                        <m:rPr>
                          <m:sty m:val="p"/>
                        </m:rPr>
                        <a:rPr lang="en-US" altLang="zh-CN" sz="2400" smtClean="0">
                          <a:latin typeface="Cambria Math" panose="02040503050406030204" pitchFamily="18" charset="0"/>
                        </a:rPr>
                        <m:t>P</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120" name="内容占位符 2"/>
              <p:cNvSpPr txBox="1">
                <a:spLocks noRot="1" noChangeAspect="1" noMove="1" noResize="1" noEditPoints="1" noAdjustHandles="1" noChangeArrowheads="1" noChangeShapeType="1" noTextEdit="1"/>
              </p:cNvSpPr>
              <p:nvPr/>
            </p:nvSpPr>
            <p:spPr>
              <a:xfrm>
                <a:off x="1287468" y="4985249"/>
                <a:ext cx="3361788" cy="1265588"/>
              </a:xfrm>
              <a:prstGeom prst="rect">
                <a:avLst/>
              </a:prstGeom>
              <a:blipFill>
                <a:blip r:embed="rId8"/>
                <a:stretch>
                  <a:fillRect/>
                </a:stretch>
              </a:blipFill>
            </p:spPr>
            <p:txBody>
              <a:bodyPr/>
              <a:lstStyle/>
              <a:p>
                <a:r>
                  <a:rPr lang="zh-CN" altLang="en-US">
                    <a:noFill/>
                  </a:rPr>
                  <a:t> </a:t>
                </a:r>
              </a:p>
            </p:txBody>
          </p:sp>
        </mc:Fallback>
      </mc:AlternateContent>
      <p:sp>
        <p:nvSpPr>
          <p:cNvPr id="122" name="Action Button: Help 38">
            <a:hlinkClick r:id="" action="ppaction://noaction" highlightClick="1"/>
            <a:extLst>
              <a:ext uri="{FF2B5EF4-FFF2-40B4-BE49-F238E27FC236}">
                <a16:creationId xmlns:a16="http://schemas.microsoft.com/office/drawing/2014/main" id="{8F4D759F-3E20-D544-8020-B445DE5AAC40}"/>
              </a:ext>
            </a:extLst>
          </p:cNvPr>
          <p:cNvSpPr/>
          <p:nvPr/>
        </p:nvSpPr>
        <p:spPr>
          <a:xfrm>
            <a:off x="5284693" y="4985249"/>
            <a:ext cx="1017334" cy="1031777"/>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4" name="TextBox 35">
            <a:extLst>
              <a:ext uri="{FF2B5EF4-FFF2-40B4-BE49-F238E27FC236}">
                <a16:creationId xmlns:a16="http://schemas.microsoft.com/office/drawing/2014/main" id="{0E125B6D-BCAF-3B4A-B85E-679CC39F703B}"/>
              </a:ext>
            </a:extLst>
          </p:cNvPr>
          <p:cNvSpPr txBox="1"/>
          <p:nvPr/>
        </p:nvSpPr>
        <p:spPr>
          <a:xfrm>
            <a:off x="6206776" y="5902752"/>
            <a:ext cx="5051773"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 vertices (colors)</a:t>
            </a:r>
          </a:p>
        </p:txBody>
      </p:sp>
      <mc:AlternateContent xmlns:mc="http://schemas.openxmlformats.org/markup-compatibility/2006" xmlns:a14="http://schemas.microsoft.com/office/drawing/2010/main">
        <mc:Choice Requires="a14">
          <p:sp>
            <p:nvSpPr>
              <p:cNvPr id="121" name="内容占位符 2"/>
              <p:cNvSpPr txBox="1">
                <a:spLocks/>
              </p:cNvSpPr>
              <p:nvPr/>
            </p:nvSpPr>
            <p:spPr>
              <a:xfrm>
                <a:off x="4283420" y="5244815"/>
                <a:ext cx="2330264"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 </m:t>
                          </m:r>
                          <m:r>
                            <a:rPr lang="en-US" altLang="zh-CN" i="1">
                              <a:latin typeface="Cambria Math" panose="02040503050406030204" pitchFamily="18" charset="0"/>
                            </a:rPr>
                            <m:t>𝑊</m:t>
                          </m:r>
                        </m:e>
                        <m:sub>
                          <m:r>
                            <a:rPr lang="en-US" altLang="zh-CN" i="1">
                              <a:latin typeface="Cambria Math" panose="02040503050406030204" pitchFamily="18" charset="0"/>
                            </a:rPr>
                            <m:t>𝑅𝐺𝐵𝑇</m:t>
                          </m:r>
                        </m:sub>
                      </m:sSub>
                    </m:oMath>
                  </m:oMathPara>
                </a14:m>
                <a:endParaRPr lang="zh-CN" altLang="en-US" dirty="0">
                  <a:latin typeface="Arial" panose="020B0604020202020204" pitchFamily="34" charset="0"/>
                  <a:cs typeface="Arial" panose="020B0604020202020204" pitchFamily="34" charset="0"/>
                </a:endParaRPr>
              </a:p>
            </p:txBody>
          </p:sp>
        </mc:Choice>
        <mc:Fallback xmlns="">
          <p:sp>
            <p:nvSpPr>
              <p:cNvPr id="121" name="内容占位符 2"/>
              <p:cNvSpPr txBox="1">
                <a:spLocks noRot="1" noChangeAspect="1" noMove="1" noResize="1" noEditPoints="1" noAdjustHandles="1" noChangeArrowheads="1" noChangeShapeType="1" noTextEdit="1"/>
              </p:cNvSpPr>
              <p:nvPr/>
            </p:nvSpPr>
            <p:spPr>
              <a:xfrm>
                <a:off x="4283420" y="5244815"/>
                <a:ext cx="2330264" cy="540118"/>
              </a:xfrm>
              <a:prstGeom prst="rect">
                <a:avLst/>
              </a:prstGeom>
              <a:blipFill>
                <a:blip r:embed="rId9"/>
                <a:stretch>
                  <a:fillRect/>
                </a:stretch>
              </a:blipFill>
            </p:spPr>
            <p:txBody>
              <a:bodyPr/>
              <a:lstStyle/>
              <a:p>
                <a:r>
                  <a:rPr lang="zh-CN" altLang="en-US">
                    <a:noFill/>
                  </a:rPr>
                  <a:t> </a:t>
                </a:r>
              </a:p>
            </p:txBody>
          </p:sp>
        </mc:Fallback>
      </mc:AlternateContent>
      <p:grpSp>
        <p:nvGrpSpPr>
          <p:cNvPr id="19" name="组合 18"/>
          <p:cNvGrpSpPr/>
          <p:nvPr/>
        </p:nvGrpSpPr>
        <p:grpSpPr>
          <a:xfrm>
            <a:off x="3335010" y="2797549"/>
            <a:ext cx="6680516" cy="1279189"/>
            <a:chOff x="3335010" y="3059529"/>
            <a:chExt cx="6680516" cy="1279189"/>
          </a:xfrm>
        </p:grpSpPr>
        <p:cxnSp>
          <p:nvCxnSpPr>
            <p:cNvPr id="10" name="直接箭头连接符 9"/>
            <p:cNvCxnSpPr>
              <a:stCxn id="72" idx="0"/>
              <a:endCxn id="79" idx="5"/>
            </p:cNvCxnSpPr>
            <p:nvPr/>
          </p:nvCxnSpPr>
          <p:spPr>
            <a:xfrm flipH="1" flipV="1">
              <a:off x="3335010" y="3059529"/>
              <a:ext cx="3829744" cy="12791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a:stCxn id="72" idx="0"/>
              <a:endCxn id="73" idx="2"/>
            </p:cNvCxnSpPr>
            <p:nvPr/>
          </p:nvCxnSpPr>
          <p:spPr>
            <a:xfrm flipV="1">
              <a:off x="7164754" y="3561565"/>
              <a:ext cx="2850772" cy="7771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100" name="直接连接符 99"/>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2" name="组合 101"/>
          <p:cNvGrpSpPr/>
          <p:nvPr/>
        </p:nvGrpSpPr>
        <p:grpSpPr>
          <a:xfrm>
            <a:off x="934320" y="1561508"/>
            <a:ext cx="6369493" cy="625399"/>
            <a:chOff x="934320" y="1561508"/>
            <a:chExt cx="6369493" cy="625399"/>
          </a:xfrm>
        </p:grpSpPr>
        <p:grpSp>
          <p:nvGrpSpPr>
            <p:cNvPr id="109" name="组合 108"/>
            <p:cNvGrpSpPr/>
            <p:nvPr/>
          </p:nvGrpSpPr>
          <p:grpSpPr>
            <a:xfrm>
              <a:off x="1438136" y="1580819"/>
              <a:ext cx="355207" cy="400110"/>
              <a:chOff x="4906689" y="2877765"/>
              <a:chExt cx="355207" cy="400110"/>
            </a:xfrm>
          </p:grpSpPr>
          <p:sp>
            <p:nvSpPr>
              <p:cNvPr id="127" name="圆角矩形 12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8" name="文本框 12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0" name="组合 109"/>
            <p:cNvGrpSpPr/>
            <p:nvPr/>
          </p:nvGrpSpPr>
          <p:grpSpPr>
            <a:xfrm>
              <a:off x="3280392" y="1577426"/>
              <a:ext cx="355207" cy="400110"/>
              <a:chOff x="5949226" y="2874372"/>
              <a:chExt cx="355207" cy="400110"/>
            </a:xfrm>
          </p:grpSpPr>
          <p:sp>
            <p:nvSpPr>
              <p:cNvPr id="119" name="圆角矩形 118"/>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6" name="文本框 12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1" name="组合 110"/>
            <p:cNvGrpSpPr/>
            <p:nvPr/>
          </p:nvGrpSpPr>
          <p:grpSpPr>
            <a:xfrm>
              <a:off x="6317927" y="1561508"/>
              <a:ext cx="985886" cy="400110"/>
              <a:chOff x="6317927" y="1561508"/>
              <a:chExt cx="985886" cy="400110"/>
            </a:xfrm>
          </p:grpSpPr>
          <p:sp>
            <p:nvSpPr>
              <p:cNvPr id="117" name="圆角矩形 116"/>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8" name="文本框 117"/>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12" name="文本框 111"/>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13" name="直接箭头连接符 112"/>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endCxn id="128"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endCxn id="126"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18"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a:off x="893152" y="2276728"/>
            <a:ext cx="6447176" cy="1396885"/>
            <a:chOff x="893152" y="2276728"/>
            <a:chExt cx="6447176" cy="1396885"/>
          </a:xfrm>
        </p:grpSpPr>
        <p:grpSp>
          <p:nvGrpSpPr>
            <p:cNvPr id="172" name="组合 171"/>
            <p:cNvGrpSpPr/>
            <p:nvPr/>
          </p:nvGrpSpPr>
          <p:grpSpPr>
            <a:xfrm>
              <a:off x="893152" y="2276728"/>
              <a:ext cx="6447176" cy="1396885"/>
              <a:chOff x="940406" y="3150288"/>
              <a:chExt cx="6447176" cy="1396885"/>
            </a:xfrm>
          </p:grpSpPr>
          <p:grpSp>
            <p:nvGrpSpPr>
              <p:cNvPr id="178" name="组合 177"/>
              <p:cNvGrpSpPr/>
              <p:nvPr/>
            </p:nvGrpSpPr>
            <p:grpSpPr>
              <a:xfrm>
                <a:off x="6059884" y="3150288"/>
                <a:ext cx="1327698" cy="1338630"/>
                <a:chOff x="6059884" y="3150288"/>
                <a:chExt cx="1327698" cy="1338630"/>
              </a:xfrm>
            </p:grpSpPr>
            <p:sp>
              <p:nvSpPr>
                <p:cNvPr id="190" name="矩形 189"/>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1" name="任意多边形 190"/>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92" name="组合 191"/>
                <p:cNvGrpSpPr/>
                <p:nvPr/>
              </p:nvGrpSpPr>
              <p:grpSpPr>
                <a:xfrm>
                  <a:off x="6349281" y="3337515"/>
                  <a:ext cx="684175" cy="875794"/>
                  <a:chOff x="9879996" y="5121927"/>
                  <a:chExt cx="684175" cy="875794"/>
                </a:xfrm>
              </p:grpSpPr>
              <p:sp>
                <p:nvSpPr>
                  <p:cNvPr id="193"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4"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5"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6"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7"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grpSp>
            <p:nvGrpSpPr>
              <p:cNvPr id="179" name="组合 178"/>
              <p:cNvGrpSpPr/>
              <p:nvPr/>
            </p:nvGrpSpPr>
            <p:grpSpPr>
              <a:xfrm>
                <a:off x="940406" y="3208543"/>
                <a:ext cx="1327698" cy="1338630"/>
                <a:chOff x="940406" y="3208543"/>
                <a:chExt cx="1327698" cy="1338630"/>
              </a:xfrm>
            </p:grpSpPr>
            <p:sp>
              <p:nvSpPr>
                <p:cNvPr id="183" name="矩形 182"/>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4" name="任意多边形 183"/>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85" name="组合 184"/>
                <p:cNvGrpSpPr/>
                <p:nvPr/>
              </p:nvGrpSpPr>
              <p:grpSpPr>
                <a:xfrm>
                  <a:off x="1195208" y="3361320"/>
                  <a:ext cx="682950" cy="1066261"/>
                  <a:chOff x="5016857" y="5091732"/>
                  <a:chExt cx="682950" cy="1066261"/>
                </a:xfrm>
              </p:grpSpPr>
              <p:sp>
                <p:nvSpPr>
                  <p:cNvPr id="186"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7"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8"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9"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cxnSp>
            <p:nvCxnSpPr>
              <p:cNvPr id="180" name="直接连接符 179"/>
              <p:cNvCxnSpPr>
                <a:stCxn id="188" idx="6"/>
                <a:endCxn id="195" idx="2"/>
              </p:cNvCxnSpPr>
              <p:nvPr/>
            </p:nvCxnSpPr>
            <p:spPr>
              <a:xfrm flipV="1">
                <a:off x="1878158" y="372582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81" name="直接连接符 180"/>
              <p:cNvCxnSpPr>
                <a:stCxn id="187" idx="6"/>
                <a:endCxn id="196" idx="2"/>
              </p:cNvCxnSpPr>
              <p:nvPr/>
            </p:nvCxnSpPr>
            <p:spPr>
              <a:xfrm flipV="1">
                <a:off x="1303208" y="400141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82" name="直接连接符 181"/>
              <p:cNvCxnSpPr>
                <a:stCxn id="189" idx="6"/>
                <a:endCxn id="197" idx="3"/>
              </p:cNvCxnSpPr>
              <p:nvPr/>
            </p:nvCxnSpPr>
            <p:spPr>
              <a:xfrm flipV="1">
                <a:off x="1847678" y="4197493"/>
                <a:ext cx="4998694" cy="176088"/>
              </a:xfrm>
              <a:prstGeom prst="line">
                <a:avLst/>
              </a:prstGeom>
            </p:spPr>
            <p:style>
              <a:lnRef idx="1">
                <a:schemeClr val="dk1"/>
              </a:lnRef>
              <a:fillRef idx="0">
                <a:schemeClr val="dk1"/>
              </a:fillRef>
              <a:effectRef idx="0">
                <a:schemeClr val="dk1"/>
              </a:effectRef>
              <a:fontRef idx="minor">
                <a:schemeClr val="tx1"/>
              </a:fontRef>
            </p:style>
          </p:cxnSp>
        </p:grpSp>
        <p:grpSp>
          <p:nvGrpSpPr>
            <p:cNvPr id="173" name="组合 172"/>
            <p:cNvGrpSpPr/>
            <p:nvPr/>
          </p:nvGrpSpPr>
          <p:grpSpPr>
            <a:xfrm>
              <a:off x="1330885" y="2453415"/>
              <a:ext cx="5244615" cy="249470"/>
              <a:chOff x="1330885" y="2453415"/>
              <a:chExt cx="5244615" cy="249470"/>
            </a:xfrm>
          </p:grpSpPr>
          <p:cxnSp>
            <p:nvCxnSpPr>
              <p:cNvPr id="174" name="直接连接符 173"/>
              <p:cNvCxnSpPr>
                <a:stCxn id="175" idx="6"/>
                <a:endCxn id="193" idx="1"/>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sp>
            <p:nvSpPr>
              <p:cNvPr id="175"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cxnSp>
            <p:nvCxnSpPr>
              <p:cNvPr id="176" name="直接连接符 175"/>
              <p:cNvCxnSpPr>
                <a:stCxn id="186" idx="6"/>
                <a:endCxn id="175" idx="2"/>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77" name="直接连接符 176"/>
              <p:cNvCxnSpPr>
                <a:stCxn id="175" idx="6"/>
                <a:endCxn id="194" idx="1"/>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grpSp>
      </p:grpSp>
      <p:sp>
        <p:nvSpPr>
          <p:cNvPr id="65" name="Oval 78">
            <a:extLst>
              <a:ext uri="{FF2B5EF4-FFF2-40B4-BE49-F238E27FC236}">
                <a16:creationId xmlns:a16="http://schemas.microsoft.com/office/drawing/2014/main" id="{827FC855-4BDC-9645-9D6D-92B6F022A356}"/>
              </a:ext>
            </a:extLst>
          </p:cNvPr>
          <p:cNvSpPr/>
          <p:nvPr/>
        </p:nvSpPr>
        <p:spPr>
          <a:xfrm>
            <a:off x="6302027" y="2687069"/>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6" name="Oval 79">
            <a:extLst>
              <a:ext uri="{FF2B5EF4-FFF2-40B4-BE49-F238E27FC236}">
                <a16:creationId xmlns:a16="http://schemas.microsoft.com/office/drawing/2014/main" id="{66500CF2-FF33-2940-BAE0-6142EBE2B1F3}"/>
              </a:ext>
            </a:extLst>
          </p:cNvPr>
          <p:cNvSpPr/>
          <p:nvPr/>
        </p:nvSpPr>
        <p:spPr>
          <a:xfrm>
            <a:off x="6559684" y="246395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7" name="Oval 80">
            <a:extLst>
              <a:ext uri="{FF2B5EF4-FFF2-40B4-BE49-F238E27FC236}">
                <a16:creationId xmlns:a16="http://schemas.microsoft.com/office/drawing/2014/main" id="{D692DAEC-41E4-624F-9DA4-46B4EC0A08AC}"/>
              </a:ext>
            </a:extLst>
          </p:cNvPr>
          <p:cNvSpPr/>
          <p:nvPr/>
        </p:nvSpPr>
        <p:spPr>
          <a:xfrm>
            <a:off x="6878202" y="2798267"/>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8" name="Oval 81">
            <a:extLst>
              <a:ext uri="{FF2B5EF4-FFF2-40B4-BE49-F238E27FC236}">
                <a16:creationId xmlns:a16="http://schemas.microsoft.com/office/drawing/2014/main" id="{FD57E963-C4FD-D345-B321-26BE9FFD9BF1}"/>
              </a:ext>
            </a:extLst>
          </p:cNvPr>
          <p:cNvSpPr/>
          <p:nvPr/>
        </p:nvSpPr>
        <p:spPr>
          <a:xfrm>
            <a:off x="6396148" y="307385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9" name="Oval 82">
            <a:extLst>
              <a:ext uri="{FF2B5EF4-FFF2-40B4-BE49-F238E27FC236}">
                <a16:creationId xmlns:a16="http://schemas.microsoft.com/office/drawing/2014/main" id="{1705314D-27FE-7443-B1E3-F8FD17FA4E6F}"/>
              </a:ext>
            </a:extLst>
          </p:cNvPr>
          <p:cNvSpPr/>
          <p:nvPr/>
        </p:nvSpPr>
        <p:spPr>
          <a:xfrm>
            <a:off x="6783302" y="3231749"/>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0" name="Oval 68">
            <a:extLst>
              <a:ext uri="{FF2B5EF4-FFF2-40B4-BE49-F238E27FC236}">
                <a16:creationId xmlns:a16="http://schemas.microsoft.com/office/drawing/2014/main" id="{C52417DA-C316-664F-8D1F-4617FC954115}"/>
              </a:ext>
            </a:extLst>
          </p:cNvPr>
          <p:cNvSpPr/>
          <p:nvPr/>
        </p:nvSpPr>
        <p:spPr>
          <a:xfrm>
            <a:off x="1222885" y="2487760"/>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5" name="Oval 70">
            <a:extLst>
              <a:ext uri="{FF2B5EF4-FFF2-40B4-BE49-F238E27FC236}">
                <a16:creationId xmlns:a16="http://schemas.microsoft.com/office/drawing/2014/main" id="{2DAF4F58-3C53-784B-9F59-99928283FCA7}"/>
              </a:ext>
            </a:extLst>
          </p:cNvPr>
          <p:cNvSpPr/>
          <p:nvPr/>
        </p:nvSpPr>
        <p:spPr>
          <a:xfrm>
            <a:off x="1147954" y="3164857"/>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6" name="Oval 69">
            <a:extLst>
              <a:ext uri="{FF2B5EF4-FFF2-40B4-BE49-F238E27FC236}">
                <a16:creationId xmlns:a16="http://schemas.microsoft.com/office/drawing/2014/main" id="{B6F42F02-D0FF-6646-B13A-89EA436CBFEC}"/>
              </a:ext>
            </a:extLst>
          </p:cNvPr>
          <p:cNvSpPr/>
          <p:nvPr/>
        </p:nvSpPr>
        <p:spPr>
          <a:xfrm>
            <a:off x="1722904" y="2805260"/>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7" name="Oval 71">
            <a:extLst>
              <a:ext uri="{FF2B5EF4-FFF2-40B4-BE49-F238E27FC236}">
                <a16:creationId xmlns:a16="http://schemas.microsoft.com/office/drawing/2014/main" id="{90A81153-8C6F-684F-B62B-1D2DA9315AB9}"/>
              </a:ext>
            </a:extLst>
          </p:cNvPr>
          <p:cNvSpPr/>
          <p:nvPr/>
        </p:nvSpPr>
        <p:spPr>
          <a:xfrm>
            <a:off x="1692424" y="344602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8"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9" name="椭圆 78"/>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 name="组合 2"/>
          <p:cNvGrpSpPr/>
          <p:nvPr/>
        </p:nvGrpSpPr>
        <p:grpSpPr>
          <a:xfrm>
            <a:off x="6263302" y="4999081"/>
            <a:ext cx="5157657" cy="729074"/>
            <a:chOff x="6263302" y="4999081"/>
            <a:chExt cx="5157657" cy="729074"/>
          </a:xfrm>
        </p:grpSpPr>
        <p:pic>
          <p:nvPicPr>
            <p:cNvPr id="13" name="图片 12"/>
            <p:cNvPicPr>
              <a:picLocks noChangeAspect="1"/>
            </p:cNvPicPr>
            <p:nvPr/>
          </p:nvPicPr>
          <p:blipFill>
            <a:blip r:embed="rId10"/>
            <a:stretch>
              <a:fillRect/>
            </a:stretch>
          </p:blipFill>
          <p:spPr>
            <a:xfrm>
              <a:off x="6263302" y="5168405"/>
              <a:ext cx="4790979" cy="559750"/>
            </a:xfrm>
            <a:prstGeom prst="rect">
              <a:avLst/>
            </a:prstGeom>
          </p:spPr>
        </p:pic>
        <p:sp>
          <p:nvSpPr>
            <p:cNvPr id="82" name="TextBox 35">
              <a:extLst>
                <a:ext uri="{FF2B5EF4-FFF2-40B4-BE49-F238E27FC236}">
                  <a16:creationId xmlns:a16="http://schemas.microsoft.com/office/drawing/2014/main" id="{0E125B6D-BCAF-3B4A-B85E-679CC39F703B}"/>
                </a:ext>
              </a:extLst>
            </p:cNvPr>
            <p:cNvSpPr txBox="1"/>
            <p:nvPr/>
          </p:nvSpPr>
          <p:spPr>
            <a:xfrm>
              <a:off x="10976485" y="4999081"/>
              <a:ext cx="444474"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T</a:t>
              </a:r>
              <a:endParaRPr lang="en-US" altLang="zh-CN" sz="2400" i="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736168577"/>
      </p:ext>
    </p:extLst>
  </p:cSld>
  <p:clrMapOvr>
    <a:masterClrMapping/>
  </p:clrMapOvr>
  <mc:AlternateContent xmlns:mc="http://schemas.openxmlformats.org/markup-compatibility/2006" xmlns:p14="http://schemas.microsoft.com/office/powerpoint/2010/main">
    <mc:Choice Requires="p14">
      <p:transition spd="slow" p14:dur="2000" advTm="28685"/>
    </mc:Choice>
    <mc:Fallback xmlns="">
      <p:transition spd="slow" advTm="286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5E-6 -1.85185E-6 L 0.55742 0.43148 " pathEditMode="relative" rAng="0" ptsTypes="AA">
                                      <p:cBhvr>
                                        <p:cTn id="30" dur="2000" fill="hold"/>
                                        <p:tgtEl>
                                          <p:spTgt spid="70"/>
                                        </p:tgtEl>
                                        <p:attrNameLst>
                                          <p:attrName>ppt_x</p:attrName>
                                          <p:attrName>ppt_y</p:attrName>
                                        </p:attrNameLst>
                                      </p:cBhvr>
                                      <p:rCtr x="27865" y="21574"/>
                                    </p:animMotion>
                                  </p:childTnLst>
                                </p:cTn>
                              </p:par>
                              <p:par>
                                <p:cTn id="31" presetID="42" presetClass="path" presetSubtype="0" accel="50000" decel="50000" fill="hold" grpId="0" nodeType="withEffect">
                                  <p:stCondLst>
                                    <p:cond delay="0"/>
                                  </p:stCondLst>
                                  <p:childTnLst>
                                    <p:animMotion origin="layout" path="M 2.29167E-6 -4.44444E-6 L 0.44831 0.32639 " pathEditMode="relative" rAng="0" ptsTypes="AA">
                                      <p:cBhvr>
                                        <p:cTn id="32" dur="2000" fill="hold"/>
                                        <p:tgtEl>
                                          <p:spTgt spid="75"/>
                                        </p:tgtEl>
                                        <p:attrNameLst>
                                          <p:attrName>ppt_x</p:attrName>
                                          <p:attrName>ppt_y</p:attrName>
                                        </p:attrNameLst>
                                      </p:cBhvr>
                                      <p:rCtr x="22409" y="16319"/>
                                    </p:animMotion>
                                  </p:childTnLst>
                                </p:cTn>
                              </p:par>
                              <p:par>
                                <p:cTn id="33" presetID="42" presetClass="path" presetSubtype="0" accel="50000" decel="50000" fill="hold" grpId="0" nodeType="withEffect">
                                  <p:stCondLst>
                                    <p:cond delay="0"/>
                                  </p:stCondLst>
                                  <p:childTnLst>
                                    <p:animMotion origin="layout" path="M -3.125E-6 1.85185E-6 L 0.47344 0.37893 " pathEditMode="relative" rAng="0" ptsTypes="AA">
                                      <p:cBhvr>
                                        <p:cTn id="34" dur="2000" fill="hold"/>
                                        <p:tgtEl>
                                          <p:spTgt spid="76"/>
                                        </p:tgtEl>
                                        <p:attrNameLst>
                                          <p:attrName>ppt_x</p:attrName>
                                          <p:attrName>ppt_y</p:attrName>
                                        </p:attrNameLst>
                                      </p:cBhvr>
                                      <p:rCtr x="23672" y="18935"/>
                                    </p:animMotion>
                                  </p:childTnLst>
                                </p:cTn>
                              </p:par>
                              <p:par>
                                <p:cTn id="35" presetID="42" presetClass="path" presetSubtype="0" accel="50000" decel="50000" fill="hold" grpId="0" nodeType="withEffect">
                                  <p:stCondLst>
                                    <p:cond delay="0"/>
                                  </p:stCondLst>
                                  <p:childTnLst>
                                    <p:animMotion origin="layout" path="M 8.33333E-7 3.33333E-6 L 0.43984 0.29166 " pathEditMode="relative" rAng="0" ptsTypes="AA">
                                      <p:cBhvr>
                                        <p:cTn id="36" dur="2000" fill="hold"/>
                                        <p:tgtEl>
                                          <p:spTgt spid="77"/>
                                        </p:tgtEl>
                                        <p:attrNameLst>
                                          <p:attrName>ppt_x</p:attrName>
                                          <p:attrName>ppt_y</p:attrName>
                                        </p:attrNameLst>
                                      </p:cBhvr>
                                      <p:rCtr x="21992" y="14583"/>
                                    </p:animMotion>
                                  </p:childTnLst>
                                </p:cTn>
                              </p:par>
                              <p:par>
                                <p:cTn id="37" presetID="42" presetClass="path" presetSubtype="0" accel="50000" decel="50000" fill="hold" grpId="0" nodeType="withEffect">
                                  <p:stCondLst>
                                    <p:cond delay="0"/>
                                  </p:stCondLst>
                                  <p:childTnLst>
                                    <p:animMotion origin="layout" path="M -2.29167E-6 7.40741E-7 L 0.31042 0.43866 " pathEditMode="relative" rAng="0" ptsTypes="AA">
                                      <p:cBhvr>
                                        <p:cTn id="38" dur="2000" fill="hold"/>
                                        <p:tgtEl>
                                          <p:spTgt spid="78"/>
                                        </p:tgtEl>
                                        <p:attrNameLst>
                                          <p:attrName>ppt_x</p:attrName>
                                          <p:attrName>ppt_y</p:attrName>
                                        </p:attrNameLst>
                                      </p:cBhvr>
                                      <p:rCtr x="15521" y="21921"/>
                                    </p:animMotion>
                                  </p:childTnLst>
                                </p:cTn>
                              </p:par>
                              <p:par>
                                <p:cTn id="39" presetID="42" presetClass="path" presetSubtype="0" accel="50000" decel="50000" fill="hold" grpId="0" nodeType="withEffect">
                                  <p:stCondLst>
                                    <p:cond delay="0"/>
                                  </p:stCondLst>
                                  <p:childTnLst>
                                    <p:animMotion origin="layout" path="M 2.08333E-6 3.7037E-7 L 0.29466 0.42593 " pathEditMode="relative" rAng="0" ptsTypes="AA">
                                      <p:cBhvr>
                                        <p:cTn id="40" dur="2000" fill="hold"/>
                                        <p:tgtEl>
                                          <p:spTgt spid="66"/>
                                        </p:tgtEl>
                                        <p:attrNameLst>
                                          <p:attrName>ppt_x</p:attrName>
                                          <p:attrName>ppt_y</p:attrName>
                                        </p:attrNameLst>
                                      </p:cBhvr>
                                      <p:rCtr x="14727" y="21296"/>
                                    </p:animMotion>
                                  </p:childTnLst>
                                </p:cTn>
                              </p:par>
                              <p:par>
                                <p:cTn id="41" presetID="42" presetClass="path" presetSubtype="0" accel="50000" decel="50000" fill="hold" grpId="0" nodeType="withEffect">
                                  <p:stCondLst>
                                    <p:cond delay="0"/>
                                  </p:stCondLst>
                                  <p:childTnLst>
                                    <p:animMotion origin="layout" path="M 2.08333E-7 -2.22222E-6 L 0.23672 0.38611 " pathEditMode="relative" rAng="0" ptsTypes="AA">
                                      <p:cBhvr>
                                        <p:cTn id="42" dur="2000" fill="hold"/>
                                        <p:tgtEl>
                                          <p:spTgt spid="67"/>
                                        </p:tgtEl>
                                        <p:attrNameLst>
                                          <p:attrName>ppt_x</p:attrName>
                                          <p:attrName>ppt_y</p:attrName>
                                        </p:attrNameLst>
                                      </p:cBhvr>
                                      <p:rCtr x="11836" y="19306"/>
                                    </p:animMotion>
                                  </p:childTnLst>
                                </p:cTn>
                              </p:par>
                              <p:par>
                                <p:cTn id="43" presetID="42" presetClass="path" presetSubtype="0" accel="50000" decel="50000" fill="hold" grpId="0" nodeType="withEffect">
                                  <p:stCondLst>
                                    <p:cond delay="0"/>
                                  </p:stCondLst>
                                  <p:childTnLst>
                                    <p:animMotion origin="layout" path="M 3.54167E-6 1.48148E-6 L 0.20117 0.34606 " pathEditMode="relative" rAng="0" ptsTypes="AA">
                                      <p:cBhvr>
                                        <p:cTn id="44" dur="2000" fill="hold"/>
                                        <p:tgtEl>
                                          <p:spTgt spid="68"/>
                                        </p:tgtEl>
                                        <p:attrNameLst>
                                          <p:attrName>ppt_x</p:attrName>
                                          <p:attrName>ppt_y</p:attrName>
                                        </p:attrNameLst>
                                      </p:cBhvr>
                                      <p:rCtr x="10052" y="17292"/>
                                    </p:animMotion>
                                  </p:childTnLst>
                                </p:cTn>
                              </p:par>
                              <p:par>
                                <p:cTn id="45" presetID="42" presetClass="path" presetSubtype="0" accel="50000" decel="50000" fill="hold" grpId="0" nodeType="withEffect">
                                  <p:stCondLst>
                                    <p:cond delay="0"/>
                                  </p:stCondLst>
                                  <p:childTnLst>
                                    <p:animMotion origin="layout" path="M 2.70833E-6 3.33333E-6 L 0.20729 0.32291 " pathEditMode="relative" rAng="0" ptsTypes="AA">
                                      <p:cBhvr>
                                        <p:cTn id="46" dur="2000" fill="hold"/>
                                        <p:tgtEl>
                                          <p:spTgt spid="69"/>
                                        </p:tgtEl>
                                        <p:attrNameLst>
                                          <p:attrName>ppt_x</p:attrName>
                                          <p:attrName>ppt_y</p:attrName>
                                        </p:attrNameLst>
                                      </p:cBhvr>
                                      <p:rCtr x="10365" y="16134"/>
                                    </p:animMotion>
                                  </p:childTnLst>
                                </p:cTn>
                              </p:par>
                              <p:par>
                                <p:cTn id="47" presetID="42" presetClass="path" presetSubtype="0" accel="50000" decel="50000" fill="hold" grpId="0" nodeType="withEffect">
                                  <p:stCondLst>
                                    <p:cond delay="0"/>
                                  </p:stCondLst>
                                  <p:childTnLst>
                                    <p:animMotion origin="layout" path="M -4.16667E-6 1.48148E-6 L 0.35378 0.4044 " pathEditMode="relative" rAng="0" ptsTypes="AA">
                                      <p:cBhvr>
                                        <p:cTn id="48" dur="2000" fill="hold"/>
                                        <p:tgtEl>
                                          <p:spTgt spid="65"/>
                                        </p:tgtEl>
                                        <p:attrNameLst>
                                          <p:attrName>ppt_x</p:attrName>
                                          <p:attrName>ppt_y</p:attrName>
                                        </p:attrNameLst>
                                      </p:cBhvr>
                                      <p:rCtr x="17682" y="20208"/>
                                    </p:animMotion>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p:bldP spid="120" grpId="0"/>
      <p:bldP spid="122" grpId="0" animBg="1"/>
      <p:bldP spid="124" grpId="0"/>
      <p:bldP spid="121" grpId="0"/>
      <p:bldP spid="65" grpId="0" animBg="1"/>
      <p:bldP spid="66" grpId="0" animBg="1"/>
      <p:bldP spid="67" grpId="0" animBg="1"/>
      <p:bldP spid="68" grpId="0" animBg="1"/>
      <p:bldP spid="69" grpId="0" animBg="1"/>
      <p:bldP spid="70" grpId="0" animBg="1"/>
      <p:bldP spid="75" grpId="0" animBg="1"/>
      <p:bldP spid="76" grpId="0" animBg="1"/>
      <p:bldP spid="77" grpId="0" animBg="1"/>
      <p:bldP spid="78" grpId="0" animBg="1"/>
      <p:bldP spid="7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80" name="TextBox 35">
            <a:extLst>
              <a:ext uri="{FF2B5EF4-FFF2-40B4-BE49-F238E27FC236}">
                <a16:creationId xmlns:a16="http://schemas.microsoft.com/office/drawing/2014/main" id="{0E125B6D-BCAF-3B4A-B85E-679CC39F703B}"/>
              </a:ext>
            </a:extLst>
          </p:cNvPr>
          <p:cNvSpPr txBox="1"/>
          <p:nvPr/>
        </p:nvSpPr>
        <p:spPr>
          <a:xfrm>
            <a:off x="8262974" y="4149656"/>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71" name="图片 70"/>
          <p:cNvPicPr>
            <a:picLocks noChangeAspect="1"/>
          </p:cNvPicPr>
          <p:nvPr/>
        </p:nvPicPr>
        <p:blipFill>
          <a:blip r:embed="rId4"/>
          <a:stretch>
            <a:fillRect/>
          </a:stretch>
        </p:blipFill>
        <p:spPr>
          <a:xfrm>
            <a:off x="8272118" y="1933012"/>
            <a:ext cx="2713511" cy="1912483"/>
          </a:xfrm>
          <a:prstGeom prst="rect">
            <a:avLst/>
          </a:prstGeom>
        </p:spPr>
      </p:pic>
      <p:sp>
        <p:nvSpPr>
          <p:cNvPr id="73" name="椭圆 72"/>
          <p:cNvSpPr/>
          <p:nvPr/>
        </p:nvSpPr>
        <p:spPr>
          <a:xfrm>
            <a:off x="10015526" y="3204335"/>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7"/>
                <a:stretch>
                  <a:fillRect l="-3019" b="-103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TextBox 35">
                <a:extLst>
                  <a:ext uri="{FF2B5EF4-FFF2-40B4-BE49-F238E27FC236}">
                    <a16:creationId xmlns:a16="http://schemas.microsoft.com/office/drawing/2014/main" id="{0E125B6D-BCAF-3B4A-B85E-679CC39F703B}"/>
                  </a:ext>
                </a:extLst>
              </p:cNvPr>
              <p:cNvSpPr txBox="1"/>
              <p:nvPr/>
            </p:nvSpPr>
            <p:spPr>
              <a:xfrm>
                <a:off x="924489" y="4788037"/>
                <a:ext cx="6799041"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1) Get the slice (polyhedral palette)</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at frame </a:t>
                </a:r>
                <a14:m>
                  <m:oMath xmlns:m="http://schemas.openxmlformats.org/officeDocument/2006/math">
                    <m:r>
                      <a:rPr lang="en-US" altLang="zh-CN" sz="2400" i="1" dirty="0">
                        <a:latin typeface="Cambria Math" panose="02040503050406030204" pitchFamily="18" charset="0"/>
                      </a:rPr>
                      <m:t>𝑡</m:t>
                    </m:r>
                    <m:r>
                      <a:rPr lang="en-US" altLang="zh-CN" sz="2400" i="1" dirty="0">
                        <a:latin typeface="Cambria Math" panose="02040503050406030204" pitchFamily="18" charset="0"/>
                      </a:rPr>
                      <m:t> </m:t>
                    </m:r>
                  </m:oMath>
                </a14:m>
                <a:r>
                  <a:rPr lang="en-US" altLang="zh-CN" sz="2400" dirty="0">
                    <a:latin typeface="Arial" panose="020B0604020202020204" pitchFamily="34" charset="0"/>
                    <a:cs typeface="Arial" panose="020B0604020202020204" pitchFamily="34" charset="0"/>
                  </a:rPr>
                  <a:t>: </a:t>
                </a:r>
                <a:endParaRPr lang="zh-CN" altLang="en-US" sz="2400" dirty="0">
                  <a:latin typeface="Arial" panose="020B0604020202020204" pitchFamily="34" charset="0"/>
                  <a:cs typeface="Arial" panose="020B0604020202020204" pitchFamily="34" charset="0"/>
                </a:endParaRPr>
              </a:p>
            </p:txBody>
          </p:sp>
        </mc:Choice>
        <mc:Fallback xmlns="">
          <p:sp>
            <p:nvSpPr>
              <p:cNvPr id="12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24489" y="4788037"/>
                <a:ext cx="6799041" cy="461665"/>
              </a:xfrm>
              <a:prstGeom prst="rect">
                <a:avLst/>
              </a:prstGeom>
              <a:blipFill>
                <a:blip r:embed="rId8"/>
                <a:stretch>
                  <a:fillRect l="-1435" t="-9211" b="-30263"/>
                </a:stretch>
              </a:blipFill>
            </p:spPr>
            <p:txBody>
              <a:bodyPr/>
              <a:lstStyle/>
              <a:p>
                <a:r>
                  <a:rPr lang="zh-CN" altLang="en-US">
                    <a:noFill/>
                  </a:rPr>
                  <a:t> </a:t>
                </a:r>
              </a:p>
            </p:txBody>
          </p:sp>
        </mc:Fallback>
      </mc:AlternateContent>
      <p:cxnSp>
        <p:nvCxnSpPr>
          <p:cNvPr id="89" name="直接箭头连接符 88"/>
          <p:cNvCxnSpPr>
            <a:stCxn id="72" idx="0"/>
            <a:endCxn id="73" idx="2"/>
          </p:cNvCxnSpPr>
          <p:nvPr/>
        </p:nvCxnSpPr>
        <p:spPr>
          <a:xfrm flipV="1">
            <a:off x="7164754" y="3299585"/>
            <a:ext cx="2850772" cy="777153"/>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15"/>
              <p:cNvSpPr/>
              <p:nvPr/>
            </p:nvSpPr>
            <p:spPr>
              <a:xfrm>
                <a:off x="7691208" y="4765911"/>
                <a:ext cx="1797864"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b="0" i="1">
                              <a:solidFill>
                                <a:srgbClr val="FF0000"/>
                              </a:solidFill>
                              <a:latin typeface="Cambria Math" panose="02040503050406030204" pitchFamily="18" charset="0"/>
                            </a:rPr>
                            <m:t>𝑉</m:t>
                          </m:r>
                        </m:e>
                        <m:sub>
                          <m:r>
                            <a:rPr lang="en-US" altLang="zh-CN" sz="2400" b="0" i="1">
                              <a:solidFill>
                                <a:srgbClr val="FF0000"/>
                              </a:solidFill>
                              <a:latin typeface="Cambria Math" panose="02040503050406030204" pitchFamily="18" charset="0"/>
                            </a:rPr>
                            <m:t>𝑡</m:t>
                          </m:r>
                        </m:sub>
                      </m:sSub>
                      <m:r>
                        <a:rPr lang="en-US" altLang="zh-CN" sz="2400" b="0" i="1" smtClean="0">
                          <a:solidFill>
                            <a:schemeClr val="tx1"/>
                          </a:solidFill>
                          <a:latin typeface="Cambria Math" panose="02040503050406030204" pitchFamily="18" charset="0"/>
                        </a:rPr>
                        <m:t>=</m:t>
                      </m:r>
                      <m:r>
                        <a:rPr lang="en-US" altLang="zh-CN" sz="2400" b="0" i="1" dirty="0" smtClean="0">
                          <a:solidFill>
                            <a:schemeClr val="tx1"/>
                          </a:solidFill>
                          <a:latin typeface="Cambria Math" panose="02040503050406030204" pitchFamily="18" charset="0"/>
                        </a:rPr>
                        <m:t>𝑆</m:t>
                      </m:r>
                      <m:d>
                        <m:dPr>
                          <m:ctrlPr>
                            <a:rPr lang="en-US" altLang="zh-CN" sz="2400" i="1" dirty="0">
                              <a:solidFill>
                                <a:schemeClr val="tx1"/>
                              </a:solidFill>
                              <a:latin typeface="Cambria Math" panose="02040503050406030204" pitchFamily="18" charset="0"/>
                            </a:rPr>
                          </m:ctrlPr>
                        </m:dPr>
                        <m:e>
                          <m:r>
                            <m:rPr>
                              <m:sty m:val="p"/>
                            </m:rPr>
                            <a:rPr lang="en-US" altLang="zh-CN" sz="2400" b="0" i="0" dirty="0">
                              <a:solidFill>
                                <a:schemeClr val="tx1"/>
                              </a:solidFill>
                              <a:latin typeface="Cambria Math" panose="02040503050406030204" pitchFamily="18" charset="0"/>
                            </a:rPr>
                            <m:t>P</m:t>
                          </m:r>
                          <m:r>
                            <a:rPr lang="en-US" altLang="zh-CN" sz="2400" b="0" i="1" dirty="0">
                              <a:solidFill>
                                <a:schemeClr val="tx1"/>
                              </a:solidFill>
                              <a:latin typeface="Cambria Math" panose="02040503050406030204" pitchFamily="18" charset="0"/>
                            </a:rPr>
                            <m:t>,</m:t>
                          </m:r>
                          <m:r>
                            <a:rPr lang="en-US" altLang="zh-CN" sz="2400" b="0" i="1" dirty="0">
                              <a:solidFill>
                                <a:schemeClr val="tx1"/>
                              </a:solidFill>
                              <a:latin typeface="Cambria Math" panose="02040503050406030204" pitchFamily="18" charset="0"/>
                            </a:rPr>
                            <m:t>𝑡</m:t>
                          </m:r>
                        </m:e>
                      </m:d>
                    </m:oMath>
                  </m:oMathPara>
                </a14:m>
                <a:endParaRPr lang="en-US" altLang="zh-CN" sz="2400" dirty="0">
                  <a:latin typeface="Arial" panose="020B0604020202020204" pitchFamily="34" charset="0"/>
                  <a:cs typeface="Arial" panose="020B0604020202020204" pitchFamily="34"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7691208" y="4765911"/>
                <a:ext cx="1797864" cy="461665"/>
              </a:xfrm>
              <a:prstGeom prst="rect">
                <a:avLst/>
              </a:prstGeom>
              <a:blipFill>
                <a:blip r:embed="rId9"/>
                <a:stretch>
                  <a:fillRect b="-2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p:cNvSpPr txBox="1"/>
              <p:nvPr/>
            </p:nvSpPr>
            <p:spPr>
              <a:xfrm>
                <a:off x="2949852" y="3683611"/>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01" name="文本框 100"/>
              <p:cNvSpPr txBox="1">
                <a:spLocks noRot="1" noChangeAspect="1" noMove="1" noResize="1" noEditPoints="1" noAdjustHandles="1" noChangeArrowheads="1" noChangeShapeType="1" noTextEdit="1"/>
              </p:cNvSpPr>
              <p:nvPr/>
            </p:nvSpPr>
            <p:spPr>
              <a:xfrm>
                <a:off x="2949852" y="3683611"/>
                <a:ext cx="950614" cy="307777"/>
              </a:xfrm>
              <a:prstGeom prst="rect">
                <a:avLst/>
              </a:prstGeom>
              <a:blipFill>
                <a:blip r:embed="rId10"/>
                <a:stretch>
                  <a:fillRect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TextBox 35">
                <a:extLst>
                  <a:ext uri="{FF2B5EF4-FFF2-40B4-BE49-F238E27FC236}">
                    <a16:creationId xmlns:a16="http://schemas.microsoft.com/office/drawing/2014/main" id="{0E125B6D-BCAF-3B4A-B85E-679CC39F703B}"/>
                  </a:ext>
                </a:extLst>
              </p:cNvPr>
              <p:cNvSpPr txBox="1"/>
              <p:nvPr/>
            </p:nvSpPr>
            <p:spPr>
              <a:xfrm>
                <a:off x="1081741" y="5307340"/>
                <a:ext cx="10022397"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Each vertex of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lies in an edge of  P, it can be linearly interpolated as:</a:t>
                </a:r>
              </a:p>
            </p:txBody>
          </p:sp>
        </mc:Choice>
        <mc:Fallback xmlns="">
          <p:sp>
            <p:nvSpPr>
              <p:cNvPr id="102"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1081741" y="5307340"/>
                <a:ext cx="10022397" cy="461665"/>
              </a:xfrm>
              <a:prstGeom prst="rect">
                <a:avLst/>
              </a:prstGeom>
              <a:blipFill>
                <a:blip r:embed="rId11"/>
                <a:stretch>
                  <a:fillRect t="-9333" b="-3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矩形 108"/>
              <p:cNvSpPr/>
              <p:nvPr/>
            </p:nvSpPr>
            <p:spPr>
              <a:xfrm>
                <a:off x="3051133" y="5938182"/>
                <a:ext cx="3210908" cy="51642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sz="2400" i="1" smtClean="0">
                              <a:solidFill>
                                <a:srgbClr val="FF0000"/>
                              </a:solidFill>
                              <a:latin typeface="Cambria Math" panose="02040503050406030204" pitchFamily="18" charset="0"/>
                            </a:rPr>
                          </m:ctrlPr>
                        </m:sSubSup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up>
                          <m:r>
                            <a:rPr lang="en-US" altLang="zh-CN" sz="2400" b="0" i="1" smtClean="0">
                              <a:solidFill>
                                <a:srgbClr val="FF0000"/>
                              </a:solidFill>
                              <a:latin typeface="Cambria Math" panose="02040503050406030204" pitchFamily="18" charset="0"/>
                            </a:rPr>
                            <m:t>𝑖</m:t>
                          </m:r>
                        </m:sup>
                      </m:sSubSup>
                      <m:r>
                        <a:rPr lang="en-US" altLang="zh-CN" sz="2400" b="0" i="1" smtClean="0">
                          <a:solidFill>
                            <a:schemeClr val="tx1"/>
                          </a:solidFill>
                          <a:latin typeface="Cambria Math" panose="02040503050406030204" pitchFamily="18" charset="0"/>
                        </a:rPr>
                        <m:t>=</m:t>
                      </m:r>
                      <m:r>
                        <a:rPr lang="zh-CN" altLang="en-US" sz="2400" b="0" i="1" smtClean="0">
                          <a:solidFill>
                            <a:schemeClr val="tx1"/>
                          </a:solidFill>
                          <a:latin typeface="Cambria Math" panose="02040503050406030204" pitchFamily="18" charset="0"/>
                        </a:rPr>
                        <m:t>𝛼</m:t>
                      </m:r>
                      <m:sSub>
                        <m:sSubPr>
                          <m:ctrlPr>
                            <a:rPr lang="en-US" altLang="zh-CN" sz="2400" i="1">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𝑃</m:t>
                          </m:r>
                        </m:e>
                        <m:sub>
                          <m:r>
                            <a:rPr lang="en-US" altLang="zh-CN" sz="2400" b="0" i="1" smtClean="0">
                              <a:solidFill>
                                <a:schemeClr val="tx1"/>
                              </a:solidFill>
                              <a:latin typeface="Cambria Math" panose="02040503050406030204" pitchFamily="18" charset="0"/>
                            </a:rPr>
                            <m:t>𝑗</m:t>
                          </m:r>
                        </m:sub>
                      </m:sSub>
                      <m:r>
                        <a:rPr lang="en-US" altLang="zh-CN" sz="2400" b="0" i="1" smtClean="0">
                          <a:solidFill>
                            <a:schemeClr val="tx1"/>
                          </a:solidFill>
                          <a:latin typeface="Cambria Math" panose="02040503050406030204" pitchFamily="18" charset="0"/>
                        </a:rPr>
                        <m:t>+(1−</m:t>
                      </m:r>
                      <m:r>
                        <a:rPr lang="zh-CN" altLang="en-US" sz="2400" i="1">
                          <a:solidFill>
                            <a:schemeClr val="tx1"/>
                          </a:solidFill>
                          <a:latin typeface="Cambria Math" panose="02040503050406030204" pitchFamily="18" charset="0"/>
                        </a:rPr>
                        <m:t>𝛼</m:t>
                      </m:r>
                      <m:r>
                        <a:rPr lang="en-US" altLang="zh-CN" sz="2400" b="0" i="1" smtClean="0">
                          <a:solidFill>
                            <a:schemeClr val="tx1"/>
                          </a:solidFill>
                          <a:latin typeface="Cambria Math" panose="02040503050406030204" pitchFamily="18" charset="0"/>
                        </a:rPr>
                        <m:t>)</m:t>
                      </m:r>
                      <m:sSub>
                        <m:sSubPr>
                          <m:ctrlPr>
                            <a:rPr lang="en-US" altLang="zh-CN" sz="2400" i="1">
                              <a:solidFill>
                                <a:schemeClr val="tx1"/>
                              </a:solidFill>
                              <a:latin typeface="Cambria Math" panose="02040503050406030204" pitchFamily="18" charset="0"/>
                            </a:rPr>
                          </m:ctrlPr>
                        </m:sSubPr>
                        <m:e>
                          <m:r>
                            <a:rPr lang="en-US" altLang="zh-CN" sz="2400" i="1">
                              <a:solidFill>
                                <a:schemeClr val="tx1"/>
                              </a:solidFill>
                              <a:latin typeface="Cambria Math" panose="02040503050406030204" pitchFamily="18" charset="0"/>
                            </a:rPr>
                            <m:t>𝑃</m:t>
                          </m:r>
                        </m:e>
                        <m:sub>
                          <m:r>
                            <a:rPr lang="en-US" altLang="zh-CN" sz="2400" b="0" i="1" smtClean="0">
                              <a:solidFill>
                                <a:schemeClr val="tx1"/>
                              </a:solidFill>
                              <a:latin typeface="Cambria Math" panose="02040503050406030204" pitchFamily="18" charset="0"/>
                            </a:rPr>
                            <m:t>𝑘</m:t>
                          </m:r>
                        </m:sub>
                      </m:sSub>
                    </m:oMath>
                  </m:oMathPara>
                </a14:m>
                <a:endParaRPr lang="en-US" altLang="zh-CN" sz="2400" dirty="0">
                  <a:solidFill>
                    <a:schemeClr val="tx1"/>
                  </a:solidFill>
                  <a:latin typeface="Arial" panose="020B0604020202020204" pitchFamily="34" charset="0"/>
                  <a:cs typeface="Arial" panose="020B0604020202020204" pitchFamily="34" charset="0"/>
                </a:endParaRPr>
              </a:p>
            </p:txBody>
          </p:sp>
        </mc:Choice>
        <mc:Fallback xmlns="">
          <p:sp>
            <p:nvSpPr>
              <p:cNvPr id="109" name="矩形 108"/>
              <p:cNvSpPr>
                <a:spLocks noRot="1" noChangeAspect="1" noMove="1" noResize="1" noEditPoints="1" noAdjustHandles="1" noChangeArrowheads="1" noChangeShapeType="1" noTextEdit="1"/>
              </p:cNvSpPr>
              <p:nvPr/>
            </p:nvSpPr>
            <p:spPr>
              <a:xfrm>
                <a:off x="3051133" y="5938182"/>
                <a:ext cx="3210908" cy="516423"/>
              </a:xfrm>
              <a:prstGeom prst="rect">
                <a:avLst/>
              </a:prstGeom>
              <a:blipFill>
                <a:blip r:embed="rId12"/>
                <a:stretch>
                  <a:fillRect/>
                </a:stretch>
              </a:blipFill>
            </p:spPr>
            <p:txBody>
              <a:bodyPr/>
              <a:lstStyle/>
              <a:p>
                <a:r>
                  <a:rPr lang="zh-CN" altLang="en-US">
                    <a:noFill/>
                  </a:rPr>
                  <a:t> </a:t>
                </a:r>
              </a:p>
            </p:txBody>
          </p:sp>
        </mc:Fallback>
      </mc:AlternateContent>
      <p:sp>
        <p:nvSpPr>
          <p:cNvPr id="66" name="矩形 65"/>
          <p:cNvSpPr/>
          <p:nvPr/>
        </p:nvSpPr>
        <p:spPr>
          <a:xfrm>
            <a:off x="2733983" y="234213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任意多边形 139"/>
          <p:cNvSpPr/>
          <p:nvPr/>
        </p:nvSpPr>
        <p:spPr>
          <a:xfrm>
            <a:off x="3054276" y="2506852"/>
            <a:ext cx="616616" cy="939763"/>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76755 w 576755"/>
              <a:gd name="connsiteY0" fmla="*/ 273706 h 866883"/>
              <a:gd name="connsiteX1" fmla="*/ 43643 w 576755"/>
              <a:gd name="connsiteY1" fmla="*/ 0 h 866883"/>
              <a:gd name="connsiteX2" fmla="*/ 0 w 576755"/>
              <a:gd name="connsiteY2" fmla="*/ 598247 h 866883"/>
              <a:gd name="connsiteX3" fmla="*/ 505746 w 576755"/>
              <a:gd name="connsiteY3" fmla="*/ 866883 h 866883"/>
              <a:gd name="connsiteX4" fmla="*/ 576755 w 576755"/>
              <a:gd name="connsiteY4" fmla="*/ 273706 h 866883"/>
              <a:gd name="connsiteX0" fmla="*/ 576755 w 576755"/>
              <a:gd name="connsiteY0" fmla="*/ 273706 h 912150"/>
              <a:gd name="connsiteX1" fmla="*/ 43643 w 576755"/>
              <a:gd name="connsiteY1" fmla="*/ 0 h 912150"/>
              <a:gd name="connsiteX2" fmla="*/ 0 w 576755"/>
              <a:gd name="connsiteY2" fmla="*/ 598247 h 912150"/>
              <a:gd name="connsiteX3" fmla="*/ 541960 w 576755"/>
              <a:gd name="connsiteY3" fmla="*/ 912150 h 912150"/>
              <a:gd name="connsiteX4" fmla="*/ 576755 w 576755"/>
              <a:gd name="connsiteY4" fmla="*/ 273706 h 912150"/>
              <a:gd name="connsiteX0" fmla="*/ 631076 w 631076"/>
              <a:gd name="connsiteY0" fmla="*/ 328027 h 912150"/>
              <a:gd name="connsiteX1" fmla="*/ 43643 w 631076"/>
              <a:gd name="connsiteY1" fmla="*/ 0 h 912150"/>
              <a:gd name="connsiteX2" fmla="*/ 0 w 631076"/>
              <a:gd name="connsiteY2" fmla="*/ 598247 h 912150"/>
              <a:gd name="connsiteX3" fmla="*/ 541960 w 631076"/>
              <a:gd name="connsiteY3" fmla="*/ 912150 h 912150"/>
              <a:gd name="connsiteX4" fmla="*/ 631076 w 631076"/>
              <a:gd name="connsiteY4" fmla="*/ 328027 h 912150"/>
              <a:gd name="connsiteX0" fmla="*/ 612969 w 612969"/>
              <a:gd name="connsiteY0" fmla="*/ 328027 h 912150"/>
              <a:gd name="connsiteX1" fmla="*/ 43643 w 612969"/>
              <a:gd name="connsiteY1" fmla="*/ 0 h 912150"/>
              <a:gd name="connsiteX2" fmla="*/ 0 w 612969"/>
              <a:gd name="connsiteY2" fmla="*/ 598247 h 912150"/>
              <a:gd name="connsiteX3" fmla="*/ 541960 w 612969"/>
              <a:gd name="connsiteY3" fmla="*/ 912150 h 912150"/>
              <a:gd name="connsiteX4" fmla="*/ 612969 w 612969"/>
              <a:gd name="connsiteY4" fmla="*/ 328027 h 912150"/>
              <a:gd name="connsiteX0" fmla="*/ 612969 w 612969"/>
              <a:gd name="connsiteY0" fmla="*/ 309920 h 894043"/>
              <a:gd name="connsiteX1" fmla="*/ 52696 w 612969"/>
              <a:gd name="connsiteY1" fmla="*/ 0 h 894043"/>
              <a:gd name="connsiteX2" fmla="*/ 0 w 612969"/>
              <a:gd name="connsiteY2" fmla="*/ 580140 h 894043"/>
              <a:gd name="connsiteX3" fmla="*/ 541960 w 612969"/>
              <a:gd name="connsiteY3" fmla="*/ 894043 h 894043"/>
              <a:gd name="connsiteX4" fmla="*/ 612969 w 612969"/>
              <a:gd name="connsiteY4" fmla="*/ 309920 h 894043"/>
              <a:gd name="connsiteX0" fmla="*/ 603916 w 603916"/>
              <a:gd name="connsiteY0" fmla="*/ 309920 h 894043"/>
              <a:gd name="connsiteX1" fmla="*/ 43643 w 603916"/>
              <a:gd name="connsiteY1" fmla="*/ 0 h 894043"/>
              <a:gd name="connsiteX2" fmla="*/ 0 w 603916"/>
              <a:gd name="connsiteY2" fmla="*/ 652568 h 894043"/>
              <a:gd name="connsiteX3" fmla="*/ 532907 w 603916"/>
              <a:gd name="connsiteY3" fmla="*/ 894043 h 894043"/>
              <a:gd name="connsiteX4" fmla="*/ 603916 w 603916"/>
              <a:gd name="connsiteY4" fmla="*/ 309920 h 894043"/>
              <a:gd name="connsiteX0" fmla="*/ 616616 w 616616"/>
              <a:gd name="connsiteY0" fmla="*/ 309920 h 894043"/>
              <a:gd name="connsiteX1" fmla="*/ 56343 w 616616"/>
              <a:gd name="connsiteY1" fmla="*/ 0 h 894043"/>
              <a:gd name="connsiteX2" fmla="*/ 0 w 616616"/>
              <a:gd name="connsiteY2" fmla="*/ 697018 h 894043"/>
              <a:gd name="connsiteX3" fmla="*/ 545607 w 616616"/>
              <a:gd name="connsiteY3" fmla="*/ 894043 h 894043"/>
              <a:gd name="connsiteX4" fmla="*/ 616616 w 616616"/>
              <a:gd name="connsiteY4" fmla="*/ 309920 h 894043"/>
              <a:gd name="connsiteX0" fmla="*/ 616616 w 616616"/>
              <a:gd name="connsiteY0" fmla="*/ 309920 h 939763"/>
              <a:gd name="connsiteX1" fmla="*/ 56343 w 616616"/>
              <a:gd name="connsiteY1" fmla="*/ 0 h 939763"/>
              <a:gd name="connsiteX2" fmla="*/ 0 w 616616"/>
              <a:gd name="connsiteY2" fmla="*/ 697018 h 939763"/>
              <a:gd name="connsiteX3" fmla="*/ 545607 w 616616"/>
              <a:gd name="connsiteY3" fmla="*/ 939763 h 939763"/>
              <a:gd name="connsiteX4" fmla="*/ 616616 w 616616"/>
              <a:gd name="connsiteY4" fmla="*/ 309920 h 93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16" h="939763">
                <a:moveTo>
                  <a:pt x="616616" y="309920"/>
                </a:moveTo>
                <a:lnTo>
                  <a:pt x="56343" y="0"/>
                </a:lnTo>
                <a:lnTo>
                  <a:pt x="0" y="697018"/>
                </a:lnTo>
                <a:lnTo>
                  <a:pt x="545607" y="939763"/>
                </a:lnTo>
                <a:lnTo>
                  <a:pt x="616616" y="30992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 name="组合 11"/>
          <p:cNvGrpSpPr/>
          <p:nvPr/>
        </p:nvGrpSpPr>
        <p:grpSpPr>
          <a:xfrm>
            <a:off x="893152" y="2276728"/>
            <a:ext cx="6447176" cy="1396885"/>
            <a:chOff x="893152" y="2276728"/>
            <a:chExt cx="6447176" cy="1396885"/>
          </a:xfrm>
        </p:grpSpPr>
        <p:grpSp>
          <p:nvGrpSpPr>
            <p:cNvPr id="4" name="组合 3"/>
            <p:cNvGrpSpPr/>
            <p:nvPr/>
          </p:nvGrpSpPr>
          <p:grpSpPr>
            <a:xfrm>
              <a:off x="6012630" y="2276728"/>
              <a:ext cx="1327698" cy="1338630"/>
              <a:chOff x="6059884" y="3150288"/>
              <a:chExt cx="1327698" cy="1338630"/>
            </a:xfrm>
          </p:grpSpPr>
          <p:sp>
            <p:nvSpPr>
              <p:cNvPr id="57" name="矩形 56"/>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 name="任意多边形 57"/>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9" name="组合 58"/>
              <p:cNvGrpSpPr/>
              <p:nvPr/>
            </p:nvGrpSpPr>
            <p:grpSpPr>
              <a:xfrm>
                <a:off x="6349281" y="3337515"/>
                <a:ext cx="684175" cy="875794"/>
                <a:chOff x="9879996" y="5121927"/>
                <a:chExt cx="684175" cy="875794"/>
              </a:xfrm>
            </p:grpSpPr>
            <p:sp>
              <p:nvSpPr>
                <p:cNvPr id="83"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4"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5"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6"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7"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grpSp>
          <p:nvGrpSpPr>
            <p:cNvPr id="5" name="组合 4"/>
            <p:cNvGrpSpPr/>
            <p:nvPr/>
          </p:nvGrpSpPr>
          <p:grpSpPr>
            <a:xfrm>
              <a:off x="893152" y="2334983"/>
              <a:ext cx="1327698" cy="1338630"/>
              <a:chOff x="940406" y="3208543"/>
              <a:chExt cx="1327698" cy="1338630"/>
            </a:xfrm>
          </p:grpSpPr>
          <p:sp>
            <p:nvSpPr>
              <p:cNvPr id="56" name="矩形 55"/>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5" name="任意多边形 74"/>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6" name="组合 75"/>
              <p:cNvGrpSpPr/>
              <p:nvPr/>
            </p:nvGrpSpPr>
            <p:grpSpPr>
              <a:xfrm>
                <a:off x="1195208" y="3361320"/>
                <a:ext cx="682950" cy="1066261"/>
                <a:chOff x="5016857" y="5091732"/>
                <a:chExt cx="682950" cy="1066261"/>
              </a:xfrm>
            </p:grpSpPr>
            <p:sp>
              <p:nvSpPr>
                <p:cNvPr id="7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9"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1"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2"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cxnSp>
          <p:nvCxnSpPr>
            <p:cNvPr id="61" name="直接连接符 60"/>
            <p:cNvCxnSpPr>
              <a:stCxn id="81" idx="6"/>
              <a:endCxn id="85"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62" name="直接连接符 61"/>
            <p:cNvCxnSpPr>
              <a:stCxn id="79" idx="6"/>
              <a:endCxn id="86"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63" name="直接连接符 62"/>
            <p:cNvCxnSpPr>
              <a:stCxn id="82" idx="6"/>
              <a:endCxn id="87"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49" name="直接连接符 148"/>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50" name="直接连接符 149"/>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51" name="直接连接符 150"/>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52"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cxnSp>
        <p:nvCxnSpPr>
          <p:cNvPr id="10" name="直接箭头连接符 9"/>
          <p:cNvCxnSpPr>
            <a:stCxn id="72" idx="0"/>
            <a:endCxn id="154" idx="5"/>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3003922" y="2475436"/>
            <a:ext cx="706010" cy="1009212"/>
            <a:chOff x="3003922" y="2457330"/>
            <a:chExt cx="706010" cy="1009212"/>
          </a:xfrm>
        </p:grpSpPr>
        <p:sp>
          <p:nvSpPr>
            <p:cNvPr id="145" name="Oval 68">
              <a:extLst>
                <a:ext uri="{FF2B5EF4-FFF2-40B4-BE49-F238E27FC236}">
                  <a16:creationId xmlns:a16="http://schemas.microsoft.com/office/drawing/2014/main" id="{C52417DA-C316-664F-8D1F-4617FC954115}"/>
                </a:ext>
              </a:extLst>
            </p:cNvPr>
            <p:cNvSpPr/>
            <p:nvPr/>
          </p:nvSpPr>
          <p:spPr>
            <a:xfrm>
              <a:off x="3049054" y="2457330"/>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46" name="Oval 70">
              <a:extLst>
                <a:ext uri="{FF2B5EF4-FFF2-40B4-BE49-F238E27FC236}">
                  <a16:creationId xmlns:a16="http://schemas.microsoft.com/office/drawing/2014/main" id="{2DAF4F58-3C53-784B-9F59-99928283FCA7}"/>
                </a:ext>
              </a:extLst>
            </p:cNvPr>
            <p:cNvSpPr/>
            <p:nvPr/>
          </p:nvSpPr>
          <p:spPr>
            <a:xfrm>
              <a:off x="3003922" y="311538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3601932" y="278202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3544050" y="3358542"/>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sp>
        <p:nvSpPr>
          <p:cNvPr id="154" name="椭圆 153"/>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 name="组合 6"/>
          <p:cNvGrpSpPr/>
          <p:nvPr/>
        </p:nvGrpSpPr>
        <p:grpSpPr>
          <a:xfrm>
            <a:off x="1330885" y="2470587"/>
            <a:ext cx="3281305" cy="108000"/>
            <a:chOff x="1333540" y="1975797"/>
            <a:chExt cx="3281305" cy="108000"/>
          </a:xfrm>
        </p:grpSpPr>
        <p:cxnSp>
          <p:nvCxnSpPr>
            <p:cNvPr id="64" name="直接连接符 63"/>
            <p:cNvCxnSpPr>
              <a:stCxn id="77" idx="6"/>
              <a:endCxn id="152" idx="2"/>
            </p:cNvCxnSpPr>
            <p:nvPr/>
          </p:nvCxnSpPr>
          <p:spPr>
            <a:xfrm flipV="1">
              <a:off x="1333540" y="2012625"/>
              <a:ext cx="3281305" cy="34345"/>
            </a:xfrm>
            <a:prstGeom prst="line">
              <a:avLst/>
            </a:prstGeom>
            <a:ln w="28575">
              <a:solidFill>
                <a:srgbClr val="EE10F1"/>
              </a:solidFill>
            </a:ln>
          </p:spPr>
          <p:style>
            <a:lnRef idx="1">
              <a:schemeClr val="dk1"/>
            </a:lnRef>
            <a:fillRef idx="0">
              <a:schemeClr val="dk1"/>
            </a:fillRef>
            <a:effectRef idx="0">
              <a:schemeClr val="dk1"/>
            </a:effectRef>
            <a:fontRef idx="minor">
              <a:schemeClr val="tx1"/>
            </a:fontRef>
          </p:style>
        </p:cxnSp>
        <p:sp>
          <p:nvSpPr>
            <p:cNvPr id="67" name="Oval 68">
              <a:extLst>
                <a:ext uri="{FF2B5EF4-FFF2-40B4-BE49-F238E27FC236}">
                  <a16:creationId xmlns:a16="http://schemas.microsoft.com/office/drawing/2014/main" id="{C52417DA-C316-664F-8D1F-4617FC954115}"/>
                </a:ext>
              </a:extLst>
            </p:cNvPr>
            <p:cNvSpPr/>
            <p:nvPr/>
          </p:nvSpPr>
          <p:spPr>
            <a:xfrm>
              <a:off x="3049054" y="1975797"/>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8" name="矩形 77"/>
              <p:cNvSpPr/>
              <p:nvPr/>
            </p:nvSpPr>
            <p:spPr>
              <a:xfrm>
                <a:off x="7622535" y="5967032"/>
                <a:ext cx="1582657" cy="479106"/>
              </a:xfrm>
              <a:prstGeom prst="rect">
                <a:avLst/>
              </a:prstGeom>
            </p:spPr>
            <p:txBody>
              <a:bodyPr wrap="square">
                <a:spAutoFit/>
              </a:bodyPr>
              <a:lstStyle/>
              <a:p>
                <a:pPr algn="ct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b="0" i="1">
                            <a:solidFill>
                              <a:srgbClr val="FF0000"/>
                            </a:solidFill>
                            <a:latin typeface="Cambria Math" panose="02040503050406030204" pitchFamily="18" charset="0"/>
                          </a:rPr>
                          <m:t>𝑉</m:t>
                        </m:r>
                      </m:e>
                      <m:sub>
                        <m:r>
                          <a:rPr lang="en-US" altLang="zh-CN" sz="2400" b="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a:t>
                </a:r>
                <a14:m>
                  <m:oMath xmlns:m="http://schemas.openxmlformats.org/officeDocument/2006/math">
                    <m:r>
                      <a:rPr lang="en-US" altLang="zh-CN" sz="2400" i="1">
                        <a:latin typeface="Cambria Math" panose="02040503050406030204" pitchFamily="18" charset="0"/>
                      </a:rPr>
                      <m:t>=</m:t>
                    </m:r>
                  </m:oMath>
                </a14:m>
                <a:r>
                  <a:rPr lang="en-US" altLang="zh-CN" sz="2400" dirty="0">
                    <a:solidFill>
                      <a:srgbClr val="FF0000"/>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𝑊</m:t>
                        </m:r>
                      </m:e>
                      <m:sub>
                        <m:r>
                          <a:rPr lang="en-US" altLang="zh-CN" sz="2400" i="1">
                            <a:solidFill>
                              <a:srgbClr val="FF0000"/>
                            </a:solidFill>
                            <a:latin typeface="Cambria Math" panose="02040503050406030204" pitchFamily="18" charset="0"/>
                          </a:rPr>
                          <m:t>𝑡</m:t>
                        </m:r>
                      </m:sub>
                    </m:sSub>
                    <m:r>
                      <m:rPr>
                        <m:sty m:val="p"/>
                      </m:rPr>
                      <a:rPr lang="en-US" altLang="zh-CN" sz="2400" smtClean="0">
                        <a:solidFill>
                          <a:schemeClr val="tx1"/>
                        </a:solidFill>
                        <a:latin typeface="Cambria Math" panose="02040503050406030204" pitchFamily="18" charset="0"/>
                      </a:rPr>
                      <m:t>P</m:t>
                    </m:r>
                  </m:oMath>
                </a14:m>
                <a:r>
                  <a:rPr lang="en-US" altLang="zh-CN" sz="2400" b="1" dirty="0">
                    <a:solidFill>
                      <a:srgbClr val="FF0000"/>
                    </a:solidFill>
                    <a:latin typeface="Arial" panose="020B0604020202020204" pitchFamily="34" charset="0"/>
                    <a:cs typeface="Arial" panose="020B0604020202020204" pitchFamily="34" charset="0"/>
                  </a:rPr>
                  <a:t> </a:t>
                </a:r>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78" name="矩形 77"/>
              <p:cNvSpPr>
                <a:spLocks noRot="1" noChangeAspect="1" noMove="1" noResize="1" noEditPoints="1" noAdjustHandles="1" noChangeArrowheads="1" noChangeShapeType="1" noTextEdit="1"/>
              </p:cNvSpPr>
              <p:nvPr/>
            </p:nvSpPr>
            <p:spPr>
              <a:xfrm>
                <a:off x="7622535" y="5967032"/>
                <a:ext cx="1582657" cy="479106"/>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751964" y="2112695"/>
                <a:ext cx="1279238" cy="4247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m:rPr>
                              <m:sty m:val="p"/>
                            </m:rPr>
                            <a:rPr lang="en-US" altLang="zh-CN" sz="2000" i="0">
                              <a:latin typeface="Cambria Math" panose="02040503050406030204" pitchFamily="18" charset="0"/>
                            </a:rPr>
                            <m:t>P</m:t>
                          </m:r>
                        </m:e>
                        <m:sub>
                          <m:r>
                            <a:rPr lang="en-US" altLang="zh-CN" sz="2000" b="0" i="1" smtClean="0">
                              <a:latin typeface="Cambria Math" panose="02040503050406030204" pitchFamily="18" charset="0"/>
                            </a:rPr>
                            <m:t>𝑗</m:t>
                          </m:r>
                        </m:sub>
                      </m:sSub>
                    </m:oMath>
                  </m:oMathPara>
                </a14:m>
                <a:endParaRPr lang="zh-CN"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751964" y="2112695"/>
                <a:ext cx="1279238" cy="424796"/>
              </a:xfrm>
              <a:prstGeom prst="rect">
                <a:avLst/>
              </a:prstGeom>
              <a:blipFill>
                <a:blip r:embed="rId14"/>
                <a:stretch>
                  <a:fillRect b="-10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矩形 89"/>
              <p:cNvSpPr/>
              <p:nvPr/>
            </p:nvSpPr>
            <p:spPr>
              <a:xfrm>
                <a:off x="4548529" y="2079768"/>
                <a:ext cx="49648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m:rPr>
                              <m:sty m:val="p"/>
                            </m:rPr>
                            <a:rPr lang="en-US" altLang="zh-CN" sz="2000" i="0">
                              <a:latin typeface="Cambria Math" panose="02040503050406030204" pitchFamily="18" charset="0"/>
                            </a:rPr>
                            <m:t>P</m:t>
                          </m:r>
                        </m:e>
                        <m:sub>
                          <m:r>
                            <a:rPr lang="en-US" altLang="zh-CN" sz="2000" b="0" i="1" smtClean="0">
                              <a:latin typeface="Cambria Math" panose="02040503050406030204" pitchFamily="18" charset="0"/>
                            </a:rPr>
                            <m:t>𝑘</m:t>
                          </m:r>
                        </m:sub>
                      </m:sSub>
                    </m:oMath>
                  </m:oMathPara>
                </a14:m>
                <a:endParaRPr lang="zh-CN" altLang="en-US" sz="2000" dirty="0"/>
              </a:p>
            </p:txBody>
          </p:sp>
        </mc:Choice>
        <mc:Fallback xmlns="">
          <p:sp>
            <p:nvSpPr>
              <p:cNvPr id="90" name="矩形 89"/>
              <p:cNvSpPr>
                <a:spLocks noRot="1" noChangeAspect="1" noMove="1" noResize="1" noEditPoints="1" noAdjustHandles="1" noChangeArrowheads="1" noChangeShapeType="1" noTextEdit="1"/>
              </p:cNvSpPr>
              <p:nvPr/>
            </p:nvSpPr>
            <p:spPr>
              <a:xfrm>
                <a:off x="4548529" y="2079768"/>
                <a:ext cx="496483" cy="400110"/>
              </a:xfrm>
              <a:prstGeom prst="rect">
                <a:avLst/>
              </a:prstGeom>
              <a:blipFill>
                <a:blip r:embed="rId15"/>
                <a:stretch>
                  <a:fillRect b="-15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991386" y="2119601"/>
                <a:ext cx="478785" cy="3824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solidFill>
                                <a:srgbClr val="FF0000"/>
                              </a:solidFill>
                              <a:latin typeface="Cambria Math" panose="02040503050406030204" pitchFamily="18" charset="0"/>
                            </a:rPr>
                          </m:ctrlPr>
                        </m:sSubSupPr>
                        <m:e>
                          <m:r>
                            <a:rPr lang="en-US" altLang="zh-CN" i="1">
                              <a:solidFill>
                                <a:srgbClr val="FF0000"/>
                              </a:solidFill>
                              <a:latin typeface="Cambria Math" panose="02040503050406030204" pitchFamily="18" charset="0"/>
                            </a:rPr>
                            <m:t>𝑉</m:t>
                          </m:r>
                        </m:e>
                        <m:sub>
                          <m:r>
                            <a:rPr lang="en-US" altLang="zh-CN" i="1">
                              <a:solidFill>
                                <a:srgbClr val="FF0000"/>
                              </a:solidFill>
                              <a:latin typeface="Cambria Math" panose="02040503050406030204" pitchFamily="18" charset="0"/>
                            </a:rPr>
                            <m:t>𝑡</m:t>
                          </m:r>
                        </m:sub>
                        <m:sup>
                          <m:r>
                            <a:rPr lang="en-US" altLang="zh-CN" i="1">
                              <a:solidFill>
                                <a:srgbClr val="FF0000"/>
                              </a:solidFill>
                              <a:latin typeface="Cambria Math" panose="02040503050406030204" pitchFamily="18" charset="0"/>
                            </a:rPr>
                            <m:t>𝑖</m:t>
                          </m:r>
                        </m:sup>
                      </m:sSubSup>
                    </m:oMath>
                  </m:oMathPara>
                </a14:m>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2991386" y="2119601"/>
                <a:ext cx="478785" cy="382412"/>
              </a:xfrm>
              <a:prstGeom prst="rect">
                <a:avLst/>
              </a:prstGeom>
              <a:blipFill>
                <a:blip r:embed="rId16"/>
                <a:stretch>
                  <a:fillRect/>
                </a:stretch>
              </a:blipFill>
            </p:spPr>
            <p:txBody>
              <a:bodyPr/>
              <a:lstStyle/>
              <a:p>
                <a:r>
                  <a:rPr lang="zh-CN" altLang="en-US">
                    <a:noFill/>
                  </a:rPr>
                  <a:t> </a:t>
                </a:r>
              </a:p>
            </p:txBody>
          </p:sp>
        </mc:Fallback>
      </mc:AlternateContent>
      <p:grpSp>
        <p:nvGrpSpPr>
          <p:cNvPr id="91" name="组合 90"/>
          <p:cNvGrpSpPr/>
          <p:nvPr/>
        </p:nvGrpSpPr>
        <p:grpSpPr>
          <a:xfrm>
            <a:off x="934320" y="1561508"/>
            <a:ext cx="6369493" cy="625399"/>
            <a:chOff x="934320" y="1561508"/>
            <a:chExt cx="6369493" cy="625399"/>
          </a:xfrm>
        </p:grpSpPr>
        <p:grpSp>
          <p:nvGrpSpPr>
            <p:cNvPr id="92" name="组合 91"/>
            <p:cNvGrpSpPr/>
            <p:nvPr/>
          </p:nvGrpSpPr>
          <p:grpSpPr>
            <a:xfrm>
              <a:off x="1438136" y="1580819"/>
              <a:ext cx="355207" cy="400110"/>
              <a:chOff x="4906689" y="2877765"/>
              <a:chExt cx="355207" cy="400110"/>
            </a:xfrm>
          </p:grpSpPr>
          <p:sp>
            <p:nvSpPr>
              <p:cNvPr id="107" name="圆角矩形 10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8" name="文本框 10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93" name="组合 92"/>
            <p:cNvGrpSpPr/>
            <p:nvPr/>
          </p:nvGrpSpPr>
          <p:grpSpPr>
            <a:xfrm>
              <a:off x="3280392" y="1577426"/>
              <a:ext cx="355207" cy="400110"/>
              <a:chOff x="5949226" y="2874372"/>
              <a:chExt cx="355207" cy="400110"/>
            </a:xfrm>
          </p:grpSpPr>
          <p:sp>
            <p:nvSpPr>
              <p:cNvPr id="105" name="圆角矩形 10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6" name="文本框 10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94" name="组合 93"/>
            <p:cNvGrpSpPr/>
            <p:nvPr/>
          </p:nvGrpSpPr>
          <p:grpSpPr>
            <a:xfrm>
              <a:off x="6317927" y="1561508"/>
              <a:ext cx="985886" cy="400110"/>
              <a:chOff x="6317927" y="1561508"/>
              <a:chExt cx="985886" cy="400110"/>
            </a:xfrm>
          </p:grpSpPr>
          <p:sp>
            <p:nvSpPr>
              <p:cNvPr id="103" name="圆角矩形 102"/>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4" name="文本框 103"/>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95" name="文本框 94"/>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96" name="直接箭头连接符 95"/>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连接符 96"/>
            <p:cNvCxnSpPr>
              <a:endCxn id="108"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a:endCxn id="106"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endCxn id="104"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8" name="直接箭头连接符 17"/>
          <p:cNvCxnSpPr>
            <a:stCxn id="109" idx="3"/>
            <a:endCxn id="78" idx="1"/>
          </p:cNvCxnSpPr>
          <p:nvPr/>
        </p:nvCxnSpPr>
        <p:spPr>
          <a:xfrm>
            <a:off x="6262041" y="6196394"/>
            <a:ext cx="1360494" cy="101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0919023"/>
      </p:ext>
    </p:extLst>
  </p:cSld>
  <p:clrMapOvr>
    <a:masterClrMapping/>
  </p:clrMapOvr>
  <mc:AlternateContent xmlns:mc="http://schemas.openxmlformats.org/markup-compatibility/2006" xmlns:p14="http://schemas.microsoft.com/office/powerpoint/2010/main">
    <mc:Choice Requires="p14">
      <p:transition spd="slow" p14:dur="2000" advTm="36527"/>
    </mc:Choice>
    <mc:Fallback xmlns="">
      <p:transition spd="slow" advTm="365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6" grpId="0"/>
      <p:bldP spid="101" grpId="0"/>
      <p:bldP spid="102" grpId="0"/>
      <p:bldP spid="109" grpId="0"/>
      <p:bldP spid="66" grpId="0" animBg="1"/>
      <p:bldP spid="140" grpId="0" animBg="1"/>
      <p:bldP spid="78" grpId="0"/>
      <p:bldP spid="11" grpId="0"/>
      <p:bldP spid="90"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73" name="椭圆 72"/>
          <p:cNvSpPr/>
          <p:nvPr/>
        </p:nvSpPr>
        <p:spPr>
          <a:xfrm>
            <a:off x="9645597" y="289096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6"/>
                <a:stretch>
                  <a:fillRect l="-3019" b="-103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TextBox 35">
                <a:extLst>
                  <a:ext uri="{FF2B5EF4-FFF2-40B4-BE49-F238E27FC236}">
                    <a16:creationId xmlns:a16="http://schemas.microsoft.com/office/drawing/2014/main" id="{0E125B6D-BCAF-3B4A-B85E-679CC39F703B}"/>
                  </a:ext>
                </a:extLst>
              </p:cNvPr>
              <p:cNvSpPr txBox="1"/>
              <p:nvPr/>
            </p:nvSpPr>
            <p:spPr>
              <a:xfrm>
                <a:off x="924488" y="4788037"/>
                <a:ext cx="10269693"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2) Inside the slice (closed polyhedron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the point p can be expressed as: </a:t>
                </a:r>
                <a:endParaRPr lang="zh-CN" altLang="en-US" sz="2400" dirty="0">
                  <a:latin typeface="Arial" panose="020B0604020202020204" pitchFamily="34" charset="0"/>
                  <a:cs typeface="Arial" panose="020B0604020202020204" pitchFamily="34" charset="0"/>
                </a:endParaRPr>
              </a:p>
            </p:txBody>
          </p:sp>
        </mc:Choice>
        <mc:Fallback xmlns="">
          <p:sp>
            <p:nvSpPr>
              <p:cNvPr id="12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24488" y="4788037"/>
                <a:ext cx="10269693" cy="461665"/>
              </a:xfrm>
              <a:prstGeom prst="rect">
                <a:avLst/>
              </a:prstGeom>
              <a:blipFill>
                <a:blip r:embed="rId7"/>
                <a:stretch>
                  <a:fillRect l="-950" t="-9211" r="-1544" b="-30263"/>
                </a:stretch>
              </a:blipFill>
            </p:spPr>
            <p:txBody>
              <a:bodyPr/>
              <a:lstStyle/>
              <a:p>
                <a:r>
                  <a:rPr lang="zh-CN" altLang="en-US">
                    <a:noFill/>
                  </a:rPr>
                  <a:t> </a:t>
                </a:r>
              </a:p>
            </p:txBody>
          </p:sp>
        </mc:Fallback>
      </mc:AlternateContent>
      <p:cxnSp>
        <p:nvCxnSpPr>
          <p:cNvPr id="89" name="直接箭头连接符 88"/>
          <p:cNvCxnSpPr>
            <a:stCxn id="72" idx="0"/>
            <a:endCxn id="73" idx="2"/>
          </p:cNvCxnSpPr>
          <p:nvPr/>
        </p:nvCxnSpPr>
        <p:spPr>
          <a:xfrm flipV="1">
            <a:off x="7164754" y="2986217"/>
            <a:ext cx="2480843" cy="1090521"/>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15"/>
              <p:cNvSpPr/>
              <p:nvPr/>
            </p:nvSpPr>
            <p:spPr>
              <a:xfrm>
                <a:off x="3077700" y="5330607"/>
                <a:ext cx="2057102" cy="77508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2400" smtClean="0">
                          <a:solidFill>
                            <a:schemeClr val="tx1"/>
                          </a:solidFill>
                          <a:latin typeface="Cambria Math" panose="02040503050406030204" pitchFamily="18" charset="0"/>
                        </a:rPr>
                        <m:t>p</m:t>
                      </m:r>
                      <m:r>
                        <a:rPr lang="en-US" altLang="zh-CN" sz="2400" i="1" smtClean="0">
                          <a:solidFill>
                            <a:schemeClr val="tx1"/>
                          </a:solidFill>
                          <a:latin typeface="Cambria Math" panose="02040503050406030204" pitchFamily="18" charset="0"/>
                        </a:rPr>
                        <m:t>=</m:t>
                      </m:r>
                      <m:nary>
                        <m:naryPr>
                          <m:chr m:val="∑"/>
                          <m:limLoc m:val="subSup"/>
                          <m:supHide m:val="on"/>
                          <m:ctrlPr>
                            <a:rPr lang="en-US" altLang="zh-CN" sz="2400" i="1" smtClean="0">
                              <a:solidFill>
                                <a:schemeClr val="tx1"/>
                              </a:solidFill>
                              <a:latin typeface="Cambria Math" panose="02040503050406030204" pitchFamily="18" charset="0"/>
                            </a:rPr>
                          </m:ctrlPr>
                        </m:naryPr>
                        <m:sub>
                          <m:r>
                            <m:rPr>
                              <m:brk m:alnAt="9"/>
                            </m:rPr>
                            <a:rPr lang="en-US" altLang="zh-CN" sz="2400" b="0" i="1" smtClean="0">
                              <a:solidFill>
                                <a:schemeClr val="tx1"/>
                              </a:solidFill>
                              <a:latin typeface="Cambria Math" panose="02040503050406030204" pitchFamily="18" charset="0"/>
                            </a:rPr>
                            <m:t>𝑖</m:t>
                          </m:r>
                        </m:sub>
                        <m:sup/>
                        <m:e>
                          <m:sSubSup>
                            <m:sSubSupPr>
                              <m:ctrlPr>
                                <a:rPr lang="en-US" altLang="zh-CN" sz="2400" i="1" dirty="0">
                                  <a:solidFill>
                                    <a:srgbClr val="00B050"/>
                                  </a:solidFill>
                                  <a:latin typeface="Cambria Math" panose="02040503050406030204" pitchFamily="18" charset="0"/>
                                </a:rPr>
                              </m:ctrlPr>
                            </m:sSubSupPr>
                            <m:e>
                              <m:r>
                                <a:rPr lang="en-US" altLang="zh-CN" sz="2400" i="1" dirty="0">
                                  <a:solidFill>
                                    <a:srgbClr val="00B050"/>
                                  </a:solidFill>
                                  <a:latin typeface="Cambria Math" panose="02040503050406030204" pitchFamily="18" charset="0"/>
                                </a:rPr>
                                <m:t>𝑤</m:t>
                              </m:r>
                            </m:e>
                            <m:sub>
                              <m:r>
                                <m:rPr>
                                  <m:sty m:val="p"/>
                                </m:rPr>
                                <a:rPr lang="en-US" altLang="zh-CN" sz="2400">
                                  <a:solidFill>
                                    <a:srgbClr val="00B050"/>
                                  </a:solidFill>
                                  <a:latin typeface="Cambria Math" panose="02040503050406030204" pitchFamily="18" charset="0"/>
                                </a:rPr>
                                <m:t>p</m:t>
                              </m:r>
                            </m:sub>
                            <m:sup>
                              <m:r>
                                <a:rPr lang="en-US" altLang="zh-CN" sz="2400" i="1" dirty="0">
                                  <a:solidFill>
                                    <a:srgbClr val="00B050"/>
                                  </a:solidFill>
                                  <a:latin typeface="Cambria Math" panose="02040503050406030204" pitchFamily="18" charset="0"/>
                                </a:rPr>
                                <m:t>𝑖</m:t>
                              </m:r>
                            </m:sup>
                          </m:sSubSup>
                          <m:sSubSup>
                            <m:sSubSupPr>
                              <m:ctrlPr>
                                <a:rPr lang="en-US" altLang="zh-CN" sz="2400" i="1" dirty="0">
                                  <a:solidFill>
                                    <a:srgbClr val="FF0000"/>
                                  </a:solidFill>
                                  <a:latin typeface="Cambria Math" panose="02040503050406030204" pitchFamily="18" charset="0"/>
                                </a:rPr>
                              </m:ctrlPr>
                            </m:sSubSupPr>
                            <m:e>
                              <m:r>
                                <a:rPr lang="en-US" altLang="zh-CN" sz="2400" i="1" dirty="0">
                                  <a:solidFill>
                                    <a:srgbClr val="FF0000"/>
                                  </a:solidFill>
                                  <a:latin typeface="Cambria Math" panose="02040503050406030204" pitchFamily="18" charset="0"/>
                                </a:rPr>
                                <m:t>𝑉</m:t>
                              </m:r>
                            </m:e>
                            <m:sub>
                              <m:r>
                                <a:rPr lang="en-US" altLang="zh-CN" sz="2400" i="1" dirty="0">
                                  <a:solidFill>
                                    <a:srgbClr val="FF0000"/>
                                  </a:solidFill>
                                  <a:latin typeface="Cambria Math" panose="02040503050406030204" pitchFamily="18" charset="0"/>
                                </a:rPr>
                                <m:t>𝑡</m:t>
                              </m:r>
                            </m:sub>
                            <m:sup>
                              <m:r>
                                <a:rPr lang="en-US" altLang="zh-CN" sz="2400" i="1" dirty="0">
                                  <a:solidFill>
                                    <a:srgbClr val="FF0000"/>
                                  </a:solidFill>
                                  <a:latin typeface="Cambria Math" panose="02040503050406030204" pitchFamily="18" charset="0"/>
                                </a:rPr>
                                <m:t>𝑖</m:t>
                              </m:r>
                            </m:sup>
                          </m:sSubSup>
                        </m:e>
                      </m:nary>
                    </m:oMath>
                  </m:oMathPara>
                </a14:m>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3077700" y="5330607"/>
                <a:ext cx="2057102" cy="775084"/>
              </a:xfrm>
              <a:prstGeom prst="rect">
                <a:avLst/>
              </a:prstGeom>
              <a:blipFill>
                <a:blip r:embed="rId8"/>
                <a:stretch>
                  <a:fillRect/>
                </a:stretch>
              </a:blipFill>
            </p:spPr>
            <p:txBody>
              <a:bodyPr/>
              <a:lstStyle/>
              <a:p>
                <a:r>
                  <a:rPr lang="zh-CN" altLang="en-US">
                    <a:noFill/>
                  </a:rPr>
                  <a:t> </a:t>
                </a:r>
              </a:p>
            </p:txBody>
          </p:sp>
        </mc:Fallback>
      </mc:AlternateContent>
      <p:sp>
        <p:nvSpPr>
          <p:cNvPr id="65" name="Text Box 4"/>
          <p:cNvSpPr txBox="1">
            <a:spLocks/>
          </p:cNvSpPr>
          <p:nvPr/>
        </p:nvSpPr>
        <p:spPr bwMode="auto">
          <a:xfrm>
            <a:off x="838200" y="6182199"/>
            <a:ext cx="9678090" cy="452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2000" dirty="0">
                <a:solidFill>
                  <a:schemeClr val="bg2">
                    <a:lumMod val="50000"/>
                  </a:schemeClr>
                </a:solidFill>
                <a:latin typeface="Arial" panose="020B0604020202020204" pitchFamily="34" charset="0"/>
                <a:cs typeface="Arial" panose="020B0604020202020204" pitchFamily="34" charset="0"/>
              </a:rPr>
              <a:t>Mean value coordinates for closed triangular meshes </a:t>
            </a:r>
            <a:r>
              <a:rPr lang="zh-CN" altLang="zh-CN" sz="2000" dirty="0">
                <a:solidFill>
                  <a:schemeClr val="bg2">
                    <a:lumMod val="50000"/>
                  </a:schemeClr>
                </a:solidFill>
                <a:latin typeface="Arial" panose="020B0604020202020204" pitchFamily="34" charset="0"/>
                <a:cs typeface="Arial" panose="020B0604020202020204" pitchFamily="34" charset="0"/>
              </a:rPr>
              <a:t>[</a:t>
            </a:r>
            <a:r>
              <a:rPr lang="en-US" altLang="zh-CN" sz="2000" dirty="0" err="1">
                <a:solidFill>
                  <a:schemeClr val="bg2">
                    <a:lumMod val="50000"/>
                  </a:schemeClr>
                </a:solidFill>
                <a:latin typeface="Arial" panose="020B0604020202020204" pitchFamily="34" charset="0"/>
                <a:cs typeface="Arial" panose="020B0604020202020204" pitchFamily="34" charset="0"/>
              </a:rPr>
              <a:t>Ju</a:t>
            </a:r>
            <a:r>
              <a:rPr lang="zh-CN" altLang="zh-CN" sz="2000" dirty="0">
                <a:solidFill>
                  <a:schemeClr val="bg2">
                    <a:lumMod val="50000"/>
                  </a:schemeClr>
                </a:solidFill>
                <a:latin typeface="Arial" panose="020B0604020202020204" pitchFamily="34" charset="0"/>
                <a:cs typeface="Arial" panose="020B0604020202020204" pitchFamily="34" charset="0"/>
              </a:rPr>
              <a:t> et al. 20</a:t>
            </a:r>
            <a:r>
              <a:rPr lang="en-US" altLang="zh-CN" sz="2000" dirty="0">
                <a:solidFill>
                  <a:schemeClr val="bg2">
                    <a:lumMod val="50000"/>
                  </a:schemeClr>
                </a:solidFill>
                <a:latin typeface="Arial" panose="020B0604020202020204" pitchFamily="34" charset="0"/>
                <a:cs typeface="Arial" panose="020B0604020202020204" pitchFamily="34" charset="0"/>
              </a:rPr>
              <a:t>05</a:t>
            </a:r>
            <a:r>
              <a:rPr lang="zh-CN" altLang="zh-CN" sz="2000" dirty="0">
                <a:solidFill>
                  <a:schemeClr val="bg2">
                    <a:lumMod val="50000"/>
                  </a:schemeClr>
                </a:solidFill>
                <a:latin typeface="Arial" panose="020B0604020202020204" pitchFamily="34" charset="0"/>
                <a:cs typeface="Arial" panose="020B0604020202020204" pitchFamily="34" charset="0"/>
              </a:rPr>
              <a:t>]</a:t>
            </a:r>
          </a:p>
        </p:txBody>
      </p:sp>
      <p:grpSp>
        <p:nvGrpSpPr>
          <p:cNvPr id="9" name="组合 8"/>
          <p:cNvGrpSpPr/>
          <p:nvPr/>
        </p:nvGrpSpPr>
        <p:grpSpPr>
          <a:xfrm>
            <a:off x="8560282" y="2169811"/>
            <a:ext cx="2337026" cy="1897402"/>
            <a:chOff x="8560282" y="2169811"/>
            <a:chExt cx="2337026" cy="1897402"/>
          </a:xfrm>
        </p:grpSpPr>
        <p:sp>
          <p:nvSpPr>
            <p:cNvPr id="122" name="任意多边形 121"/>
            <p:cNvSpPr/>
            <p:nvPr/>
          </p:nvSpPr>
          <p:spPr>
            <a:xfrm>
              <a:off x="9036453" y="2324511"/>
              <a:ext cx="1337871" cy="1207152"/>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81209 w 839306"/>
                <a:gd name="connsiteY0" fmla="*/ 0 h 938201"/>
                <a:gd name="connsiteX1" fmla="*/ 306194 w 839306"/>
                <a:gd name="connsiteY1" fmla="*/ 71318 h 938201"/>
                <a:gd name="connsiteX2" fmla="*/ 0 w 839306"/>
                <a:gd name="connsiteY2" fmla="*/ 904955 h 938201"/>
                <a:gd name="connsiteX3" fmla="*/ 768297 w 839306"/>
                <a:gd name="connsiteY3" fmla="*/ 938201 h 938201"/>
                <a:gd name="connsiteX4" fmla="*/ 839306 w 839306"/>
                <a:gd name="connsiteY4" fmla="*/ 345024 h 938201"/>
                <a:gd name="connsiteX5" fmla="*/ 581209 w 839306"/>
                <a:gd name="connsiteY5" fmla="*/ 0 h 938201"/>
                <a:gd name="connsiteX0" fmla="*/ 581209 w 867885"/>
                <a:gd name="connsiteY0" fmla="*/ 0 h 1028735"/>
                <a:gd name="connsiteX1" fmla="*/ 306194 w 867885"/>
                <a:gd name="connsiteY1" fmla="*/ 71318 h 1028735"/>
                <a:gd name="connsiteX2" fmla="*/ 0 w 867885"/>
                <a:gd name="connsiteY2" fmla="*/ 904955 h 1028735"/>
                <a:gd name="connsiteX3" fmla="*/ 867885 w 867885"/>
                <a:gd name="connsiteY3" fmla="*/ 1028735 h 1028735"/>
                <a:gd name="connsiteX4" fmla="*/ 839306 w 867885"/>
                <a:gd name="connsiteY4" fmla="*/ 345024 h 1028735"/>
                <a:gd name="connsiteX5" fmla="*/ 581209 w 867885"/>
                <a:gd name="connsiteY5" fmla="*/ 0 h 1028735"/>
                <a:gd name="connsiteX0" fmla="*/ 745795 w 1032471"/>
                <a:gd name="connsiteY0" fmla="*/ 0 h 1028735"/>
                <a:gd name="connsiteX1" fmla="*/ 0 w 1032471"/>
                <a:gd name="connsiteY1" fmla="*/ 288601 h 1028735"/>
                <a:gd name="connsiteX2" fmla="*/ 164586 w 1032471"/>
                <a:gd name="connsiteY2" fmla="*/ 904955 h 1028735"/>
                <a:gd name="connsiteX3" fmla="*/ 1032471 w 1032471"/>
                <a:gd name="connsiteY3" fmla="*/ 1028735 h 1028735"/>
                <a:gd name="connsiteX4" fmla="*/ 1003892 w 1032471"/>
                <a:gd name="connsiteY4" fmla="*/ 345024 h 1028735"/>
                <a:gd name="connsiteX5" fmla="*/ 745795 w 1032471"/>
                <a:gd name="connsiteY5" fmla="*/ 0 h 1028735"/>
                <a:gd name="connsiteX0" fmla="*/ 745795 w 1121587"/>
                <a:gd name="connsiteY0" fmla="*/ 0 h 1028735"/>
                <a:gd name="connsiteX1" fmla="*/ 0 w 1121587"/>
                <a:gd name="connsiteY1" fmla="*/ 288601 h 1028735"/>
                <a:gd name="connsiteX2" fmla="*/ 164586 w 1121587"/>
                <a:gd name="connsiteY2" fmla="*/ 904955 h 1028735"/>
                <a:gd name="connsiteX3" fmla="*/ 1032471 w 1121587"/>
                <a:gd name="connsiteY3" fmla="*/ 1028735 h 1028735"/>
                <a:gd name="connsiteX4" fmla="*/ 1121587 w 1121587"/>
                <a:gd name="connsiteY4" fmla="*/ 498933 h 1028735"/>
                <a:gd name="connsiteX5" fmla="*/ 745795 w 1121587"/>
                <a:gd name="connsiteY5" fmla="*/ 0 h 1028735"/>
                <a:gd name="connsiteX0" fmla="*/ 627394 w 1121587"/>
                <a:gd name="connsiteY0" fmla="*/ 0 h 1010628"/>
                <a:gd name="connsiteX1" fmla="*/ 0 w 1121587"/>
                <a:gd name="connsiteY1" fmla="*/ 270494 h 1010628"/>
                <a:gd name="connsiteX2" fmla="*/ 164586 w 1121587"/>
                <a:gd name="connsiteY2" fmla="*/ 886848 h 1010628"/>
                <a:gd name="connsiteX3" fmla="*/ 1032471 w 1121587"/>
                <a:gd name="connsiteY3" fmla="*/ 1010628 h 1010628"/>
                <a:gd name="connsiteX4" fmla="*/ 1121587 w 1121587"/>
                <a:gd name="connsiteY4" fmla="*/ 480826 h 1010628"/>
                <a:gd name="connsiteX5" fmla="*/ 627394 w 1121587"/>
                <a:gd name="connsiteY5" fmla="*/ 0 h 1010628"/>
                <a:gd name="connsiteX0" fmla="*/ 627394 w 1200521"/>
                <a:gd name="connsiteY0" fmla="*/ 0 h 1010628"/>
                <a:gd name="connsiteX1" fmla="*/ 0 w 1200521"/>
                <a:gd name="connsiteY1" fmla="*/ 270494 h 1010628"/>
                <a:gd name="connsiteX2" fmla="*/ 164586 w 1200521"/>
                <a:gd name="connsiteY2" fmla="*/ 886848 h 1010628"/>
                <a:gd name="connsiteX3" fmla="*/ 1032471 w 1200521"/>
                <a:gd name="connsiteY3" fmla="*/ 1010628 h 1010628"/>
                <a:gd name="connsiteX4" fmla="*/ 1200521 w 1200521"/>
                <a:gd name="connsiteY4" fmla="*/ 317864 h 1010628"/>
                <a:gd name="connsiteX5" fmla="*/ 627394 w 1200521"/>
                <a:gd name="connsiteY5" fmla="*/ 0 h 1010628"/>
                <a:gd name="connsiteX0" fmla="*/ 627394 w 1200521"/>
                <a:gd name="connsiteY0" fmla="*/ 0 h 1273179"/>
                <a:gd name="connsiteX1" fmla="*/ 0 w 1200521"/>
                <a:gd name="connsiteY1" fmla="*/ 533045 h 1273179"/>
                <a:gd name="connsiteX2" fmla="*/ 164586 w 1200521"/>
                <a:gd name="connsiteY2" fmla="*/ 1149399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73179"/>
                <a:gd name="connsiteX1" fmla="*/ 0 w 1200521"/>
                <a:gd name="connsiteY1" fmla="*/ 533045 h 1273179"/>
                <a:gd name="connsiteX2" fmla="*/ 172479 w 1200521"/>
                <a:gd name="connsiteY2" fmla="*/ 1221826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21826"/>
                <a:gd name="connsiteX1" fmla="*/ 0 w 1200521"/>
                <a:gd name="connsiteY1" fmla="*/ 533045 h 1221826"/>
                <a:gd name="connsiteX2" fmla="*/ 172479 w 1200521"/>
                <a:gd name="connsiteY2" fmla="*/ 1221826 h 1221826"/>
                <a:gd name="connsiteX3" fmla="*/ 1032471 w 1200521"/>
                <a:gd name="connsiteY3" fmla="*/ 1182644 h 1221826"/>
                <a:gd name="connsiteX4" fmla="*/ 1200521 w 1200521"/>
                <a:gd name="connsiteY4" fmla="*/ 580415 h 1221826"/>
                <a:gd name="connsiteX5" fmla="*/ 627394 w 1200521"/>
                <a:gd name="connsiteY5" fmla="*/ 0 h 1221826"/>
                <a:gd name="connsiteX0" fmla="*/ 627394 w 1153160"/>
                <a:gd name="connsiteY0" fmla="*/ 0 h 1221826"/>
                <a:gd name="connsiteX1" fmla="*/ 0 w 1153160"/>
                <a:gd name="connsiteY1" fmla="*/ 533045 h 1221826"/>
                <a:gd name="connsiteX2" fmla="*/ 172479 w 1153160"/>
                <a:gd name="connsiteY2" fmla="*/ 1221826 h 1221826"/>
                <a:gd name="connsiteX3" fmla="*/ 1032471 w 1153160"/>
                <a:gd name="connsiteY3" fmla="*/ 1182644 h 1221826"/>
                <a:gd name="connsiteX4" fmla="*/ 1153160 w 1153160"/>
                <a:gd name="connsiteY4" fmla="*/ 507987 h 1221826"/>
                <a:gd name="connsiteX5" fmla="*/ 627394 w 1153160"/>
                <a:gd name="connsiteY5" fmla="*/ 0 h 1221826"/>
                <a:gd name="connsiteX0" fmla="*/ 627394 w 1153160"/>
                <a:gd name="connsiteY0" fmla="*/ 0 h 1273179"/>
                <a:gd name="connsiteX1" fmla="*/ 0 w 1153160"/>
                <a:gd name="connsiteY1" fmla="*/ 533045 h 1273179"/>
                <a:gd name="connsiteX2" fmla="*/ 172479 w 1153160"/>
                <a:gd name="connsiteY2" fmla="*/ 1221826 h 1273179"/>
                <a:gd name="connsiteX3" fmla="*/ 1064045 w 1153160"/>
                <a:gd name="connsiteY3" fmla="*/ 1273179 h 1273179"/>
                <a:gd name="connsiteX4" fmla="*/ 1153160 w 1153160"/>
                <a:gd name="connsiteY4" fmla="*/ 507987 h 1273179"/>
                <a:gd name="connsiteX5" fmla="*/ 627394 w 1153160"/>
                <a:gd name="connsiteY5" fmla="*/ 0 h 1273179"/>
                <a:gd name="connsiteX0" fmla="*/ 1153160 w 1153160"/>
                <a:gd name="connsiteY0" fmla="*/ 0 h 765192"/>
                <a:gd name="connsiteX1" fmla="*/ 0 w 1153160"/>
                <a:gd name="connsiteY1" fmla="*/ 25058 h 765192"/>
                <a:gd name="connsiteX2" fmla="*/ 172479 w 1153160"/>
                <a:gd name="connsiteY2" fmla="*/ 713839 h 765192"/>
                <a:gd name="connsiteX3" fmla="*/ 1064045 w 1153160"/>
                <a:gd name="connsiteY3" fmla="*/ 765192 h 765192"/>
                <a:gd name="connsiteX4" fmla="*/ 1153160 w 1153160"/>
                <a:gd name="connsiteY4" fmla="*/ 0 h 765192"/>
                <a:gd name="connsiteX0" fmla="*/ 1153160 w 1153160"/>
                <a:gd name="connsiteY0" fmla="*/ 409282 h 1174474"/>
                <a:gd name="connsiteX1" fmla="*/ 0 w 1153160"/>
                <a:gd name="connsiteY1" fmla="*/ 0 h 1174474"/>
                <a:gd name="connsiteX2" fmla="*/ 172479 w 1153160"/>
                <a:gd name="connsiteY2" fmla="*/ 1123121 h 1174474"/>
                <a:gd name="connsiteX3" fmla="*/ 1064045 w 1153160"/>
                <a:gd name="connsiteY3" fmla="*/ 1174474 h 1174474"/>
                <a:gd name="connsiteX4" fmla="*/ 1153160 w 1153160"/>
                <a:gd name="connsiteY4" fmla="*/ 409282 h 1174474"/>
                <a:gd name="connsiteX0" fmla="*/ 1146516 w 1146516"/>
                <a:gd name="connsiteY0" fmla="*/ 424522 h 1189714"/>
                <a:gd name="connsiteX1" fmla="*/ 0 w 1146516"/>
                <a:gd name="connsiteY1" fmla="*/ 0 h 1189714"/>
                <a:gd name="connsiteX2" fmla="*/ 165835 w 1146516"/>
                <a:gd name="connsiteY2" fmla="*/ 1138361 h 1189714"/>
                <a:gd name="connsiteX3" fmla="*/ 1057401 w 1146516"/>
                <a:gd name="connsiteY3" fmla="*/ 1189714 h 1189714"/>
                <a:gd name="connsiteX4" fmla="*/ 1146516 w 1146516"/>
                <a:gd name="connsiteY4" fmla="*/ 424522 h 1189714"/>
                <a:gd name="connsiteX0" fmla="*/ 1166447 w 1166447"/>
                <a:gd name="connsiteY0" fmla="*/ 0 h 1207152"/>
                <a:gd name="connsiteX1" fmla="*/ 0 w 1166447"/>
                <a:gd name="connsiteY1" fmla="*/ 17438 h 1207152"/>
                <a:gd name="connsiteX2" fmla="*/ 165835 w 1166447"/>
                <a:gd name="connsiteY2" fmla="*/ 1155799 h 1207152"/>
                <a:gd name="connsiteX3" fmla="*/ 1057401 w 1166447"/>
                <a:gd name="connsiteY3" fmla="*/ 1207152 h 1207152"/>
                <a:gd name="connsiteX4" fmla="*/ 1166447 w 1166447"/>
                <a:gd name="connsiteY4" fmla="*/ 0 h 120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447" h="1207152">
                  <a:moveTo>
                    <a:pt x="1166447" y="0"/>
                  </a:moveTo>
                  <a:lnTo>
                    <a:pt x="0" y="17438"/>
                  </a:lnTo>
                  <a:lnTo>
                    <a:pt x="165835" y="1155799"/>
                  </a:lnTo>
                  <a:lnTo>
                    <a:pt x="1057401" y="1207152"/>
                  </a:lnTo>
                  <a:lnTo>
                    <a:pt x="116644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6" name="组合 125"/>
            <p:cNvGrpSpPr/>
            <p:nvPr/>
          </p:nvGrpSpPr>
          <p:grpSpPr>
            <a:xfrm>
              <a:off x="8986210" y="2270405"/>
              <a:ext cx="1428708" cy="1300890"/>
              <a:chOff x="4536286" y="5078016"/>
              <a:chExt cx="1428708" cy="1300890"/>
            </a:xfrm>
          </p:grpSpPr>
          <p:sp>
            <p:nvSpPr>
              <p:cNvPr id="128" name="Oval 68">
                <a:extLst>
                  <a:ext uri="{FF2B5EF4-FFF2-40B4-BE49-F238E27FC236}">
                    <a16:creationId xmlns:a16="http://schemas.microsoft.com/office/drawing/2014/main" id="{C52417DA-C316-664F-8D1F-4617FC954115}"/>
                  </a:ext>
                </a:extLst>
              </p:cNvPr>
              <p:cNvSpPr/>
              <p:nvPr/>
            </p:nvSpPr>
            <p:spPr>
              <a:xfrm>
                <a:off x="4536286" y="5102505"/>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29" name="Oval 70">
                <a:extLst>
                  <a:ext uri="{FF2B5EF4-FFF2-40B4-BE49-F238E27FC236}">
                    <a16:creationId xmlns:a16="http://schemas.microsoft.com/office/drawing/2014/main" id="{2DAF4F58-3C53-784B-9F59-99928283FCA7}"/>
                  </a:ext>
                </a:extLst>
              </p:cNvPr>
              <p:cNvSpPr/>
              <p:nvPr/>
            </p:nvSpPr>
            <p:spPr>
              <a:xfrm>
                <a:off x="4729953" y="621537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30" name="Oval 69">
                <a:extLst>
                  <a:ext uri="{FF2B5EF4-FFF2-40B4-BE49-F238E27FC236}">
                    <a16:creationId xmlns:a16="http://schemas.microsoft.com/office/drawing/2014/main" id="{B6F42F02-D0FF-6646-B13A-89EA436CBFEC}"/>
                  </a:ext>
                </a:extLst>
              </p:cNvPr>
              <p:cNvSpPr/>
              <p:nvPr/>
            </p:nvSpPr>
            <p:spPr>
              <a:xfrm>
                <a:off x="5856994" y="507801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31" name="Oval 71">
                <a:extLst>
                  <a:ext uri="{FF2B5EF4-FFF2-40B4-BE49-F238E27FC236}">
                    <a16:creationId xmlns:a16="http://schemas.microsoft.com/office/drawing/2014/main" id="{90A81153-8C6F-684F-B62B-1D2DA9315AB9}"/>
                  </a:ext>
                </a:extLst>
              </p:cNvPr>
              <p:cNvSpPr/>
              <p:nvPr/>
            </p:nvSpPr>
            <p:spPr>
              <a:xfrm>
                <a:off x="5722887" y="6270906"/>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2" name="文本框 131"/>
                <p:cNvSpPr txBox="1"/>
                <p:nvPr/>
              </p:nvSpPr>
              <p:spPr>
                <a:xfrm>
                  <a:off x="9265540" y="3759436"/>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32" name="文本框 131"/>
                <p:cNvSpPr txBox="1">
                  <a:spLocks noRot="1" noChangeAspect="1" noMove="1" noResize="1" noEditPoints="1" noAdjustHandles="1" noChangeArrowheads="1" noChangeShapeType="1" noTextEdit="1"/>
                </p:cNvSpPr>
                <p:nvPr/>
              </p:nvSpPr>
              <p:spPr>
                <a:xfrm>
                  <a:off x="9265540" y="3759436"/>
                  <a:ext cx="950614" cy="307777"/>
                </a:xfrm>
                <a:prstGeom prst="rect">
                  <a:avLst/>
                </a:prstGeom>
                <a:blipFill>
                  <a:blip r:embed="rId9"/>
                  <a:stretch>
                    <a:fillRect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32"/>
                <p:cNvSpPr txBox="1"/>
                <p:nvPr/>
              </p:nvSpPr>
              <p:spPr>
                <a:xfrm>
                  <a:off x="8560282" y="217590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0</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3" name="文本框 132"/>
                <p:cNvSpPr txBox="1">
                  <a:spLocks noRot="1" noChangeAspect="1" noMove="1" noResize="1" noEditPoints="1" noAdjustHandles="1" noChangeArrowheads="1" noChangeShapeType="1" noTextEdit="1"/>
                </p:cNvSpPr>
                <p:nvPr/>
              </p:nvSpPr>
              <p:spPr>
                <a:xfrm>
                  <a:off x="8560282" y="2175908"/>
                  <a:ext cx="482390" cy="309187"/>
                </a:xfrm>
                <a:prstGeom prst="rect">
                  <a:avLst/>
                </a:prstGeom>
                <a:blipFill>
                  <a:blip r:embed="rId10"/>
                  <a:stretch>
                    <a:fillRect t="-3922"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4" name="文本框 133"/>
                <p:cNvSpPr txBox="1"/>
                <p:nvPr/>
              </p:nvSpPr>
              <p:spPr>
                <a:xfrm>
                  <a:off x="8743579" y="3392296"/>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1</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4" name="文本框 133"/>
                <p:cNvSpPr txBox="1">
                  <a:spLocks noRot="1" noChangeAspect="1" noMove="1" noResize="1" noEditPoints="1" noAdjustHandles="1" noChangeArrowheads="1" noChangeShapeType="1" noTextEdit="1"/>
                </p:cNvSpPr>
                <p:nvPr/>
              </p:nvSpPr>
              <p:spPr>
                <a:xfrm>
                  <a:off x="8743579" y="3392296"/>
                  <a:ext cx="482390" cy="309187"/>
                </a:xfrm>
                <a:prstGeom prst="rect">
                  <a:avLst/>
                </a:prstGeom>
                <a:blipFill>
                  <a:blip r:embed="rId11"/>
                  <a:stretch>
                    <a:fillRect t="-1961"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5" name="文本框 134"/>
                <p:cNvSpPr txBox="1"/>
                <p:nvPr/>
              </p:nvSpPr>
              <p:spPr>
                <a:xfrm>
                  <a:off x="10275095" y="342357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2</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5" name="文本框 134"/>
                <p:cNvSpPr txBox="1">
                  <a:spLocks noRot="1" noChangeAspect="1" noMove="1" noResize="1" noEditPoints="1" noAdjustHandles="1" noChangeArrowheads="1" noChangeShapeType="1" noTextEdit="1"/>
                </p:cNvSpPr>
                <p:nvPr/>
              </p:nvSpPr>
              <p:spPr>
                <a:xfrm>
                  <a:off x="10275095" y="3423578"/>
                  <a:ext cx="482390" cy="309187"/>
                </a:xfrm>
                <a:prstGeom prst="rect">
                  <a:avLst/>
                </a:prstGeom>
                <a:blipFill>
                  <a:blip r:embed="rId12"/>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6" name="文本框 135"/>
                <p:cNvSpPr txBox="1"/>
                <p:nvPr/>
              </p:nvSpPr>
              <p:spPr>
                <a:xfrm>
                  <a:off x="10414918" y="2169811"/>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3</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6" name="文本框 135"/>
                <p:cNvSpPr txBox="1">
                  <a:spLocks noRot="1" noChangeAspect="1" noMove="1" noResize="1" noEditPoints="1" noAdjustHandles="1" noChangeArrowheads="1" noChangeShapeType="1" noTextEdit="1"/>
                </p:cNvSpPr>
                <p:nvPr/>
              </p:nvSpPr>
              <p:spPr>
                <a:xfrm>
                  <a:off x="10414918" y="2169811"/>
                  <a:ext cx="482390" cy="309187"/>
                </a:xfrm>
                <a:prstGeom prst="rect">
                  <a:avLst/>
                </a:prstGeom>
                <a:blipFill>
                  <a:blip r:embed="rId13"/>
                  <a:stretch>
                    <a:fillRect t="-3922" b="-17647"/>
                  </a:stretch>
                </a:blipFill>
              </p:spPr>
              <p:txBody>
                <a:bodyPr/>
                <a:lstStyle/>
                <a:p>
                  <a:r>
                    <a:rPr lang="zh-CN" altLang="en-US">
                      <a:noFill/>
                    </a:rPr>
                    <a:t> </a:t>
                  </a:r>
                </a:p>
              </p:txBody>
            </p:sp>
          </mc:Fallback>
        </mc:AlternateContent>
        <p:cxnSp>
          <p:nvCxnSpPr>
            <p:cNvPr id="138" name="直接连接符 137"/>
            <p:cNvCxnSpPr>
              <a:stCxn id="130" idx="3"/>
              <a:endCxn id="73" idx="7"/>
            </p:cNvCxnSpPr>
            <p:nvPr/>
          </p:nvCxnSpPr>
          <p:spPr>
            <a:xfrm flipH="1">
              <a:off x="9808199" y="2362589"/>
              <a:ext cx="514535" cy="556276"/>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39" name="直接连接符 138"/>
            <p:cNvCxnSpPr>
              <a:stCxn id="131" idx="1"/>
              <a:endCxn id="73" idx="5"/>
            </p:cNvCxnSpPr>
            <p:nvPr/>
          </p:nvCxnSpPr>
          <p:spPr>
            <a:xfrm flipH="1" flipV="1">
              <a:off x="9808199" y="3053569"/>
              <a:ext cx="380428" cy="425542"/>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129" idx="7"/>
              <a:endCxn id="73" idx="3"/>
            </p:cNvCxnSpPr>
            <p:nvPr/>
          </p:nvCxnSpPr>
          <p:spPr>
            <a:xfrm flipV="1">
              <a:off x="9272061" y="3053569"/>
              <a:ext cx="401434" cy="370009"/>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28" idx="6"/>
              <a:endCxn id="73" idx="1"/>
            </p:cNvCxnSpPr>
            <p:nvPr/>
          </p:nvCxnSpPr>
          <p:spPr>
            <a:xfrm>
              <a:off x="9094210" y="2348894"/>
              <a:ext cx="579285" cy="569971"/>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4" name="文本框 173"/>
              <p:cNvSpPr txBox="1"/>
              <p:nvPr/>
            </p:nvSpPr>
            <p:spPr>
              <a:xfrm>
                <a:off x="2949852" y="3683611"/>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74" name="文本框 173"/>
              <p:cNvSpPr txBox="1">
                <a:spLocks noRot="1" noChangeAspect="1" noMove="1" noResize="1" noEditPoints="1" noAdjustHandles="1" noChangeArrowheads="1" noChangeShapeType="1" noTextEdit="1"/>
              </p:cNvSpPr>
              <p:nvPr/>
            </p:nvSpPr>
            <p:spPr>
              <a:xfrm>
                <a:off x="2949852" y="3683611"/>
                <a:ext cx="950614" cy="307777"/>
              </a:xfrm>
              <a:prstGeom prst="rect">
                <a:avLst/>
              </a:prstGeom>
              <a:blipFill>
                <a:blip r:embed="rId14"/>
                <a:stretch>
                  <a:fillRect b="-17647"/>
                </a:stretch>
              </a:blipFill>
            </p:spPr>
            <p:txBody>
              <a:bodyPr/>
              <a:lstStyle/>
              <a:p>
                <a:r>
                  <a:rPr lang="zh-CN" altLang="en-US">
                    <a:noFill/>
                  </a:rPr>
                  <a:t> </a:t>
                </a:r>
              </a:p>
            </p:txBody>
          </p:sp>
        </mc:Fallback>
      </mc:AlternateContent>
      <p:sp>
        <p:nvSpPr>
          <p:cNvPr id="175" name="矩形 174"/>
          <p:cNvSpPr/>
          <p:nvPr/>
        </p:nvSpPr>
        <p:spPr>
          <a:xfrm>
            <a:off x="2733983" y="234213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6" name="任意多边形 175"/>
          <p:cNvSpPr/>
          <p:nvPr/>
        </p:nvSpPr>
        <p:spPr>
          <a:xfrm>
            <a:off x="3054276" y="2506852"/>
            <a:ext cx="616616" cy="939763"/>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76755 w 576755"/>
              <a:gd name="connsiteY0" fmla="*/ 273706 h 866883"/>
              <a:gd name="connsiteX1" fmla="*/ 43643 w 576755"/>
              <a:gd name="connsiteY1" fmla="*/ 0 h 866883"/>
              <a:gd name="connsiteX2" fmla="*/ 0 w 576755"/>
              <a:gd name="connsiteY2" fmla="*/ 598247 h 866883"/>
              <a:gd name="connsiteX3" fmla="*/ 505746 w 576755"/>
              <a:gd name="connsiteY3" fmla="*/ 866883 h 866883"/>
              <a:gd name="connsiteX4" fmla="*/ 576755 w 576755"/>
              <a:gd name="connsiteY4" fmla="*/ 273706 h 866883"/>
              <a:gd name="connsiteX0" fmla="*/ 576755 w 576755"/>
              <a:gd name="connsiteY0" fmla="*/ 273706 h 912150"/>
              <a:gd name="connsiteX1" fmla="*/ 43643 w 576755"/>
              <a:gd name="connsiteY1" fmla="*/ 0 h 912150"/>
              <a:gd name="connsiteX2" fmla="*/ 0 w 576755"/>
              <a:gd name="connsiteY2" fmla="*/ 598247 h 912150"/>
              <a:gd name="connsiteX3" fmla="*/ 541960 w 576755"/>
              <a:gd name="connsiteY3" fmla="*/ 912150 h 912150"/>
              <a:gd name="connsiteX4" fmla="*/ 576755 w 576755"/>
              <a:gd name="connsiteY4" fmla="*/ 273706 h 912150"/>
              <a:gd name="connsiteX0" fmla="*/ 631076 w 631076"/>
              <a:gd name="connsiteY0" fmla="*/ 328027 h 912150"/>
              <a:gd name="connsiteX1" fmla="*/ 43643 w 631076"/>
              <a:gd name="connsiteY1" fmla="*/ 0 h 912150"/>
              <a:gd name="connsiteX2" fmla="*/ 0 w 631076"/>
              <a:gd name="connsiteY2" fmla="*/ 598247 h 912150"/>
              <a:gd name="connsiteX3" fmla="*/ 541960 w 631076"/>
              <a:gd name="connsiteY3" fmla="*/ 912150 h 912150"/>
              <a:gd name="connsiteX4" fmla="*/ 631076 w 631076"/>
              <a:gd name="connsiteY4" fmla="*/ 328027 h 912150"/>
              <a:gd name="connsiteX0" fmla="*/ 612969 w 612969"/>
              <a:gd name="connsiteY0" fmla="*/ 328027 h 912150"/>
              <a:gd name="connsiteX1" fmla="*/ 43643 w 612969"/>
              <a:gd name="connsiteY1" fmla="*/ 0 h 912150"/>
              <a:gd name="connsiteX2" fmla="*/ 0 w 612969"/>
              <a:gd name="connsiteY2" fmla="*/ 598247 h 912150"/>
              <a:gd name="connsiteX3" fmla="*/ 541960 w 612969"/>
              <a:gd name="connsiteY3" fmla="*/ 912150 h 912150"/>
              <a:gd name="connsiteX4" fmla="*/ 612969 w 612969"/>
              <a:gd name="connsiteY4" fmla="*/ 328027 h 912150"/>
              <a:gd name="connsiteX0" fmla="*/ 612969 w 612969"/>
              <a:gd name="connsiteY0" fmla="*/ 309920 h 894043"/>
              <a:gd name="connsiteX1" fmla="*/ 52696 w 612969"/>
              <a:gd name="connsiteY1" fmla="*/ 0 h 894043"/>
              <a:gd name="connsiteX2" fmla="*/ 0 w 612969"/>
              <a:gd name="connsiteY2" fmla="*/ 580140 h 894043"/>
              <a:gd name="connsiteX3" fmla="*/ 541960 w 612969"/>
              <a:gd name="connsiteY3" fmla="*/ 894043 h 894043"/>
              <a:gd name="connsiteX4" fmla="*/ 612969 w 612969"/>
              <a:gd name="connsiteY4" fmla="*/ 309920 h 894043"/>
              <a:gd name="connsiteX0" fmla="*/ 603916 w 603916"/>
              <a:gd name="connsiteY0" fmla="*/ 309920 h 894043"/>
              <a:gd name="connsiteX1" fmla="*/ 43643 w 603916"/>
              <a:gd name="connsiteY1" fmla="*/ 0 h 894043"/>
              <a:gd name="connsiteX2" fmla="*/ 0 w 603916"/>
              <a:gd name="connsiteY2" fmla="*/ 652568 h 894043"/>
              <a:gd name="connsiteX3" fmla="*/ 532907 w 603916"/>
              <a:gd name="connsiteY3" fmla="*/ 894043 h 894043"/>
              <a:gd name="connsiteX4" fmla="*/ 603916 w 603916"/>
              <a:gd name="connsiteY4" fmla="*/ 309920 h 894043"/>
              <a:gd name="connsiteX0" fmla="*/ 616616 w 616616"/>
              <a:gd name="connsiteY0" fmla="*/ 309920 h 894043"/>
              <a:gd name="connsiteX1" fmla="*/ 56343 w 616616"/>
              <a:gd name="connsiteY1" fmla="*/ 0 h 894043"/>
              <a:gd name="connsiteX2" fmla="*/ 0 w 616616"/>
              <a:gd name="connsiteY2" fmla="*/ 697018 h 894043"/>
              <a:gd name="connsiteX3" fmla="*/ 545607 w 616616"/>
              <a:gd name="connsiteY3" fmla="*/ 894043 h 894043"/>
              <a:gd name="connsiteX4" fmla="*/ 616616 w 616616"/>
              <a:gd name="connsiteY4" fmla="*/ 309920 h 894043"/>
              <a:gd name="connsiteX0" fmla="*/ 616616 w 616616"/>
              <a:gd name="connsiteY0" fmla="*/ 309920 h 939763"/>
              <a:gd name="connsiteX1" fmla="*/ 56343 w 616616"/>
              <a:gd name="connsiteY1" fmla="*/ 0 h 939763"/>
              <a:gd name="connsiteX2" fmla="*/ 0 w 616616"/>
              <a:gd name="connsiteY2" fmla="*/ 697018 h 939763"/>
              <a:gd name="connsiteX3" fmla="*/ 545607 w 616616"/>
              <a:gd name="connsiteY3" fmla="*/ 939763 h 939763"/>
              <a:gd name="connsiteX4" fmla="*/ 616616 w 616616"/>
              <a:gd name="connsiteY4" fmla="*/ 309920 h 93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16" h="939763">
                <a:moveTo>
                  <a:pt x="616616" y="309920"/>
                </a:moveTo>
                <a:lnTo>
                  <a:pt x="56343" y="0"/>
                </a:lnTo>
                <a:lnTo>
                  <a:pt x="0" y="697018"/>
                </a:lnTo>
                <a:lnTo>
                  <a:pt x="545607" y="939763"/>
                </a:lnTo>
                <a:lnTo>
                  <a:pt x="616616" y="30992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77" name="组合 176"/>
          <p:cNvGrpSpPr/>
          <p:nvPr/>
        </p:nvGrpSpPr>
        <p:grpSpPr>
          <a:xfrm>
            <a:off x="893152" y="2276728"/>
            <a:ext cx="6447176" cy="1396885"/>
            <a:chOff x="893152" y="2276728"/>
            <a:chExt cx="6447176" cy="1396885"/>
          </a:xfrm>
        </p:grpSpPr>
        <p:grpSp>
          <p:nvGrpSpPr>
            <p:cNvPr id="178" name="组合 177"/>
            <p:cNvGrpSpPr/>
            <p:nvPr/>
          </p:nvGrpSpPr>
          <p:grpSpPr>
            <a:xfrm>
              <a:off x="6012630" y="2276728"/>
              <a:ext cx="1327698" cy="1338630"/>
              <a:chOff x="6059884" y="3150288"/>
              <a:chExt cx="1327698" cy="1338630"/>
            </a:xfrm>
          </p:grpSpPr>
          <p:sp>
            <p:nvSpPr>
              <p:cNvPr id="194" name="矩形 193"/>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任意多边形 194"/>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6349281" y="3337515"/>
                <a:ext cx="684175" cy="875794"/>
                <a:chOff x="9879996" y="5121927"/>
                <a:chExt cx="684175" cy="875794"/>
              </a:xfrm>
            </p:grpSpPr>
            <p:sp>
              <p:nvSpPr>
                <p:cNvPr id="197"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8"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9"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00"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01"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79" name="组合 178"/>
            <p:cNvGrpSpPr/>
            <p:nvPr/>
          </p:nvGrpSpPr>
          <p:grpSpPr>
            <a:xfrm>
              <a:off x="893152" y="2334983"/>
              <a:ext cx="1327698" cy="1338630"/>
              <a:chOff x="940406" y="3208543"/>
              <a:chExt cx="1327698" cy="1338630"/>
            </a:xfrm>
          </p:grpSpPr>
          <p:sp>
            <p:nvSpPr>
              <p:cNvPr id="187" name="矩形 186"/>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187"/>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9" name="组合 188"/>
              <p:cNvGrpSpPr/>
              <p:nvPr/>
            </p:nvGrpSpPr>
            <p:grpSpPr>
              <a:xfrm>
                <a:off x="1195208" y="3361320"/>
                <a:ext cx="682950" cy="1066261"/>
                <a:chOff x="5016857" y="5091732"/>
                <a:chExt cx="682950" cy="1066261"/>
              </a:xfrm>
            </p:grpSpPr>
            <p:sp>
              <p:nvSpPr>
                <p:cNvPr id="190"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2"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3"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180" name="直接连接符 179"/>
            <p:cNvCxnSpPr>
              <a:stCxn id="192" idx="6"/>
              <a:endCxn id="199"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81" name="直接连接符 180"/>
            <p:cNvCxnSpPr>
              <a:stCxn id="191" idx="6"/>
              <a:endCxn id="200"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82" name="直接连接符 181"/>
            <p:cNvCxnSpPr>
              <a:stCxn id="193" idx="6"/>
              <a:endCxn id="201"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83" name="直接连接符 182"/>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84" name="直接连接符 183"/>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85" name="直接连接符 184"/>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86"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02" name="组合 201"/>
          <p:cNvGrpSpPr/>
          <p:nvPr/>
        </p:nvGrpSpPr>
        <p:grpSpPr>
          <a:xfrm>
            <a:off x="3003922" y="2475436"/>
            <a:ext cx="706010" cy="1009212"/>
            <a:chOff x="3003922" y="2457330"/>
            <a:chExt cx="706010" cy="1009212"/>
          </a:xfrm>
        </p:grpSpPr>
        <p:sp>
          <p:nvSpPr>
            <p:cNvPr id="203" name="Oval 68">
              <a:extLst>
                <a:ext uri="{FF2B5EF4-FFF2-40B4-BE49-F238E27FC236}">
                  <a16:creationId xmlns:a16="http://schemas.microsoft.com/office/drawing/2014/main" id="{C52417DA-C316-664F-8D1F-4617FC954115}"/>
                </a:ext>
              </a:extLst>
            </p:cNvPr>
            <p:cNvSpPr/>
            <p:nvPr/>
          </p:nvSpPr>
          <p:spPr>
            <a:xfrm>
              <a:off x="3049054" y="2457330"/>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04" name="Oval 70">
              <a:extLst>
                <a:ext uri="{FF2B5EF4-FFF2-40B4-BE49-F238E27FC236}">
                  <a16:creationId xmlns:a16="http://schemas.microsoft.com/office/drawing/2014/main" id="{2DAF4F58-3C53-784B-9F59-99928283FCA7}"/>
                </a:ext>
              </a:extLst>
            </p:cNvPr>
            <p:cNvSpPr/>
            <p:nvPr/>
          </p:nvSpPr>
          <p:spPr>
            <a:xfrm>
              <a:off x="3003922" y="311538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05" name="Oval 69">
              <a:extLst>
                <a:ext uri="{FF2B5EF4-FFF2-40B4-BE49-F238E27FC236}">
                  <a16:creationId xmlns:a16="http://schemas.microsoft.com/office/drawing/2014/main" id="{B6F42F02-D0FF-6646-B13A-89EA436CBFEC}"/>
                </a:ext>
              </a:extLst>
            </p:cNvPr>
            <p:cNvSpPr/>
            <p:nvPr/>
          </p:nvSpPr>
          <p:spPr>
            <a:xfrm>
              <a:off x="3601932" y="278202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06" name="Oval 71">
              <a:extLst>
                <a:ext uri="{FF2B5EF4-FFF2-40B4-BE49-F238E27FC236}">
                  <a16:creationId xmlns:a16="http://schemas.microsoft.com/office/drawing/2014/main" id="{90A81153-8C6F-684F-B62B-1D2DA9315AB9}"/>
                </a:ext>
              </a:extLst>
            </p:cNvPr>
            <p:cNvSpPr/>
            <p:nvPr/>
          </p:nvSpPr>
          <p:spPr>
            <a:xfrm>
              <a:off x="3544050" y="3358542"/>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sp>
        <p:nvSpPr>
          <p:cNvPr id="207" name="椭圆 206"/>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0" name="直接箭头连接符 9"/>
          <p:cNvCxnSpPr>
            <a:stCxn id="72" idx="0"/>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3" name="Oval 68">
            <a:extLst>
              <a:ext uri="{FF2B5EF4-FFF2-40B4-BE49-F238E27FC236}">
                <a16:creationId xmlns:a16="http://schemas.microsoft.com/office/drawing/2014/main" id="{C52417DA-C316-664F-8D1F-4617FC954115}"/>
              </a:ext>
            </a:extLst>
          </p:cNvPr>
          <p:cNvSpPr/>
          <p:nvPr/>
        </p:nvSpPr>
        <p:spPr>
          <a:xfrm>
            <a:off x="3049054" y="2476071"/>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14" name="Oval 70">
            <a:extLst>
              <a:ext uri="{FF2B5EF4-FFF2-40B4-BE49-F238E27FC236}">
                <a16:creationId xmlns:a16="http://schemas.microsoft.com/office/drawing/2014/main" id="{2DAF4F58-3C53-784B-9F59-99928283FCA7}"/>
              </a:ext>
            </a:extLst>
          </p:cNvPr>
          <p:cNvSpPr/>
          <p:nvPr/>
        </p:nvSpPr>
        <p:spPr>
          <a:xfrm>
            <a:off x="3003922" y="3127774"/>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15" name="Oval 69">
            <a:extLst>
              <a:ext uri="{FF2B5EF4-FFF2-40B4-BE49-F238E27FC236}">
                <a16:creationId xmlns:a16="http://schemas.microsoft.com/office/drawing/2014/main" id="{B6F42F02-D0FF-6646-B13A-89EA436CBFEC}"/>
              </a:ext>
            </a:extLst>
          </p:cNvPr>
          <p:cNvSpPr/>
          <p:nvPr/>
        </p:nvSpPr>
        <p:spPr>
          <a:xfrm>
            <a:off x="3601932" y="2800767"/>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16" name="Oval 71">
            <a:extLst>
              <a:ext uri="{FF2B5EF4-FFF2-40B4-BE49-F238E27FC236}">
                <a16:creationId xmlns:a16="http://schemas.microsoft.com/office/drawing/2014/main" id="{90A81153-8C6F-684F-B62B-1D2DA9315AB9}"/>
              </a:ext>
            </a:extLst>
          </p:cNvPr>
          <p:cNvSpPr/>
          <p:nvPr/>
        </p:nvSpPr>
        <p:spPr>
          <a:xfrm>
            <a:off x="3544050" y="3377283"/>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nvGrpSpPr>
          <p:cNvPr id="80" name="组合 79"/>
          <p:cNvGrpSpPr/>
          <p:nvPr/>
        </p:nvGrpSpPr>
        <p:grpSpPr>
          <a:xfrm>
            <a:off x="934320" y="1561508"/>
            <a:ext cx="6369493" cy="625399"/>
            <a:chOff x="934320" y="1561508"/>
            <a:chExt cx="6369493" cy="625399"/>
          </a:xfrm>
        </p:grpSpPr>
        <p:grpSp>
          <p:nvGrpSpPr>
            <p:cNvPr id="81" name="组合 80"/>
            <p:cNvGrpSpPr/>
            <p:nvPr/>
          </p:nvGrpSpPr>
          <p:grpSpPr>
            <a:xfrm>
              <a:off x="1438136" y="1580819"/>
              <a:ext cx="355207" cy="400110"/>
              <a:chOff x="4906689" y="2877765"/>
              <a:chExt cx="355207" cy="400110"/>
            </a:xfrm>
          </p:grpSpPr>
          <p:sp>
            <p:nvSpPr>
              <p:cNvPr id="94" name="圆角矩形 9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5" name="文本框 9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2" name="组合 81"/>
            <p:cNvGrpSpPr/>
            <p:nvPr/>
          </p:nvGrpSpPr>
          <p:grpSpPr>
            <a:xfrm>
              <a:off x="3280392" y="1577426"/>
              <a:ext cx="355207" cy="400110"/>
              <a:chOff x="5949226" y="2874372"/>
              <a:chExt cx="355207" cy="400110"/>
            </a:xfrm>
          </p:grpSpPr>
          <p:sp>
            <p:nvSpPr>
              <p:cNvPr id="92" name="圆角矩形 9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3" name="文本框 9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3" name="组合 82"/>
            <p:cNvGrpSpPr/>
            <p:nvPr/>
          </p:nvGrpSpPr>
          <p:grpSpPr>
            <a:xfrm>
              <a:off x="6317927" y="1561508"/>
              <a:ext cx="985886" cy="400110"/>
              <a:chOff x="6317927" y="1561508"/>
              <a:chExt cx="985886" cy="400110"/>
            </a:xfrm>
          </p:grpSpPr>
          <p:sp>
            <p:nvSpPr>
              <p:cNvPr id="90" name="圆角矩形 89"/>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1" name="文本框 90"/>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84" name="文本框 83"/>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5" name="直接箭头连接符 84"/>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连接符 85"/>
            <p:cNvCxnSpPr>
              <a:endCxn id="95"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endCxn id="93"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endCxn id="91"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6" name="矩形 95"/>
              <p:cNvSpPr/>
              <p:nvPr/>
            </p:nvSpPr>
            <p:spPr>
              <a:xfrm>
                <a:off x="7107703" y="5481608"/>
                <a:ext cx="1490473" cy="49455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2400" smtClean="0">
                          <a:solidFill>
                            <a:schemeClr val="tx1"/>
                          </a:solidFill>
                          <a:latin typeface="Cambria Math" panose="02040503050406030204" pitchFamily="18" charset="0"/>
                        </a:rPr>
                        <m:t>p</m:t>
                      </m:r>
                      <m:r>
                        <a:rPr lang="en-US" altLang="zh-CN" sz="2400" b="0" i="1" smtClean="0">
                          <a:solidFill>
                            <a:schemeClr val="tx1"/>
                          </a:solidFill>
                          <a:latin typeface="Cambria Math" panose="02040503050406030204" pitchFamily="18" charset="0"/>
                        </a:rPr>
                        <m:t>=</m:t>
                      </m:r>
                      <m:sSub>
                        <m:sSubPr>
                          <m:ctrlPr>
                            <a:rPr lang="en-US" altLang="zh-CN" sz="2400" i="1">
                              <a:solidFill>
                                <a:srgbClr val="00B050"/>
                              </a:solidFill>
                              <a:latin typeface="Cambria Math" panose="02040503050406030204" pitchFamily="18" charset="0"/>
                            </a:rPr>
                          </m:ctrlPr>
                        </m:sSubPr>
                        <m:e>
                          <m:r>
                            <a:rPr lang="en-US" altLang="zh-CN" sz="2400" i="1">
                              <a:solidFill>
                                <a:srgbClr val="00B050"/>
                              </a:solidFill>
                              <a:latin typeface="Cambria Math" panose="02040503050406030204" pitchFamily="18" charset="0"/>
                            </a:rPr>
                            <m:t>𝑊</m:t>
                          </m:r>
                        </m:e>
                        <m:sub>
                          <m:r>
                            <m:rPr>
                              <m:sty m:val="p"/>
                            </m:rPr>
                            <a:rPr lang="en-US" altLang="zh-CN" sz="2400" b="0" i="0" smtClean="0">
                              <a:solidFill>
                                <a:srgbClr val="00B050"/>
                              </a:solidFill>
                              <a:latin typeface="Cambria Math" panose="02040503050406030204" pitchFamily="18" charset="0"/>
                            </a:rPr>
                            <m:t>p</m:t>
                          </m:r>
                        </m:sub>
                      </m:sSub>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m:oMathPara>
                </a14:m>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96" name="矩形 95"/>
              <p:cNvSpPr>
                <a:spLocks noRot="1" noChangeAspect="1" noMove="1" noResize="1" noEditPoints="1" noAdjustHandles="1" noChangeArrowheads="1" noChangeShapeType="1" noTextEdit="1"/>
              </p:cNvSpPr>
              <p:nvPr/>
            </p:nvSpPr>
            <p:spPr>
              <a:xfrm>
                <a:off x="7107703" y="5481608"/>
                <a:ext cx="1490473" cy="494559"/>
              </a:xfrm>
              <a:prstGeom prst="rect">
                <a:avLst/>
              </a:prstGeom>
              <a:blipFill>
                <a:blip r:embed="rId15"/>
                <a:stretch>
                  <a:fillRect l="-820" b="-7407"/>
                </a:stretch>
              </a:blipFill>
            </p:spPr>
            <p:txBody>
              <a:bodyPr/>
              <a:lstStyle/>
              <a:p>
                <a:r>
                  <a:rPr lang="zh-CN" altLang="en-US">
                    <a:noFill/>
                  </a:rPr>
                  <a:t> </a:t>
                </a:r>
              </a:p>
            </p:txBody>
          </p:sp>
        </mc:Fallback>
      </mc:AlternateContent>
      <p:cxnSp>
        <p:nvCxnSpPr>
          <p:cNvPr id="97" name="直接箭头连接符 96"/>
          <p:cNvCxnSpPr/>
          <p:nvPr/>
        </p:nvCxnSpPr>
        <p:spPr>
          <a:xfrm>
            <a:off x="5454058" y="5716312"/>
            <a:ext cx="1360494" cy="101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4466508"/>
      </p:ext>
    </p:extLst>
  </p:cSld>
  <p:clrMapOvr>
    <a:masterClrMapping/>
  </p:clrMapOvr>
  <mc:AlternateContent xmlns:mc="http://schemas.openxmlformats.org/markup-compatibility/2006" xmlns:p14="http://schemas.microsoft.com/office/powerpoint/2010/main">
    <mc:Choice Requires="p14">
      <p:transition spd="slow" p14:dur="2000" advTm="18457"/>
    </mc:Choice>
    <mc:Fallback xmlns="">
      <p:transition spd="slow" advTm="18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70833E-6 -0.00185 L 0.48659 -0.02708 " pathEditMode="relative" rAng="0" ptsTypes="AA">
                                      <p:cBhvr>
                                        <p:cTn id="16" dur="2000" fill="hold"/>
                                        <p:tgtEl>
                                          <p:spTgt spid="213"/>
                                        </p:tgtEl>
                                        <p:attrNameLst>
                                          <p:attrName>ppt_x</p:attrName>
                                          <p:attrName>ppt_y</p:attrName>
                                        </p:attrNameLst>
                                      </p:cBhvr>
                                      <p:rCtr x="24323" y="-1273"/>
                                    </p:animMotion>
                                  </p:childTnLst>
                                </p:cTn>
                              </p:par>
                              <p:par>
                                <p:cTn id="17" presetID="42" presetClass="path" presetSubtype="0" accel="50000" decel="50000" fill="hold" grpId="1" nodeType="withEffect">
                                  <p:stCondLst>
                                    <p:cond delay="0"/>
                                  </p:stCondLst>
                                  <p:childTnLst>
                                    <p:animMotion origin="layout" path="M 0.00052 1.11111E-6 L 0.50651 0.04143 " pathEditMode="relative" rAng="0" ptsTypes="AA">
                                      <p:cBhvr>
                                        <p:cTn id="18" dur="2000" fill="hold"/>
                                        <p:tgtEl>
                                          <p:spTgt spid="214"/>
                                        </p:tgtEl>
                                        <p:attrNameLst>
                                          <p:attrName>ppt_x</p:attrName>
                                          <p:attrName>ppt_y</p:attrName>
                                        </p:attrNameLst>
                                      </p:cBhvr>
                                      <p:rCtr x="25299" y="2060"/>
                                    </p:animMotion>
                                  </p:childTnLst>
                                </p:cTn>
                              </p:par>
                              <p:par>
                                <p:cTn id="19" presetID="42" presetClass="path" presetSubtype="0" accel="50000" decel="50000" fill="hold" grpId="1" nodeType="withEffect">
                                  <p:stCondLst>
                                    <p:cond delay="0"/>
                                  </p:stCondLst>
                                  <p:childTnLst>
                                    <p:animMotion origin="layout" path="M -0.00104 -3.7037E-6 L 0.55 -0.07731 " pathEditMode="relative" rAng="0" ptsTypes="AA">
                                      <p:cBhvr>
                                        <p:cTn id="20" dur="2000" fill="hold"/>
                                        <p:tgtEl>
                                          <p:spTgt spid="215"/>
                                        </p:tgtEl>
                                        <p:attrNameLst>
                                          <p:attrName>ppt_x</p:attrName>
                                          <p:attrName>ppt_y</p:attrName>
                                        </p:attrNameLst>
                                      </p:cBhvr>
                                      <p:rCtr x="27552" y="-3866"/>
                                    </p:animMotion>
                                  </p:childTnLst>
                                </p:cTn>
                              </p:par>
                              <p:par>
                                <p:cTn id="21" presetID="42" presetClass="path" presetSubtype="0" accel="50000" decel="50000" fill="hold" grpId="1" nodeType="withEffect">
                                  <p:stCondLst>
                                    <p:cond delay="0"/>
                                  </p:stCondLst>
                                  <p:childTnLst>
                                    <p:animMotion origin="layout" path="M 0.00104 -1.48148E-6 L 0.54388 0.01181 " pathEditMode="relative" rAng="0" ptsTypes="AA">
                                      <p:cBhvr>
                                        <p:cTn id="22" dur="2000" fill="hold"/>
                                        <p:tgtEl>
                                          <p:spTgt spid="216"/>
                                        </p:tgtEl>
                                        <p:attrNameLst>
                                          <p:attrName>ppt_x</p:attrName>
                                          <p:attrName>ppt_y</p:attrName>
                                        </p:attrNameLst>
                                      </p:cBhvr>
                                      <p:rCtr x="27135" y="579"/>
                                    </p:animMotion>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5" grpId="0"/>
      <p:bldP spid="213" grpId="0" animBg="1"/>
      <p:bldP spid="213" grpId="1" animBg="1"/>
      <p:bldP spid="214" grpId="0" animBg="1"/>
      <p:bldP spid="214" grpId="1" animBg="1"/>
      <p:bldP spid="215" grpId="0" animBg="1"/>
      <p:bldP spid="215" grpId="1" animBg="1"/>
      <p:bldP spid="216" grpId="0" animBg="1"/>
      <p:bldP spid="216" grpId="1" animBg="1"/>
      <p:bldP spid="9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4" name="TextBox 35">
                <a:extLst>
                  <a:ext uri="{FF2B5EF4-FFF2-40B4-BE49-F238E27FC236}">
                    <a16:creationId xmlns:a16="http://schemas.microsoft.com/office/drawing/2014/main" id="{0E125B6D-BCAF-3B4A-B85E-679CC39F703B}"/>
                  </a:ext>
                </a:extLst>
              </p:cNvPr>
              <p:cNvSpPr txBox="1"/>
              <p:nvPr/>
            </p:nvSpPr>
            <p:spPr>
              <a:xfrm>
                <a:off x="924489" y="4884287"/>
                <a:ext cx="4761087"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1) Get the slice</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of </a:t>
                </a:r>
                <a14:m>
                  <m:oMath xmlns:m="http://schemas.openxmlformats.org/officeDocument/2006/math">
                    <m:r>
                      <m:rPr>
                        <m:sty m:val="p"/>
                      </m:rPr>
                      <a:rPr lang="en-US" altLang="zh-CN" sz="2400" b="0">
                        <a:latin typeface="Cambria Math" panose="02040503050406030204" pitchFamily="18" charset="0"/>
                      </a:rPr>
                      <m:t>p</m:t>
                    </m:r>
                    <m:r>
                      <a:rPr lang="en-US" altLang="zh-CN" sz="2400" b="0">
                        <a:latin typeface="Cambria Math" panose="02040503050406030204" pitchFamily="18" charset="0"/>
                      </a:rPr>
                      <m:t>(</m:t>
                    </m:r>
                    <m:r>
                      <a:rPr lang="en-US" altLang="zh-CN" sz="2400" b="0" i="1">
                        <a:latin typeface="Cambria Math" panose="02040503050406030204" pitchFamily="18" charset="0"/>
                      </a:rPr>
                      <m:t>𝑟</m:t>
                    </m:r>
                    <m:r>
                      <a:rPr lang="en-US" altLang="zh-CN" sz="2400" b="0" i="1">
                        <a:latin typeface="Cambria Math" panose="02040503050406030204" pitchFamily="18" charset="0"/>
                      </a:rPr>
                      <m:t>,</m:t>
                    </m:r>
                    <m:r>
                      <a:rPr lang="en-US" altLang="zh-CN" sz="2400" b="0" i="1">
                        <a:latin typeface="Cambria Math" panose="02040503050406030204" pitchFamily="18" charset="0"/>
                      </a:rPr>
                      <m:t>𝑔</m:t>
                    </m:r>
                    <m:r>
                      <a:rPr lang="en-US" altLang="zh-CN" sz="2400" b="0" i="1">
                        <a:latin typeface="Cambria Math" panose="02040503050406030204" pitchFamily="18" charset="0"/>
                      </a:rPr>
                      <m:t>,</m:t>
                    </m:r>
                    <m:r>
                      <a:rPr lang="en-US" altLang="zh-CN" sz="2400" b="0" i="1">
                        <a:latin typeface="Cambria Math" panose="02040503050406030204" pitchFamily="18" charset="0"/>
                      </a:rPr>
                      <m:t>𝑏</m:t>
                    </m:r>
                    <m:r>
                      <a:rPr lang="en-US" altLang="zh-CN" sz="2400" b="0" i="1">
                        <a:latin typeface="Cambria Math" panose="02040503050406030204" pitchFamily="18" charset="0"/>
                      </a:rPr>
                      <m:t>,</m:t>
                    </m:r>
                    <m:r>
                      <a:rPr lang="en-US" altLang="zh-CN" sz="2400" b="0" i="1">
                        <a:latin typeface="Cambria Math" panose="02040503050406030204" pitchFamily="18" charset="0"/>
                      </a:rPr>
                      <m:t>𝑡</m:t>
                    </m:r>
                    <m:r>
                      <a:rPr lang="en-US" altLang="zh-CN" sz="2400" b="0">
                        <a:latin typeface="Cambria Math" panose="02040503050406030204" pitchFamily="18" charset="0"/>
                      </a:rPr>
                      <m:t>)</m:t>
                    </m:r>
                    <m:r>
                      <a:rPr lang="en-US" altLang="zh-CN" sz="2400" b="0" i="1" smtClean="0">
                        <a:latin typeface="Cambria Math" panose="02040503050406030204" pitchFamily="18" charset="0"/>
                      </a:rPr>
                      <m:t> </m:t>
                    </m:r>
                  </m:oMath>
                </a14:m>
                <a:r>
                  <a:rPr lang="en-US" altLang="zh-CN" sz="2400" dirty="0">
                    <a:latin typeface="Arial" panose="020B0604020202020204" pitchFamily="34" charset="0"/>
                    <a:cs typeface="Arial" panose="020B0604020202020204" pitchFamily="34" charset="0"/>
                  </a:rPr>
                  <a:t>in P : </a:t>
                </a:r>
                <a:endParaRPr lang="zh-CN" altLang="en-US" sz="2400" dirty="0">
                  <a:latin typeface="Arial" panose="020B0604020202020204" pitchFamily="34" charset="0"/>
                  <a:cs typeface="Arial" panose="020B0604020202020204" pitchFamily="34" charset="0"/>
                </a:endParaRPr>
              </a:p>
            </p:txBody>
          </p:sp>
        </mc:Choice>
        <mc:Fallback xmlns="">
          <p:sp>
            <p:nvSpPr>
              <p:cNvPr id="12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24489" y="4884287"/>
                <a:ext cx="4761087" cy="461665"/>
              </a:xfrm>
              <a:prstGeom prst="rect">
                <a:avLst/>
              </a:prstGeom>
              <a:blipFill>
                <a:blip r:embed="rId6"/>
                <a:stretch>
                  <a:fillRect l="-2049" t="-9211" r="-5378" b="-30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720023" y="4854602"/>
                <a:ext cx="1568250"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r>
                        <a:rPr lang="en-US" altLang="zh-CN" sz="2400" i="1">
                          <a:solidFill>
                            <a:srgbClr val="FF0000"/>
                          </a:solidFill>
                          <a:latin typeface="Cambria Math" panose="02040503050406030204" pitchFamily="18" charset="0"/>
                        </a:rPr>
                        <m:t>=</m:t>
                      </m:r>
                      <m:r>
                        <m:rPr>
                          <m:nor/>
                        </m:rPr>
                        <a:rPr lang="en-US" altLang="zh-CN" sz="2400" dirty="0">
                          <a:solidFill>
                            <a:srgbClr val="FF0000"/>
                          </a:solidFill>
                          <a:latin typeface="Arial" panose="020B0604020202020204" pitchFamily="34" charset="0"/>
                          <a:cs typeface="Arial" panose="020B0604020202020204" pitchFamily="34" charset="0"/>
                        </a:rPr>
                        <m:t> </m:t>
                      </m:r>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𝑊</m:t>
                          </m:r>
                        </m:e>
                        <m:sub>
                          <m:r>
                            <a:rPr lang="en-US" altLang="zh-CN" sz="2400" i="1">
                              <a:solidFill>
                                <a:srgbClr val="FF0000"/>
                              </a:solidFill>
                              <a:latin typeface="Cambria Math" panose="02040503050406030204" pitchFamily="18" charset="0"/>
                            </a:rPr>
                            <m:t>𝑡</m:t>
                          </m:r>
                        </m:sub>
                      </m:sSub>
                      <m:r>
                        <m:rPr>
                          <m:sty m:val="p"/>
                        </m:rPr>
                        <a:rPr lang="en-US" altLang="zh-CN" sz="2400" smtClean="0">
                          <a:solidFill>
                            <a:schemeClr val="tx1"/>
                          </a:solidFill>
                          <a:latin typeface="Cambria Math" panose="02040503050406030204" pitchFamily="18" charset="0"/>
                        </a:rPr>
                        <m:t>P</m:t>
                      </m:r>
                    </m:oMath>
                  </m:oMathPara>
                </a14:m>
                <a:endParaRPr lang="en-US" altLang="zh-CN" sz="2400" dirty="0">
                  <a:solidFill>
                    <a:schemeClr val="tx1"/>
                  </a:solidFill>
                  <a:latin typeface="Arial" panose="020B0604020202020204" pitchFamily="34" charset="0"/>
                  <a:cs typeface="Arial" panose="020B0604020202020204" pitchFamily="34"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5720023" y="4854602"/>
                <a:ext cx="1568250" cy="461665"/>
              </a:xfrm>
              <a:prstGeom prst="rect">
                <a:avLst/>
              </a:prstGeom>
              <a:blipFill>
                <a:blip r:embed="rId7"/>
                <a:stretch>
                  <a:fillRect l="-388" b="-3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TextBox 35">
                <a:extLst>
                  <a:ext uri="{FF2B5EF4-FFF2-40B4-BE49-F238E27FC236}">
                    <a16:creationId xmlns:a16="http://schemas.microsoft.com/office/drawing/2014/main" id="{0E125B6D-BCAF-3B4A-B85E-679CC39F703B}"/>
                  </a:ext>
                </a:extLst>
              </p:cNvPr>
              <p:cNvSpPr txBox="1"/>
              <p:nvPr/>
            </p:nvSpPr>
            <p:spPr>
              <a:xfrm>
                <a:off x="934320" y="5491474"/>
                <a:ext cx="4669775"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2) </a:t>
                </a:r>
                <a14:m>
                  <m:oMath xmlns:m="http://schemas.openxmlformats.org/officeDocument/2006/math">
                    <m:r>
                      <m:rPr>
                        <m:sty m:val="p"/>
                      </m:rPr>
                      <a:rPr lang="en-US" altLang="zh-CN" sz="2400" b="0">
                        <a:latin typeface="Cambria Math" panose="02040503050406030204" pitchFamily="18" charset="0"/>
                      </a:rPr>
                      <m:t>p</m:t>
                    </m:r>
                    <m:r>
                      <a:rPr lang="en-US" altLang="zh-CN" sz="2400" b="0">
                        <a:latin typeface="Cambria Math" panose="02040503050406030204" pitchFamily="18" charset="0"/>
                      </a:rPr>
                      <m:t>(</m:t>
                    </m:r>
                    <m:r>
                      <a:rPr lang="en-US" altLang="zh-CN" sz="2400" b="0" i="1">
                        <a:latin typeface="Cambria Math" panose="02040503050406030204" pitchFamily="18" charset="0"/>
                      </a:rPr>
                      <m:t>𝑟</m:t>
                    </m:r>
                    <m:r>
                      <a:rPr lang="en-US" altLang="zh-CN" sz="2400" b="0" i="1">
                        <a:latin typeface="Cambria Math" panose="02040503050406030204" pitchFamily="18" charset="0"/>
                      </a:rPr>
                      <m:t>,</m:t>
                    </m:r>
                    <m:r>
                      <a:rPr lang="en-US" altLang="zh-CN" sz="2400" b="0" i="1">
                        <a:latin typeface="Cambria Math" panose="02040503050406030204" pitchFamily="18" charset="0"/>
                      </a:rPr>
                      <m:t>𝑔</m:t>
                    </m:r>
                    <m:r>
                      <a:rPr lang="en-US" altLang="zh-CN" sz="2400" b="0" i="1">
                        <a:latin typeface="Cambria Math" panose="02040503050406030204" pitchFamily="18" charset="0"/>
                      </a:rPr>
                      <m:t>,</m:t>
                    </m:r>
                    <m:r>
                      <a:rPr lang="en-US" altLang="zh-CN" sz="2400" b="0" i="1">
                        <a:latin typeface="Cambria Math" panose="02040503050406030204" pitchFamily="18" charset="0"/>
                      </a:rPr>
                      <m:t>𝑏</m:t>
                    </m:r>
                    <m:r>
                      <a:rPr lang="en-US" altLang="zh-CN" sz="2400" b="0" i="1">
                        <a:latin typeface="Cambria Math" panose="02040503050406030204" pitchFamily="18" charset="0"/>
                      </a:rPr>
                      <m:t>,</m:t>
                    </m:r>
                    <m:r>
                      <a:rPr lang="en-US" altLang="zh-CN" sz="2400" b="0" i="1">
                        <a:latin typeface="Cambria Math" panose="02040503050406030204" pitchFamily="18" charset="0"/>
                      </a:rPr>
                      <m:t>𝑡</m:t>
                    </m:r>
                    <m:r>
                      <a:rPr lang="en-US" altLang="zh-CN" sz="2400" b="0">
                        <a:latin typeface="Cambria Math" panose="02040503050406030204" pitchFamily="18" charset="0"/>
                      </a:rPr>
                      <m:t>)</m:t>
                    </m:r>
                    <m:r>
                      <a:rPr lang="en-US" altLang="zh-CN" sz="2400" b="0" i="1" smtClean="0">
                        <a:latin typeface="Cambria Math" panose="02040503050406030204" pitchFamily="18" charset="0"/>
                      </a:rPr>
                      <m:t> </m:t>
                    </m:r>
                  </m:oMath>
                </a14:m>
                <a:r>
                  <a:rPr lang="en-US" altLang="zh-CN" sz="2400" dirty="0">
                    <a:latin typeface="Arial" panose="020B0604020202020204" pitchFamily="34" charset="0"/>
                    <a:cs typeface="Arial" panose="020B0604020202020204" pitchFamily="34" charset="0"/>
                  </a:rPr>
                  <a:t>is inside the slice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a:t>
                </a:r>
                <a:endParaRPr lang="zh-CN" altLang="en-US" sz="2400" dirty="0">
                  <a:latin typeface="Arial" panose="020B0604020202020204" pitchFamily="34" charset="0"/>
                  <a:cs typeface="Arial" panose="020B0604020202020204" pitchFamily="34" charset="0"/>
                </a:endParaRPr>
              </a:p>
            </p:txBody>
          </p:sp>
        </mc:Choice>
        <mc:Fallback xmlns="">
          <p:sp>
            <p:nvSpPr>
              <p:cNvPr id="110"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34320" y="5491474"/>
                <a:ext cx="4669775" cy="461665"/>
              </a:xfrm>
              <a:prstGeom prst="rect">
                <a:avLst/>
              </a:prstGeom>
              <a:blipFill>
                <a:blip r:embed="rId8"/>
                <a:stretch>
                  <a:fillRect l="-1958" t="-9211" r="-5614" b="-30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矩形 110"/>
              <p:cNvSpPr/>
              <p:nvPr/>
            </p:nvSpPr>
            <p:spPr>
              <a:xfrm>
                <a:off x="5778757" y="5487435"/>
                <a:ext cx="1485215" cy="49019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2400" smtClean="0">
                          <a:solidFill>
                            <a:schemeClr val="tx1"/>
                          </a:solidFill>
                          <a:latin typeface="Cambria Math" panose="02040503050406030204" pitchFamily="18" charset="0"/>
                        </a:rPr>
                        <m:t>p</m:t>
                      </m:r>
                      <m:r>
                        <a:rPr lang="en-US" altLang="zh-CN" sz="2400" i="1">
                          <a:solidFill>
                            <a:srgbClr val="00B050"/>
                          </a:solidFill>
                          <a:latin typeface="Cambria Math" panose="02040503050406030204" pitchFamily="18" charset="0"/>
                        </a:rPr>
                        <m:t>=</m:t>
                      </m:r>
                      <m:sSub>
                        <m:sSubPr>
                          <m:ctrlPr>
                            <a:rPr lang="en-US" altLang="zh-CN" sz="2400" i="1">
                              <a:solidFill>
                                <a:srgbClr val="00B050"/>
                              </a:solidFill>
                              <a:latin typeface="Cambria Math" panose="02040503050406030204" pitchFamily="18" charset="0"/>
                            </a:rPr>
                          </m:ctrlPr>
                        </m:sSubPr>
                        <m:e>
                          <m:r>
                            <a:rPr lang="en-US" altLang="zh-CN" sz="2400" i="1">
                              <a:solidFill>
                                <a:srgbClr val="00B050"/>
                              </a:solidFill>
                              <a:latin typeface="Cambria Math" panose="02040503050406030204" pitchFamily="18" charset="0"/>
                            </a:rPr>
                            <m:t>𝑊</m:t>
                          </m:r>
                        </m:e>
                        <m:sub>
                          <m:r>
                            <m:rPr>
                              <m:sty m:val="p"/>
                            </m:rPr>
                            <a:rPr lang="en-US" altLang="zh-CN" sz="2400" b="0" i="0" smtClean="0">
                              <a:solidFill>
                                <a:srgbClr val="00B050"/>
                              </a:solidFill>
                              <a:latin typeface="Cambria Math" panose="02040503050406030204" pitchFamily="18" charset="0"/>
                            </a:rPr>
                            <m:t>p</m:t>
                          </m:r>
                        </m:sub>
                      </m:sSub>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m:oMathPara>
                </a14:m>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111" name="矩形 110"/>
              <p:cNvSpPr>
                <a:spLocks noRot="1" noChangeAspect="1" noMove="1" noResize="1" noEditPoints="1" noAdjustHandles="1" noChangeArrowheads="1" noChangeShapeType="1" noTextEdit="1"/>
              </p:cNvSpPr>
              <p:nvPr/>
            </p:nvSpPr>
            <p:spPr>
              <a:xfrm>
                <a:off x="5778757" y="5487435"/>
                <a:ext cx="1485215" cy="490199"/>
              </a:xfrm>
              <a:prstGeom prst="rect">
                <a:avLst/>
              </a:prstGeom>
              <a:blipFill>
                <a:blip r:embed="rId9"/>
                <a:stretch>
                  <a:fillRect l="-820" b="-7407"/>
                </a:stretch>
              </a:blipFill>
            </p:spPr>
            <p:txBody>
              <a:bodyPr/>
              <a:lstStyle/>
              <a:p>
                <a:r>
                  <a:rPr lang="zh-CN" altLang="en-US">
                    <a:noFill/>
                  </a:rPr>
                  <a:t> </a:t>
                </a:r>
              </a:p>
            </p:txBody>
          </p:sp>
        </mc:Fallback>
      </mc:AlternateContent>
      <p:sp>
        <p:nvSpPr>
          <p:cNvPr id="112" name="右大括号 111"/>
          <p:cNvSpPr/>
          <p:nvPr/>
        </p:nvSpPr>
        <p:spPr>
          <a:xfrm>
            <a:off x="7340328" y="4950778"/>
            <a:ext cx="242117" cy="897765"/>
          </a:xfrm>
          <a:prstGeom prst="rightBrace">
            <a:avLst>
              <a:gd name="adj1" fmla="val 36337"/>
              <a:gd name="adj2" fmla="val 4887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3" name="矩形 112"/>
              <p:cNvSpPr/>
              <p:nvPr/>
            </p:nvSpPr>
            <p:spPr>
              <a:xfrm>
                <a:off x="7955907" y="5023879"/>
                <a:ext cx="2247991" cy="62273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a:solidFill>
                            <a:srgbClr val="00B050"/>
                          </a:solidFill>
                          <a:latin typeface="Cambria Math" panose="02040503050406030204" pitchFamily="18" charset="0"/>
                        </a:rPr>
                        <m:t>=</m:t>
                      </m:r>
                      <m:sSub>
                        <m:sSubPr>
                          <m:ctrlPr>
                            <a:rPr lang="en-US" altLang="zh-CN" sz="3200" i="1">
                              <a:solidFill>
                                <a:srgbClr val="00B050"/>
                              </a:solidFill>
                              <a:latin typeface="Cambria Math" panose="02040503050406030204" pitchFamily="18" charset="0"/>
                            </a:rPr>
                          </m:ctrlPr>
                        </m:sSubPr>
                        <m:e>
                          <m:r>
                            <a:rPr lang="en-US" altLang="zh-CN" sz="3200" i="1">
                              <a:solidFill>
                                <a:srgbClr val="00B050"/>
                              </a:solidFill>
                              <a:latin typeface="Cambria Math" panose="02040503050406030204" pitchFamily="18" charset="0"/>
                            </a:rPr>
                            <m:t>𝑊</m:t>
                          </m:r>
                        </m:e>
                        <m:sub>
                          <m:r>
                            <m:rPr>
                              <m:sty m:val="p"/>
                            </m:rPr>
                            <a:rPr lang="en-US" altLang="zh-CN" sz="3200" b="0" i="0" smtClean="0">
                              <a:solidFill>
                                <a:srgbClr val="00B050"/>
                              </a:solidFill>
                              <a:latin typeface="Cambria Math" panose="02040503050406030204" pitchFamily="18" charset="0"/>
                            </a:rPr>
                            <m:t>p</m:t>
                          </m:r>
                        </m:sub>
                      </m:sSub>
                      <m:sSub>
                        <m:sSubPr>
                          <m:ctrlPr>
                            <a:rPr lang="en-US" altLang="zh-CN" sz="3200" i="1" smtClean="0">
                              <a:solidFill>
                                <a:srgbClr val="FF0000"/>
                              </a:solidFill>
                              <a:latin typeface="Cambria Math" panose="02040503050406030204" pitchFamily="18" charset="0"/>
                            </a:rPr>
                          </m:ctrlPr>
                        </m:sSubPr>
                        <m:e>
                          <m:r>
                            <a:rPr lang="en-US" altLang="zh-CN" sz="3200" i="1">
                              <a:solidFill>
                                <a:srgbClr val="FF0000"/>
                              </a:solidFill>
                              <a:latin typeface="Cambria Math" panose="02040503050406030204" pitchFamily="18" charset="0"/>
                            </a:rPr>
                            <m:t>𝑊</m:t>
                          </m:r>
                        </m:e>
                        <m:sub>
                          <m:r>
                            <a:rPr lang="en-US" altLang="zh-CN" sz="3200" b="0" i="1" smtClean="0">
                              <a:solidFill>
                                <a:srgbClr val="FF0000"/>
                              </a:solidFill>
                              <a:latin typeface="Cambria Math" panose="02040503050406030204" pitchFamily="18" charset="0"/>
                            </a:rPr>
                            <m:t>𝑡</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Arial" panose="020B0604020202020204" pitchFamily="34" charset="0"/>
                  <a:cs typeface="Arial" panose="020B0604020202020204" pitchFamily="34" charset="0"/>
                </a:endParaRPr>
              </a:p>
            </p:txBody>
          </p:sp>
        </mc:Choice>
        <mc:Fallback xmlns="">
          <p:sp>
            <p:nvSpPr>
              <p:cNvPr id="113" name="矩形 112"/>
              <p:cNvSpPr>
                <a:spLocks noRot="1" noChangeAspect="1" noMove="1" noResize="1" noEditPoints="1" noAdjustHandles="1" noChangeArrowheads="1" noChangeShapeType="1" noTextEdit="1"/>
              </p:cNvSpPr>
              <p:nvPr/>
            </p:nvSpPr>
            <p:spPr>
              <a:xfrm>
                <a:off x="7955907" y="5023879"/>
                <a:ext cx="2247991" cy="62273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8610640" y="5871654"/>
                <a:ext cx="1438664" cy="584775"/>
              </a:xfrm>
              <a:prstGeom prst="rect">
                <a:avLst/>
              </a:prstGeom>
              <a:ln w="28575">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oMath>
                  </m:oMathPara>
                </a14:m>
                <a:endParaRPr lang="zh-CN" altLang="en-US" sz="3200" dirty="0">
                  <a:latin typeface="Arial" panose="020B0604020202020204" pitchFamily="34" charset="0"/>
                  <a:cs typeface="Arial" panose="020B0604020202020204" pitchFamily="34"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8610640" y="5871654"/>
                <a:ext cx="1438664" cy="584775"/>
              </a:xfrm>
              <a:prstGeom prst="rect">
                <a:avLst/>
              </a:prstGeom>
              <a:blipFill>
                <a:blip r:embed="rId11"/>
                <a:stretch>
                  <a:fillRect/>
                </a:stretch>
              </a:blipFill>
              <a:ln w="28575">
                <a:solidFill>
                  <a:schemeClr val="bg1"/>
                </a:solidFill>
              </a:ln>
            </p:spPr>
            <p:txBody>
              <a:bodyPr/>
              <a:lstStyle/>
              <a:p>
                <a:r>
                  <a:rPr lang="zh-CN" altLang="en-US">
                    <a:noFill/>
                  </a:rPr>
                  <a:t> </a:t>
                </a:r>
              </a:p>
            </p:txBody>
          </p:sp>
        </mc:Fallback>
      </mc:AlternateContent>
      <p:sp>
        <p:nvSpPr>
          <p:cNvPr id="114" name="右大括号 113"/>
          <p:cNvSpPr/>
          <p:nvPr/>
        </p:nvSpPr>
        <p:spPr>
          <a:xfrm rot="5400000">
            <a:off x="9197619" y="5278602"/>
            <a:ext cx="242117" cy="897765"/>
          </a:xfrm>
          <a:prstGeom prst="rightBrace">
            <a:avLst>
              <a:gd name="adj1" fmla="val 88687"/>
              <a:gd name="adj2" fmla="val 4887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1"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mc:AlternateContent xmlns:mc="http://schemas.openxmlformats.org/markup-compatibility/2006" xmlns:a14="http://schemas.microsoft.com/office/drawing/2010/main">
        <mc:Choice Requires="a14">
          <p:sp>
            <p:nvSpPr>
              <p:cNvPr id="97"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97"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12"/>
                <a:stretch>
                  <a:fillRect l="-3019" b="-10390"/>
                </a:stretch>
              </a:blipFill>
            </p:spPr>
            <p:txBody>
              <a:bodyPr/>
              <a:lstStyle/>
              <a:p>
                <a:r>
                  <a:rPr lang="zh-CN" altLang="en-US">
                    <a:noFill/>
                  </a:rPr>
                  <a:t> </a:t>
                </a:r>
              </a:p>
            </p:txBody>
          </p:sp>
        </mc:Fallback>
      </mc:AlternateContent>
      <p:cxnSp>
        <p:nvCxnSpPr>
          <p:cNvPr id="98" name="直接箭头连接符 97"/>
          <p:cNvCxnSpPr>
            <a:stCxn id="97" idx="0"/>
            <a:endCxn id="189" idx="2"/>
          </p:cNvCxnSpPr>
          <p:nvPr/>
        </p:nvCxnSpPr>
        <p:spPr>
          <a:xfrm flipV="1">
            <a:off x="7164754" y="2986217"/>
            <a:ext cx="2480843" cy="1090521"/>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文本框 101"/>
              <p:cNvSpPr txBox="1"/>
              <p:nvPr/>
            </p:nvSpPr>
            <p:spPr>
              <a:xfrm>
                <a:off x="2949852" y="3683611"/>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02" name="文本框 101"/>
              <p:cNvSpPr txBox="1">
                <a:spLocks noRot="1" noChangeAspect="1" noMove="1" noResize="1" noEditPoints="1" noAdjustHandles="1" noChangeArrowheads="1" noChangeShapeType="1" noTextEdit="1"/>
              </p:cNvSpPr>
              <p:nvPr/>
            </p:nvSpPr>
            <p:spPr>
              <a:xfrm>
                <a:off x="2949852" y="3683611"/>
                <a:ext cx="950614" cy="307777"/>
              </a:xfrm>
              <a:prstGeom prst="rect">
                <a:avLst/>
              </a:prstGeom>
              <a:blipFill>
                <a:blip r:embed="rId13"/>
                <a:stretch>
                  <a:fillRect b="-17647"/>
                </a:stretch>
              </a:blipFill>
            </p:spPr>
            <p:txBody>
              <a:bodyPr/>
              <a:lstStyle/>
              <a:p>
                <a:r>
                  <a:rPr lang="zh-CN" altLang="en-US">
                    <a:noFill/>
                  </a:rPr>
                  <a:t> </a:t>
                </a:r>
              </a:p>
            </p:txBody>
          </p:sp>
        </mc:Fallback>
      </mc:AlternateContent>
      <p:sp>
        <p:nvSpPr>
          <p:cNvPr id="139" name="矩形 138"/>
          <p:cNvSpPr/>
          <p:nvPr/>
        </p:nvSpPr>
        <p:spPr>
          <a:xfrm>
            <a:off x="2733983" y="234213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任意多边形 139"/>
          <p:cNvSpPr/>
          <p:nvPr/>
        </p:nvSpPr>
        <p:spPr>
          <a:xfrm>
            <a:off x="3054276" y="2506852"/>
            <a:ext cx="616616" cy="939763"/>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76755 w 576755"/>
              <a:gd name="connsiteY0" fmla="*/ 273706 h 866883"/>
              <a:gd name="connsiteX1" fmla="*/ 43643 w 576755"/>
              <a:gd name="connsiteY1" fmla="*/ 0 h 866883"/>
              <a:gd name="connsiteX2" fmla="*/ 0 w 576755"/>
              <a:gd name="connsiteY2" fmla="*/ 598247 h 866883"/>
              <a:gd name="connsiteX3" fmla="*/ 505746 w 576755"/>
              <a:gd name="connsiteY3" fmla="*/ 866883 h 866883"/>
              <a:gd name="connsiteX4" fmla="*/ 576755 w 576755"/>
              <a:gd name="connsiteY4" fmla="*/ 273706 h 866883"/>
              <a:gd name="connsiteX0" fmla="*/ 576755 w 576755"/>
              <a:gd name="connsiteY0" fmla="*/ 273706 h 912150"/>
              <a:gd name="connsiteX1" fmla="*/ 43643 w 576755"/>
              <a:gd name="connsiteY1" fmla="*/ 0 h 912150"/>
              <a:gd name="connsiteX2" fmla="*/ 0 w 576755"/>
              <a:gd name="connsiteY2" fmla="*/ 598247 h 912150"/>
              <a:gd name="connsiteX3" fmla="*/ 541960 w 576755"/>
              <a:gd name="connsiteY3" fmla="*/ 912150 h 912150"/>
              <a:gd name="connsiteX4" fmla="*/ 576755 w 576755"/>
              <a:gd name="connsiteY4" fmla="*/ 273706 h 912150"/>
              <a:gd name="connsiteX0" fmla="*/ 631076 w 631076"/>
              <a:gd name="connsiteY0" fmla="*/ 328027 h 912150"/>
              <a:gd name="connsiteX1" fmla="*/ 43643 w 631076"/>
              <a:gd name="connsiteY1" fmla="*/ 0 h 912150"/>
              <a:gd name="connsiteX2" fmla="*/ 0 w 631076"/>
              <a:gd name="connsiteY2" fmla="*/ 598247 h 912150"/>
              <a:gd name="connsiteX3" fmla="*/ 541960 w 631076"/>
              <a:gd name="connsiteY3" fmla="*/ 912150 h 912150"/>
              <a:gd name="connsiteX4" fmla="*/ 631076 w 631076"/>
              <a:gd name="connsiteY4" fmla="*/ 328027 h 912150"/>
              <a:gd name="connsiteX0" fmla="*/ 612969 w 612969"/>
              <a:gd name="connsiteY0" fmla="*/ 328027 h 912150"/>
              <a:gd name="connsiteX1" fmla="*/ 43643 w 612969"/>
              <a:gd name="connsiteY1" fmla="*/ 0 h 912150"/>
              <a:gd name="connsiteX2" fmla="*/ 0 w 612969"/>
              <a:gd name="connsiteY2" fmla="*/ 598247 h 912150"/>
              <a:gd name="connsiteX3" fmla="*/ 541960 w 612969"/>
              <a:gd name="connsiteY3" fmla="*/ 912150 h 912150"/>
              <a:gd name="connsiteX4" fmla="*/ 612969 w 612969"/>
              <a:gd name="connsiteY4" fmla="*/ 328027 h 912150"/>
              <a:gd name="connsiteX0" fmla="*/ 612969 w 612969"/>
              <a:gd name="connsiteY0" fmla="*/ 309920 h 894043"/>
              <a:gd name="connsiteX1" fmla="*/ 52696 w 612969"/>
              <a:gd name="connsiteY1" fmla="*/ 0 h 894043"/>
              <a:gd name="connsiteX2" fmla="*/ 0 w 612969"/>
              <a:gd name="connsiteY2" fmla="*/ 580140 h 894043"/>
              <a:gd name="connsiteX3" fmla="*/ 541960 w 612969"/>
              <a:gd name="connsiteY3" fmla="*/ 894043 h 894043"/>
              <a:gd name="connsiteX4" fmla="*/ 612969 w 612969"/>
              <a:gd name="connsiteY4" fmla="*/ 309920 h 894043"/>
              <a:gd name="connsiteX0" fmla="*/ 603916 w 603916"/>
              <a:gd name="connsiteY0" fmla="*/ 309920 h 894043"/>
              <a:gd name="connsiteX1" fmla="*/ 43643 w 603916"/>
              <a:gd name="connsiteY1" fmla="*/ 0 h 894043"/>
              <a:gd name="connsiteX2" fmla="*/ 0 w 603916"/>
              <a:gd name="connsiteY2" fmla="*/ 652568 h 894043"/>
              <a:gd name="connsiteX3" fmla="*/ 532907 w 603916"/>
              <a:gd name="connsiteY3" fmla="*/ 894043 h 894043"/>
              <a:gd name="connsiteX4" fmla="*/ 603916 w 603916"/>
              <a:gd name="connsiteY4" fmla="*/ 309920 h 894043"/>
              <a:gd name="connsiteX0" fmla="*/ 616616 w 616616"/>
              <a:gd name="connsiteY0" fmla="*/ 309920 h 894043"/>
              <a:gd name="connsiteX1" fmla="*/ 56343 w 616616"/>
              <a:gd name="connsiteY1" fmla="*/ 0 h 894043"/>
              <a:gd name="connsiteX2" fmla="*/ 0 w 616616"/>
              <a:gd name="connsiteY2" fmla="*/ 697018 h 894043"/>
              <a:gd name="connsiteX3" fmla="*/ 545607 w 616616"/>
              <a:gd name="connsiteY3" fmla="*/ 894043 h 894043"/>
              <a:gd name="connsiteX4" fmla="*/ 616616 w 616616"/>
              <a:gd name="connsiteY4" fmla="*/ 309920 h 894043"/>
              <a:gd name="connsiteX0" fmla="*/ 616616 w 616616"/>
              <a:gd name="connsiteY0" fmla="*/ 309920 h 939763"/>
              <a:gd name="connsiteX1" fmla="*/ 56343 w 616616"/>
              <a:gd name="connsiteY1" fmla="*/ 0 h 939763"/>
              <a:gd name="connsiteX2" fmla="*/ 0 w 616616"/>
              <a:gd name="connsiteY2" fmla="*/ 697018 h 939763"/>
              <a:gd name="connsiteX3" fmla="*/ 545607 w 616616"/>
              <a:gd name="connsiteY3" fmla="*/ 939763 h 939763"/>
              <a:gd name="connsiteX4" fmla="*/ 616616 w 616616"/>
              <a:gd name="connsiteY4" fmla="*/ 309920 h 93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16" h="939763">
                <a:moveTo>
                  <a:pt x="616616" y="309920"/>
                </a:moveTo>
                <a:lnTo>
                  <a:pt x="56343" y="0"/>
                </a:lnTo>
                <a:lnTo>
                  <a:pt x="0" y="697018"/>
                </a:lnTo>
                <a:lnTo>
                  <a:pt x="545607" y="939763"/>
                </a:lnTo>
                <a:lnTo>
                  <a:pt x="616616" y="30992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1" name="组合 140"/>
          <p:cNvGrpSpPr/>
          <p:nvPr/>
        </p:nvGrpSpPr>
        <p:grpSpPr>
          <a:xfrm>
            <a:off x="893152" y="2276728"/>
            <a:ext cx="6447176" cy="1396885"/>
            <a:chOff x="893152" y="2276728"/>
            <a:chExt cx="6447176" cy="1396885"/>
          </a:xfrm>
        </p:grpSpPr>
        <p:grpSp>
          <p:nvGrpSpPr>
            <p:cNvPr id="142" name="组合 141"/>
            <p:cNvGrpSpPr/>
            <p:nvPr/>
          </p:nvGrpSpPr>
          <p:grpSpPr>
            <a:xfrm>
              <a:off x="6012630" y="2276728"/>
              <a:ext cx="1327698" cy="1338630"/>
              <a:chOff x="6059884" y="3150288"/>
              <a:chExt cx="1327698" cy="1338630"/>
            </a:xfrm>
          </p:grpSpPr>
          <p:sp>
            <p:nvSpPr>
              <p:cNvPr id="158" name="矩形 157"/>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0" name="组合 159"/>
              <p:cNvGrpSpPr/>
              <p:nvPr/>
            </p:nvGrpSpPr>
            <p:grpSpPr>
              <a:xfrm>
                <a:off x="6349281" y="3337515"/>
                <a:ext cx="684175" cy="875794"/>
                <a:chOff x="9879996" y="5121927"/>
                <a:chExt cx="684175" cy="875794"/>
              </a:xfrm>
            </p:grpSpPr>
            <p:sp>
              <p:nvSpPr>
                <p:cNvPr id="161"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2"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4"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5"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43" name="组合 142"/>
            <p:cNvGrpSpPr/>
            <p:nvPr/>
          </p:nvGrpSpPr>
          <p:grpSpPr>
            <a:xfrm>
              <a:off x="893152" y="2334983"/>
              <a:ext cx="1327698" cy="1338630"/>
              <a:chOff x="940406" y="3208543"/>
              <a:chExt cx="1327698" cy="1338630"/>
            </a:xfrm>
          </p:grpSpPr>
          <p:sp>
            <p:nvSpPr>
              <p:cNvPr id="151" name="矩形 150"/>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3" name="组合 152"/>
              <p:cNvGrpSpPr/>
              <p:nvPr/>
            </p:nvGrpSpPr>
            <p:grpSpPr>
              <a:xfrm>
                <a:off x="1195208" y="3361320"/>
                <a:ext cx="682950" cy="1066261"/>
                <a:chOff x="5016857" y="5091732"/>
                <a:chExt cx="682950" cy="1066261"/>
              </a:xfrm>
            </p:grpSpPr>
            <p:sp>
              <p:nvSpPr>
                <p:cNvPr id="154"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144" name="直接连接符 143"/>
            <p:cNvCxnSpPr>
              <a:stCxn id="156" idx="6"/>
              <a:endCxn id="163"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45" name="直接连接符 144"/>
            <p:cNvCxnSpPr>
              <a:stCxn id="155" idx="6"/>
              <a:endCxn id="164"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46" name="直接连接符 145"/>
            <p:cNvCxnSpPr>
              <a:stCxn id="157" idx="6"/>
              <a:endCxn id="165"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47" name="直接连接符 146"/>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48" name="直接连接符 147"/>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49" name="直接连接符 148"/>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50"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66" name="直接箭头连接符 165"/>
          <p:cNvCxnSpPr>
            <a:stCxn id="97" idx="0"/>
            <a:endCxn id="172" idx="5"/>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7" name="组合 166"/>
          <p:cNvGrpSpPr/>
          <p:nvPr/>
        </p:nvGrpSpPr>
        <p:grpSpPr>
          <a:xfrm>
            <a:off x="3003922" y="2475436"/>
            <a:ext cx="706010" cy="1009212"/>
            <a:chOff x="3003922" y="2457330"/>
            <a:chExt cx="706010" cy="1009212"/>
          </a:xfrm>
        </p:grpSpPr>
        <p:sp>
          <p:nvSpPr>
            <p:cNvPr id="168" name="Oval 68">
              <a:extLst>
                <a:ext uri="{FF2B5EF4-FFF2-40B4-BE49-F238E27FC236}">
                  <a16:creationId xmlns:a16="http://schemas.microsoft.com/office/drawing/2014/main" id="{C52417DA-C316-664F-8D1F-4617FC954115}"/>
                </a:ext>
              </a:extLst>
            </p:cNvPr>
            <p:cNvSpPr/>
            <p:nvPr/>
          </p:nvSpPr>
          <p:spPr>
            <a:xfrm>
              <a:off x="3049054" y="2457330"/>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69" name="Oval 70">
              <a:extLst>
                <a:ext uri="{FF2B5EF4-FFF2-40B4-BE49-F238E27FC236}">
                  <a16:creationId xmlns:a16="http://schemas.microsoft.com/office/drawing/2014/main" id="{2DAF4F58-3C53-784B-9F59-99928283FCA7}"/>
                </a:ext>
              </a:extLst>
            </p:cNvPr>
            <p:cNvSpPr/>
            <p:nvPr/>
          </p:nvSpPr>
          <p:spPr>
            <a:xfrm>
              <a:off x="3003922" y="311538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70" name="Oval 69">
              <a:extLst>
                <a:ext uri="{FF2B5EF4-FFF2-40B4-BE49-F238E27FC236}">
                  <a16:creationId xmlns:a16="http://schemas.microsoft.com/office/drawing/2014/main" id="{B6F42F02-D0FF-6646-B13A-89EA436CBFEC}"/>
                </a:ext>
              </a:extLst>
            </p:cNvPr>
            <p:cNvSpPr/>
            <p:nvPr/>
          </p:nvSpPr>
          <p:spPr>
            <a:xfrm>
              <a:off x="3601932" y="278202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71" name="Oval 71">
              <a:extLst>
                <a:ext uri="{FF2B5EF4-FFF2-40B4-BE49-F238E27FC236}">
                  <a16:creationId xmlns:a16="http://schemas.microsoft.com/office/drawing/2014/main" id="{90A81153-8C6F-684F-B62B-1D2DA9315AB9}"/>
                </a:ext>
              </a:extLst>
            </p:cNvPr>
            <p:cNvSpPr/>
            <p:nvPr/>
          </p:nvSpPr>
          <p:spPr>
            <a:xfrm>
              <a:off x="3544050" y="3358542"/>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sp>
        <p:nvSpPr>
          <p:cNvPr id="172" name="椭圆 171"/>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73" name="组合 172"/>
          <p:cNvGrpSpPr/>
          <p:nvPr/>
        </p:nvGrpSpPr>
        <p:grpSpPr>
          <a:xfrm>
            <a:off x="8560282" y="2169811"/>
            <a:ext cx="2337026" cy="1897402"/>
            <a:chOff x="8560282" y="2169811"/>
            <a:chExt cx="2337026" cy="1897402"/>
          </a:xfrm>
        </p:grpSpPr>
        <p:sp>
          <p:nvSpPr>
            <p:cNvPr id="174" name="任意多边形 173"/>
            <p:cNvSpPr/>
            <p:nvPr/>
          </p:nvSpPr>
          <p:spPr>
            <a:xfrm>
              <a:off x="9036453" y="2324511"/>
              <a:ext cx="1337871" cy="1207152"/>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81209 w 839306"/>
                <a:gd name="connsiteY0" fmla="*/ 0 h 938201"/>
                <a:gd name="connsiteX1" fmla="*/ 306194 w 839306"/>
                <a:gd name="connsiteY1" fmla="*/ 71318 h 938201"/>
                <a:gd name="connsiteX2" fmla="*/ 0 w 839306"/>
                <a:gd name="connsiteY2" fmla="*/ 904955 h 938201"/>
                <a:gd name="connsiteX3" fmla="*/ 768297 w 839306"/>
                <a:gd name="connsiteY3" fmla="*/ 938201 h 938201"/>
                <a:gd name="connsiteX4" fmla="*/ 839306 w 839306"/>
                <a:gd name="connsiteY4" fmla="*/ 345024 h 938201"/>
                <a:gd name="connsiteX5" fmla="*/ 581209 w 839306"/>
                <a:gd name="connsiteY5" fmla="*/ 0 h 938201"/>
                <a:gd name="connsiteX0" fmla="*/ 581209 w 867885"/>
                <a:gd name="connsiteY0" fmla="*/ 0 h 1028735"/>
                <a:gd name="connsiteX1" fmla="*/ 306194 w 867885"/>
                <a:gd name="connsiteY1" fmla="*/ 71318 h 1028735"/>
                <a:gd name="connsiteX2" fmla="*/ 0 w 867885"/>
                <a:gd name="connsiteY2" fmla="*/ 904955 h 1028735"/>
                <a:gd name="connsiteX3" fmla="*/ 867885 w 867885"/>
                <a:gd name="connsiteY3" fmla="*/ 1028735 h 1028735"/>
                <a:gd name="connsiteX4" fmla="*/ 839306 w 867885"/>
                <a:gd name="connsiteY4" fmla="*/ 345024 h 1028735"/>
                <a:gd name="connsiteX5" fmla="*/ 581209 w 867885"/>
                <a:gd name="connsiteY5" fmla="*/ 0 h 1028735"/>
                <a:gd name="connsiteX0" fmla="*/ 745795 w 1032471"/>
                <a:gd name="connsiteY0" fmla="*/ 0 h 1028735"/>
                <a:gd name="connsiteX1" fmla="*/ 0 w 1032471"/>
                <a:gd name="connsiteY1" fmla="*/ 288601 h 1028735"/>
                <a:gd name="connsiteX2" fmla="*/ 164586 w 1032471"/>
                <a:gd name="connsiteY2" fmla="*/ 904955 h 1028735"/>
                <a:gd name="connsiteX3" fmla="*/ 1032471 w 1032471"/>
                <a:gd name="connsiteY3" fmla="*/ 1028735 h 1028735"/>
                <a:gd name="connsiteX4" fmla="*/ 1003892 w 1032471"/>
                <a:gd name="connsiteY4" fmla="*/ 345024 h 1028735"/>
                <a:gd name="connsiteX5" fmla="*/ 745795 w 1032471"/>
                <a:gd name="connsiteY5" fmla="*/ 0 h 1028735"/>
                <a:gd name="connsiteX0" fmla="*/ 745795 w 1121587"/>
                <a:gd name="connsiteY0" fmla="*/ 0 h 1028735"/>
                <a:gd name="connsiteX1" fmla="*/ 0 w 1121587"/>
                <a:gd name="connsiteY1" fmla="*/ 288601 h 1028735"/>
                <a:gd name="connsiteX2" fmla="*/ 164586 w 1121587"/>
                <a:gd name="connsiteY2" fmla="*/ 904955 h 1028735"/>
                <a:gd name="connsiteX3" fmla="*/ 1032471 w 1121587"/>
                <a:gd name="connsiteY3" fmla="*/ 1028735 h 1028735"/>
                <a:gd name="connsiteX4" fmla="*/ 1121587 w 1121587"/>
                <a:gd name="connsiteY4" fmla="*/ 498933 h 1028735"/>
                <a:gd name="connsiteX5" fmla="*/ 745795 w 1121587"/>
                <a:gd name="connsiteY5" fmla="*/ 0 h 1028735"/>
                <a:gd name="connsiteX0" fmla="*/ 627394 w 1121587"/>
                <a:gd name="connsiteY0" fmla="*/ 0 h 1010628"/>
                <a:gd name="connsiteX1" fmla="*/ 0 w 1121587"/>
                <a:gd name="connsiteY1" fmla="*/ 270494 h 1010628"/>
                <a:gd name="connsiteX2" fmla="*/ 164586 w 1121587"/>
                <a:gd name="connsiteY2" fmla="*/ 886848 h 1010628"/>
                <a:gd name="connsiteX3" fmla="*/ 1032471 w 1121587"/>
                <a:gd name="connsiteY3" fmla="*/ 1010628 h 1010628"/>
                <a:gd name="connsiteX4" fmla="*/ 1121587 w 1121587"/>
                <a:gd name="connsiteY4" fmla="*/ 480826 h 1010628"/>
                <a:gd name="connsiteX5" fmla="*/ 627394 w 1121587"/>
                <a:gd name="connsiteY5" fmla="*/ 0 h 1010628"/>
                <a:gd name="connsiteX0" fmla="*/ 627394 w 1200521"/>
                <a:gd name="connsiteY0" fmla="*/ 0 h 1010628"/>
                <a:gd name="connsiteX1" fmla="*/ 0 w 1200521"/>
                <a:gd name="connsiteY1" fmla="*/ 270494 h 1010628"/>
                <a:gd name="connsiteX2" fmla="*/ 164586 w 1200521"/>
                <a:gd name="connsiteY2" fmla="*/ 886848 h 1010628"/>
                <a:gd name="connsiteX3" fmla="*/ 1032471 w 1200521"/>
                <a:gd name="connsiteY3" fmla="*/ 1010628 h 1010628"/>
                <a:gd name="connsiteX4" fmla="*/ 1200521 w 1200521"/>
                <a:gd name="connsiteY4" fmla="*/ 317864 h 1010628"/>
                <a:gd name="connsiteX5" fmla="*/ 627394 w 1200521"/>
                <a:gd name="connsiteY5" fmla="*/ 0 h 1010628"/>
                <a:gd name="connsiteX0" fmla="*/ 627394 w 1200521"/>
                <a:gd name="connsiteY0" fmla="*/ 0 h 1273179"/>
                <a:gd name="connsiteX1" fmla="*/ 0 w 1200521"/>
                <a:gd name="connsiteY1" fmla="*/ 533045 h 1273179"/>
                <a:gd name="connsiteX2" fmla="*/ 164586 w 1200521"/>
                <a:gd name="connsiteY2" fmla="*/ 1149399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73179"/>
                <a:gd name="connsiteX1" fmla="*/ 0 w 1200521"/>
                <a:gd name="connsiteY1" fmla="*/ 533045 h 1273179"/>
                <a:gd name="connsiteX2" fmla="*/ 172479 w 1200521"/>
                <a:gd name="connsiteY2" fmla="*/ 1221826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21826"/>
                <a:gd name="connsiteX1" fmla="*/ 0 w 1200521"/>
                <a:gd name="connsiteY1" fmla="*/ 533045 h 1221826"/>
                <a:gd name="connsiteX2" fmla="*/ 172479 w 1200521"/>
                <a:gd name="connsiteY2" fmla="*/ 1221826 h 1221826"/>
                <a:gd name="connsiteX3" fmla="*/ 1032471 w 1200521"/>
                <a:gd name="connsiteY3" fmla="*/ 1182644 h 1221826"/>
                <a:gd name="connsiteX4" fmla="*/ 1200521 w 1200521"/>
                <a:gd name="connsiteY4" fmla="*/ 580415 h 1221826"/>
                <a:gd name="connsiteX5" fmla="*/ 627394 w 1200521"/>
                <a:gd name="connsiteY5" fmla="*/ 0 h 1221826"/>
                <a:gd name="connsiteX0" fmla="*/ 627394 w 1153160"/>
                <a:gd name="connsiteY0" fmla="*/ 0 h 1221826"/>
                <a:gd name="connsiteX1" fmla="*/ 0 w 1153160"/>
                <a:gd name="connsiteY1" fmla="*/ 533045 h 1221826"/>
                <a:gd name="connsiteX2" fmla="*/ 172479 w 1153160"/>
                <a:gd name="connsiteY2" fmla="*/ 1221826 h 1221826"/>
                <a:gd name="connsiteX3" fmla="*/ 1032471 w 1153160"/>
                <a:gd name="connsiteY3" fmla="*/ 1182644 h 1221826"/>
                <a:gd name="connsiteX4" fmla="*/ 1153160 w 1153160"/>
                <a:gd name="connsiteY4" fmla="*/ 507987 h 1221826"/>
                <a:gd name="connsiteX5" fmla="*/ 627394 w 1153160"/>
                <a:gd name="connsiteY5" fmla="*/ 0 h 1221826"/>
                <a:gd name="connsiteX0" fmla="*/ 627394 w 1153160"/>
                <a:gd name="connsiteY0" fmla="*/ 0 h 1273179"/>
                <a:gd name="connsiteX1" fmla="*/ 0 w 1153160"/>
                <a:gd name="connsiteY1" fmla="*/ 533045 h 1273179"/>
                <a:gd name="connsiteX2" fmla="*/ 172479 w 1153160"/>
                <a:gd name="connsiteY2" fmla="*/ 1221826 h 1273179"/>
                <a:gd name="connsiteX3" fmla="*/ 1064045 w 1153160"/>
                <a:gd name="connsiteY3" fmla="*/ 1273179 h 1273179"/>
                <a:gd name="connsiteX4" fmla="*/ 1153160 w 1153160"/>
                <a:gd name="connsiteY4" fmla="*/ 507987 h 1273179"/>
                <a:gd name="connsiteX5" fmla="*/ 627394 w 1153160"/>
                <a:gd name="connsiteY5" fmla="*/ 0 h 1273179"/>
                <a:gd name="connsiteX0" fmla="*/ 1153160 w 1153160"/>
                <a:gd name="connsiteY0" fmla="*/ 0 h 765192"/>
                <a:gd name="connsiteX1" fmla="*/ 0 w 1153160"/>
                <a:gd name="connsiteY1" fmla="*/ 25058 h 765192"/>
                <a:gd name="connsiteX2" fmla="*/ 172479 w 1153160"/>
                <a:gd name="connsiteY2" fmla="*/ 713839 h 765192"/>
                <a:gd name="connsiteX3" fmla="*/ 1064045 w 1153160"/>
                <a:gd name="connsiteY3" fmla="*/ 765192 h 765192"/>
                <a:gd name="connsiteX4" fmla="*/ 1153160 w 1153160"/>
                <a:gd name="connsiteY4" fmla="*/ 0 h 765192"/>
                <a:gd name="connsiteX0" fmla="*/ 1153160 w 1153160"/>
                <a:gd name="connsiteY0" fmla="*/ 409282 h 1174474"/>
                <a:gd name="connsiteX1" fmla="*/ 0 w 1153160"/>
                <a:gd name="connsiteY1" fmla="*/ 0 h 1174474"/>
                <a:gd name="connsiteX2" fmla="*/ 172479 w 1153160"/>
                <a:gd name="connsiteY2" fmla="*/ 1123121 h 1174474"/>
                <a:gd name="connsiteX3" fmla="*/ 1064045 w 1153160"/>
                <a:gd name="connsiteY3" fmla="*/ 1174474 h 1174474"/>
                <a:gd name="connsiteX4" fmla="*/ 1153160 w 1153160"/>
                <a:gd name="connsiteY4" fmla="*/ 409282 h 1174474"/>
                <a:gd name="connsiteX0" fmla="*/ 1146516 w 1146516"/>
                <a:gd name="connsiteY0" fmla="*/ 424522 h 1189714"/>
                <a:gd name="connsiteX1" fmla="*/ 0 w 1146516"/>
                <a:gd name="connsiteY1" fmla="*/ 0 h 1189714"/>
                <a:gd name="connsiteX2" fmla="*/ 165835 w 1146516"/>
                <a:gd name="connsiteY2" fmla="*/ 1138361 h 1189714"/>
                <a:gd name="connsiteX3" fmla="*/ 1057401 w 1146516"/>
                <a:gd name="connsiteY3" fmla="*/ 1189714 h 1189714"/>
                <a:gd name="connsiteX4" fmla="*/ 1146516 w 1146516"/>
                <a:gd name="connsiteY4" fmla="*/ 424522 h 1189714"/>
                <a:gd name="connsiteX0" fmla="*/ 1166447 w 1166447"/>
                <a:gd name="connsiteY0" fmla="*/ 0 h 1207152"/>
                <a:gd name="connsiteX1" fmla="*/ 0 w 1166447"/>
                <a:gd name="connsiteY1" fmla="*/ 17438 h 1207152"/>
                <a:gd name="connsiteX2" fmla="*/ 165835 w 1166447"/>
                <a:gd name="connsiteY2" fmla="*/ 1155799 h 1207152"/>
                <a:gd name="connsiteX3" fmla="*/ 1057401 w 1166447"/>
                <a:gd name="connsiteY3" fmla="*/ 1207152 h 1207152"/>
                <a:gd name="connsiteX4" fmla="*/ 1166447 w 1166447"/>
                <a:gd name="connsiteY4" fmla="*/ 0 h 120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447" h="1207152">
                  <a:moveTo>
                    <a:pt x="1166447" y="0"/>
                  </a:moveTo>
                  <a:lnTo>
                    <a:pt x="0" y="17438"/>
                  </a:lnTo>
                  <a:lnTo>
                    <a:pt x="165835" y="1155799"/>
                  </a:lnTo>
                  <a:lnTo>
                    <a:pt x="1057401" y="1207152"/>
                  </a:lnTo>
                  <a:lnTo>
                    <a:pt x="116644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75" name="组合 174"/>
            <p:cNvGrpSpPr/>
            <p:nvPr/>
          </p:nvGrpSpPr>
          <p:grpSpPr>
            <a:xfrm>
              <a:off x="8986210" y="2270405"/>
              <a:ext cx="1428708" cy="1300890"/>
              <a:chOff x="4536286" y="5078016"/>
              <a:chExt cx="1428708" cy="1300890"/>
            </a:xfrm>
          </p:grpSpPr>
          <p:sp>
            <p:nvSpPr>
              <p:cNvPr id="185" name="Oval 68">
                <a:extLst>
                  <a:ext uri="{FF2B5EF4-FFF2-40B4-BE49-F238E27FC236}">
                    <a16:creationId xmlns:a16="http://schemas.microsoft.com/office/drawing/2014/main" id="{C52417DA-C316-664F-8D1F-4617FC954115}"/>
                  </a:ext>
                </a:extLst>
              </p:cNvPr>
              <p:cNvSpPr/>
              <p:nvPr/>
            </p:nvSpPr>
            <p:spPr>
              <a:xfrm>
                <a:off x="4536286" y="5102505"/>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6" name="Oval 70">
                <a:extLst>
                  <a:ext uri="{FF2B5EF4-FFF2-40B4-BE49-F238E27FC236}">
                    <a16:creationId xmlns:a16="http://schemas.microsoft.com/office/drawing/2014/main" id="{2DAF4F58-3C53-784B-9F59-99928283FCA7}"/>
                  </a:ext>
                </a:extLst>
              </p:cNvPr>
              <p:cNvSpPr/>
              <p:nvPr/>
            </p:nvSpPr>
            <p:spPr>
              <a:xfrm>
                <a:off x="4729953" y="621537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7" name="Oval 69">
                <a:extLst>
                  <a:ext uri="{FF2B5EF4-FFF2-40B4-BE49-F238E27FC236}">
                    <a16:creationId xmlns:a16="http://schemas.microsoft.com/office/drawing/2014/main" id="{B6F42F02-D0FF-6646-B13A-89EA436CBFEC}"/>
                  </a:ext>
                </a:extLst>
              </p:cNvPr>
              <p:cNvSpPr/>
              <p:nvPr/>
            </p:nvSpPr>
            <p:spPr>
              <a:xfrm>
                <a:off x="5856994" y="507801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8" name="Oval 71">
                <a:extLst>
                  <a:ext uri="{FF2B5EF4-FFF2-40B4-BE49-F238E27FC236}">
                    <a16:creationId xmlns:a16="http://schemas.microsoft.com/office/drawing/2014/main" id="{90A81153-8C6F-684F-B62B-1D2DA9315AB9}"/>
                  </a:ext>
                </a:extLst>
              </p:cNvPr>
              <p:cNvSpPr/>
              <p:nvPr/>
            </p:nvSpPr>
            <p:spPr>
              <a:xfrm>
                <a:off x="5722887" y="6270906"/>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6" name="文本框 175"/>
                <p:cNvSpPr txBox="1"/>
                <p:nvPr/>
              </p:nvSpPr>
              <p:spPr>
                <a:xfrm>
                  <a:off x="9265540" y="3759436"/>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76" name="文本框 175"/>
                <p:cNvSpPr txBox="1">
                  <a:spLocks noRot="1" noChangeAspect="1" noMove="1" noResize="1" noEditPoints="1" noAdjustHandles="1" noChangeArrowheads="1" noChangeShapeType="1" noTextEdit="1"/>
                </p:cNvSpPr>
                <p:nvPr/>
              </p:nvSpPr>
              <p:spPr>
                <a:xfrm>
                  <a:off x="9265540" y="3759436"/>
                  <a:ext cx="950614" cy="307777"/>
                </a:xfrm>
                <a:prstGeom prst="rect">
                  <a:avLst/>
                </a:prstGeom>
                <a:blipFill>
                  <a:blip r:embed="rId14"/>
                  <a:stretch>
                    <a:fillRect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7" name="文本框 176"/>
                <p:cNvSpPr txBox="1"/>
                <p:nvPr/>
              </p:nvSpPr>
              <p:spPr>
                <a:xfrm>
                  <a:off x="8560282" y="217590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0</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77" name="文本框 176"/>
                <p:cNvSpPr txBox="1">
                  <a:spLocks noRot="1" noChangeAspect="1" noMove="1" noResize="1" noEditPoints="1" noAdjustHandles="1" noChangeArrowheads="1" noChangeShapeType="1" noTextEdit="1"/>
                </p:cNvSpPr>
                <p:nvPr/>
              </p:nvSpPr>
              <p:spPr>
                <a:xfrm>
                  <a:off x="8560282" y="2175908"/>
                  <a:ext cx="482390" cy="309187"/>
                </a:xfrm>
                <a:prstGeom prst="rect">
                  <a:avLst/>
                </a:prstGeom>
                <a:blipFill>
                  <a:blip r:embed="rId15"/>
                  <a:stretch>
                    <a:fillRect t="-3922"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8" name="文本框 177"/>
                <p:cNvSpPr txBox="1"/>
                <p:nvPr/>
              </p:nvSpPr>
              <p:spPr>
                <a:xfrm>
                  <a:off x="8743579" y="3392296"/>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1</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78" name="文本框 177"/>
                <p:cNvSpPr txBox="1">
                  <a:spLocks noRot="1" noChangeAspect="1" noMove="1" noResize="1" noEditPoints="1" noAdjustHandles="1" noChangeArrowheads="1" noChangeShapeType="1" noTextEdit="1"/>
                </p:cNvSpPr>
                <p:nvPr/>
              </p:nvSpPr>
              <p:spPr>
                <a:xfrm>
                  <a:off x="8743579" y="3392296"/>
                  <a:ext cx="482390" cy="309187"/>
                </a:xfrm>
                <a:prstGeom prst="rect">
                  <a:avLst/>
                </a:prstGeom>
                <a:blipFill>
                  <a:blip r:embed="rId16"/>
                  <a:stretch>
                    <a:fillRect t="-1961"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9" name="文本框 178"/>
                <p:cNvSpPr txBox="1"/>
                <p:nvPr/>
              </p:nvSpPr>
              <p:spPr>
                <a:xfrm>
                  <a:off x="10275095" y="342357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2</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79" name="文本框 178"/>
                <p:cNvSpPr txBox="1">
                  <a:spLocks noRot="1" noChangeAspect="1" noMove="1" noResize="1" noEditPoints="1" noAdjustHandles="1" noChangeArrowheads="1" noChangeShapeType="1" noTextEdit="1"/>
                </p:cNvSpPr>
                <p:nvPr/>
              </p:nvSpPr>
              <p:spPr>
                <a:xfrm>
                  <a:off x="10275095" y="3423578"/>
                  <a:ext cx="482390" cy="309187"/>
                </a:xfrm>
                <a:prstGeom prst="rect">
                  <a:avLst/>
                </a:prstGeom>
                <a:blipFill>
                  <a:blip r:embed="rId17"/>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0" name="文本框 179"/>
                <p:cNvSpPr txBox="1"/>
                <p:nvPr/>
              </p:nvSpPr>
              <p:spPr>
                <a:xfrm>
                  <a:off x="10414918" y="2169811"/>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3</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80" name="文本框 179"/>
                <p:cNvSpPr txBox="1">
                  <a:spLocks noRot="1" noChangeAspect="1" noMove="1" noResize="1" noEditPoints="1" noAdjustHandles="1" noChangeArrowheads="1" noChangeShapeType="1" noTextEdit="1"/>
                </p:cNvSpPr>
                <p:nvPr/>
              </p:nvSpPr>
              <p:spPr>
                <a:xfrm>
                  <a:off x="10414918" y="2169811"/>
                  <a:ext cx="482390" cy="309187"/>
                </a:xfrm>
                <a:prstGeom prst="rect">
                  <a:avLst/>
                </a:prstGeom>
                <a:blipFill>
                  <a:blip r:embed="rId18"/>
                  <a:stretch>
                    <a:fillRect t="-3922" b="-17647"/>
                  </a:stretch>
                </a:blipFill>
              </p:spPr>
              <p:txBody>
                <a:bodyPr/>
                <a:lstStyle/>
                <a:p>
                  <a:r>
                    <a:rPr lang="zh-CN" altLang="en-US">
                      <a:noFill/>
                    </a:rPr>
                    <a:t> </a:t>
                  </a:r>
                </a:p>
              </p:txBody>
            </p:sp>
          </mc:Fallback>
        </mc:AlternateContent>
        <p:cxnSp>
          <p:nvCxnSpPr>
            <p:cNvPr id="181" name="直接连接符 180"/>
            <p:cNvCxnSpPr>
              <a:stCxn id="187" idx="3"/>
            </p:cNvCxnSpPr>
            <p:nvPr/>
          </p:nvCxnSpPr>
          <p:spPr>
            <a:xfrm flipH="1">
              <a:off x="9808199" y="2362589"/>
              <a:ext cx="514535" cy="556276"/>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2" name="直接连接符 181"/>
            <p:cNvCxnSpPr>
              <a:stCxn id="188" idx="1"/>
            </p:cNvCxnSpPr>
            <p:nvPr/>
          </p:nvCxnSpPr>
          <p:spPr>
            <a:xfrm flipH="1" flipV="1">
              <a:off x="9808199" y="3053569"/>
              <a:ext cx="380428" cy="425542"/>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3" name="直接连接符 182"/>
            <p:cNvCxnSpPr>
              <a:stCxn id="186" idx="7"/>
            </p:cNvCxnSpPr>
            <p:nvPr/>
          </p:nvCxnSpPr>
          <p:spPr>
            <a:xfrm flipV="1">
              <a:off x="9272061" y="3053569"/>
              <a:ext cx="401434" cy="370009"/>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4" name="直接连接符 183"/>
            <p:cNvCxnSpPr>
              <a:stCxn id="185" idx="6"/>
            </p:cNvCxnSpPr>
            <p:nvPr/>
          </p:nvCxnSpPr>
          <p:spPr>
            <a:xfrm>
              <a:off x="9094210" y="2348894"/>
              <a:ext cx="579285" cy="569971"/>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sp>
        <p:nvSpPr>
          <p:cNvPr id="189" name="椭圆 188"/>
          <p:cNvSpPr/>
          <p:nvPr/>
        </p:nvSpPr>
        <p:spPr>
          <a:xfrm>
            <a:off x="9645597" y="289096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2" name="组合 81"/>
          <p:cNvGrpSpPr/>
          <p:nvPr/>
        </p:nvGrpSpPr>
        <p:grpSpPr>
          <a:xfrm>
            <a:off x="934320" y="1561508"/>
            <a:ext cx="6369493" cy="625399"/>
            <a:chOff x="934320" y="1561508"/>
            <a:chExt cx="6369493" cy="625399"/>
          </a:xfrm>
        </p:grpSpPr>
        <p:grpSp>
          <p:nvGrpSpPr>
            <p:cNvPr id="83" name="组合 82"/>
            <p:cNvGrpSpPr/>
            <p:nvPr/>
          </p:nvGrpSpPr>
          <p:grpSpPr>
            <a:xfrm>
              <a:off x="1438136" y="1580819"/>
              <a:ext cx="355207" cy="400110"/>
              <a:chOff x="4906689" y="2877765"/>
              <a:chExt cx="355207" cy="400110"/>
            </a:xfrm>
          </p:grpSpPr>
          <p:sp>
            <p:nvSpPr>
              <p:cNvPr id="96" name="圆角矩形 9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0" name="文本框 99"/>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4" name="组合 83"/>
            <p:cNvGrpSpPr/>
            <p:nvPr/>
          </p:nvGrpSpPr>
          <p:grpSpPr>
            <a:xfrm>
              <a:off x="3280392" y="1577426"/>
              <a:ext cx="355207" cy="400110"/>
              <a:chOff x="5949226" y="2874372"/>
              <a:chExt cx="355207" cy="400110"/>
            </a:xfrm>
          </p:grpSpPr>
          <p:sp>
            <p:nvSpPr>
              <p:cNvPr id="94" name="圆角矩形 9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5" name="文本框 94"/>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5" name="组合 84"/>
            <p:cNvGrpSpPr/>
            <p:nvPr/>
          </p:nvGrpSpPr>
          <p:grpSpPr>
            <a:xfrm>
              <a:off x="6317927" y="1561508"/>
              <a:ext cx="985886" cy="400110"/>
              <a:chOff x="6317927" y="1561508"/>
              <a:chExt cx="985886" cy="400110"/>
            </a:xfrm>
          </p:grpSpPr>
          <p:sp>
            <p:nvSpPr>
              <p:cNvPr id="92" name="圆角矩形 91"/>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3" name="文本框 92"/>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86" name="文本框 85"/>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7" name="直接箭头连接符 86"/>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连接符 87"/>
            <p:cNvCxnSpPr>
              <a:endCxn id="100"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endCxn id="95"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endCxn id="93"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398229452"/>
      </p:ext>
    </p:extLst>
  </p:cSld>
  <p:clrMapOvr>
    <a:masterClrMapping/>
  </p:clrMapOvr>
  <mc:AlternateContent xmlns:mc="http://schemas.openxmlformats.org/markup-compatibility/2006" xmlns:p14="http://schemas.microsoft.com/office/powerpoint/2010/main">
    <mc:Choice Requires="p14">
      <p:transition spd="slow" p14:dur="2000" advTm="17303"/>
    </mc:Choice>
    <mc:Fallback xmlns="">
      <p:transition spd="slow" advTm="17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p:bldP spid="21" grpId="0" animBg="1"/>
      <p:bldP spid="1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7" name="矩形 116"/>
              <p:cNvSpPr/>
              <p:nvPr/>
            </p:nvSpPr>
            <p:spPr>
              <a:xfrm>
                <a:off x="3050001" y="5003792"/>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7" name="矩形 116"/>
              <p:cNvSpPr>
                <a:spLocks noRot="1" noChangeAspect="1" noMove="1" noResize="1" noEditPoints="1" noAdjustHandles="1" noChangeArrowheads="1" noChangeShapeType="1" noTextEdit="1"/>
              </p:cNvSpPr>
              <p:nvPr/>
            </p:nvSpPr>
            <p:spPr>
              <a:xfrm>
                <a:off x="3050001" y="5003792"/>
                <a:ext cx="2658931" cy="584775"/>
              </a:xfrm>
              <a:prstGeom prst="rect">
                <a:avLst/>
              </a:prstGeom>
              <a:blipFill>
                <a:blip r:embed="rId5"/>
                <a:stretch>
                  <a:fillRect/>
                </a:stretch>
              </a:blipFill>
            </p:spPr>
            <p:txBody>
              <a:bodyPr/>
              <a:lstStyle/>
              <a:p>
                <a:r>
                  <a:rPr lang="zh-CN" altLang="en-US">
                    <a:noFill/>
                  </a:rPr>
                  <a:t> </a:t>
                </a:r>
              </a:p>
            </p:txBody>
          </p:sp>
        </mc:Fallback>
      </mc:AlternateContent>
      <p:sp>
        <p:nvSpPr>
          <p:cNvPr id="50"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51" name="TextBox 35">
            <a:extLst>
              <a:ext uri="{FF2B5EF4-FFF2-40B4-BE49-F238E27FC236}">
                <a16:creationId xmlns:a16="http://schemas.microsoft.com/office/drawing/2014/main" id="{0E125B6D-BCAF-3B4A-B85E-679CC39F703B}"/>
              </a:ext>
            </a:extLst>
          </p:cNvPr>
          <p:cNvSpPr txBox="1"/>
          <p:nvPr/>
        </p:nvSpPr>
        <p:spPr>
          <a:xfrm>
            <a:off x="8262974" y="4149656"/>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52" name="图片 51"/>
          <p:cNvPicPr>
            <a:picLocks noChangeAspect="1"/>
          </p:cNvPicPr>
          <p:nvPr/>
        </p:nvPicPr>
        <p:blipFill>
          <a:blip r:embed="rId6"/>
          <a:stretch>
            <a:fillRect/>
          </a:stretch>
        </p:blipFill>
        <p:spPr>
          <a:xfrm>
            <a:off x="8272118" y="1933012"/>
            <a:ext cx="2713511" cy="1912483"/>
          </a:xfrm>
          <a:prstGeom prst="rect">
            <a:avLst/>
          </a:prstGeom>
        </p:spPr>
      </p:pic>
      <p:sp>
        <p:nvSpPr>
          <p:cNvPr id="53" name="椭圆 52"/>
          <p:cNvSpPr/>
          <p:nvPr/>
        </p:nvSpPr>
        <p:spPr>
          <a:xfrm>
            <a:off x="10015526" y="3204335"/>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4"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54"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5"/>
                <a:stretch>
                  <a:fillRect l="-3019" b="-9091"/>
                </a:stretch>
              </a:blipFill>
            </p:spPr>
            <p:txBody>
              <a:bodyPr/>
              <a:lstStyle/>
              <a:p>
                <a:r>
                  <a:rPr lang="zh-CN" altLang="en-US">
                    <a:noFill/>
                  </a:rPr>
                  <a:t> </a:t>
                </a:r>
              </a:p>
            </p:txBody>
          </p:sp>
        </mc:Fallback>
      </mc:AlternateContent>
      <p:cxnSp>
        <p:nvCxnSpPr>
          <p:cNvPr id="55" name="直接箭头连接符 54"/>
          <p:cNvCxnSpPr>
            <a:stCxn id="54" idx="0"/>
            <a:endCxn id="53" idx="2"/>
          </p:cNvCxnSpPr>
          <p:nvPr/>
        </p:nvCxnSpPr>
        <p:spPr>
          <a:xfrm flipV="1">
            <a:off x="7164754" y="3299585"/>
            <a:ext cx="2850772" cy="777153"/>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893152" y="2276728"/>
            <a:ext cx="6447176" cy="1396885"/>
            <a:chOff x="893152" y="2276728"/>
            <a:chExt cx="6447176" cy="1396885"/>
          </a:xfrm>
        </p:grpSpPr>
        <p:grpSp>
          <p:nvGrpSpPr>
            <p:cNvPr id="104" name="组合 103"/>
            <p:cNvGrpSpPr/>
            <p:nvPr/>
          </p:nvGrpSpPr>
          <p:grpSpPr>
            <a:xfrm>
              <a:off x="6012630" y="2276728"/>
              <a:ext cx="1327698" cy="1338630"/>
              <a:chOff x="6059884" y="3150288"/>
              <a:chExt cx="1327698" cy="1338630"/>
            </a:xfrm>
          </p:grpSpPr>
          <p:sp>
            <p:nvSpPr>
              <p:cNvPr id="136" name="矩形 135"/>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8" name="组合 137"/>
              <p:cNvGrpSpPr/>
              <p:nvPr/>
            </p:nvGrpSpPr>
            <p:grpSpPr>
              <a:xfrm>
                <a:off x="6349281" y="3337515"/>
                <a:ext cx="684175" cy="875794"/>
                <a:chOff x="9879996" y="5121927"/>
                <a:chExt cx="684175" cy="875794"/>
              </a:xfrm>
            </p:grpSpPr>
            <p:sp>
              <p:nvSpPr>
                <p:cNvPr id="139"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0"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1"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2"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3"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05" name="组合 104"/>
            <p:cNvGrpSpPr/>
            <p:nvPr/>
          </p:nvGrpSpPr>
          <p:grpSpPr>
            <a:xfrm>
              <a:off x="893152" y="2334983"/>
              <a:ext cx="1327698" cy="1338630"/>
              <a:chOff x="940406" y="3208543"/>
              <a:chExt cx="1327698" cy="1338630"/>
            </a:xfrm>
          </p:grpSpPr>
          <p:sp>
            <p:nvSpPr>
              <p:cNvPr id="113" name="矩形 112"/>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任意多边形 113"/>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组合 114"/>
              <p:cNvGrpSpPr/>
              <p:nvPr/>
            </p:nvGrpSpPr>
            <p:grpSpPr>
              <a:xfrm>
                <a:off x="1195208" y="3361320"/>
                <a:ext cx="682950" cy="1066261"/>
                <a:chOff x="5016857" y="5091732"/>
                <a:chExt cx="682950" cy="1066261"/>
              </a:xfrm>
            </p:grpSpPr>
            <p:sp>
              <p:nvSpPr>
                <p:cNvPr id="116"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5"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106" name="直接连接符 105"/>
            <p:cNvCxnSpPr>
              <a:stCxn id="124" idx="6"/>
              <a:endCxn id="141"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07" name="直接连接符 106"/>
            <p:cNvCxnSpPr>
              <a:stCxn id="118" idx="6"/>
              <a:endCxn id="142"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08" name="直接连接符 107"/>
            <p:cNvCxnSpPr>
              <a:stCxn id="135" idx="6"/>
              <a:endCxn id="143"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09" name="直接连接符 108"/>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10" name="直接连接符 109"/>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12"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44" name="直接箭头连接符 143"/>
          <p:cNvCxnSpPr>
            <a:stCxn id="54" idx="0"/>
            <a:endCxn id="150" idx="5"/>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0" name="椭圆 149"/>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934320" y="1561508"/>
            <a:ext cx="6369493" cy="625399"/>
            <a:chOff x="934320" y="1561508"/>
            <a:chExt cx="6369493" cy="625399"/>
          </a:xfrm>
        </p:grpSpPr>
        <p:grpSp>
          <p:nvGrpSpPr>
            <p:cNvPr id="57" name="组合 56"/>
            <p:cNvGrpSpPr/>
            <p:nvPr/>
          </p:nvGrpSpPr>
          <p:grpSpPr>
            <a:xfrm>
              <a:off x="1438136" y="1580819"/>
              <a:ext cx="355207" cy="400110"/>
              <a:chOff x="4906689" y="2877765"/>
              <a:chExt cx="355207" cy="400110"/>
            </a:xfrm>
          </p:grpSpPr>
          <p:sp>
            <p:nvSpPr>
              <p:cNvPr id="74" name="圆角矩形 7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5" name="文本框 7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8" name="组合 57"/>
            <p:cNvGrpSpPr/>
            <p:nvPr/>
          </p:nvGrpSpPr>
          <p:grpSpPr>
            <a:xfrm>
              <a:off x="3280392" y="1577426"/>
              <a:ext cx="355207" cy="400110"/>
              <a:chOff x="5949226" y="2874372"/>
              <a:chExt cx="355207" cy="400110"/>
            </a:xfrm>
          </p:grpSpPr>
          <p:sp>
            <p:nvSpPr>
              <p:cNvPr id="72" name="圆角矩形 7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3" name="文本框 7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9" name="组合 58"/>
            <p:cNvGrpSpPr/>
            <p:nvPr/>
          </p:nvGrpSpPr>
          <p:grpSpPr>
            <a:xfrm>
              <a:off x="6317927" y="1561508"/>
              <a:ext cx="985886" cy="400110"/>
              <a:chOff x="6317927" y="1561508"/>
              <a:chExt cx="985886" cy="400110"/>
            </a:xfrm>
          </p:grpSpPr>
          <p:sp>
            <p:nvSpPr>
              <p:cNvPr id="66" name="圆角矩形 65"/>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1" name="文本框 70"/>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60" name="文本框 59"/>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61" name="直接箭头连接符 60"/>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75"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endCxn id="73"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71"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3398141"/>
      </p:ext>
    </p:extLst>
  </p:cSld>
  <p:clrMapOvr>
    <a:masterClrMapping/>
  </p:clrMapOvr>
  <mc:AlternateContent xmlns:mc="http://schemas.openxmlformats.org/markup-compatibility/2006" xmlns:p14="http://schemas.microsoft.com/office/powerpoint/2010/main">
    <mc:Choice Requires="p14">
      <p:transition spd="slow" p14:dur="2000" advTm="2773"/>
    </mc:Choice>
    <mc:Fallback xmlns="">
      <p:transition spd="slow" advTm="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530153"/>
          </a:xfrm>
        </p:spPr>
        <p:txBody>
          <a:bodyPr>
            <a:normAutofit/>
          </a:bodyPr>
          <a:lstStyle/>
          <a:p>
            <a:r>
              <a:rPr lang="en-US" altLang="zh-CN" dirty="0">
                <a:latin typeface="Arial" panose="020B0604020202020204" pitchFamily="34" charset="0"/>
                <a:cs typeface="Arial" panose="020B0604020202020204" pitchFamily="34" charset="0"/>
              </a:rPr>
              <a:t>Our work is based on RGB convex hull-based palette recoloring</a:t>
            </a:r>
            <a:endParaRPr lang="zh-CN" altLang="en-US" dirty="0">
              <a:latin typeface="Arial" panose="020B0604020202020204" pitchFamily="34" charset="0"/>
              <a:cs typeface="Arial" panose="020B0604020202020204" pitchFamily="34" charset="0"/>
            </a:endParaRPr>
          </a:p>
        </p:txBody>
      </p:sp>
      <p:grpSp>
        <p:nvGrpSpPr>
          <p:cNvPr id="12" name="组合 11"/>
          <p:cNvGrpSpPr/>
          <p:nvPr/>
        </p:nvGrpSpPr>
        <p:grpSpPr>
          <a:xfrm>
            <a:off x="1166138" y="3166993"/>
            <a:ext cx="1611236" cy="2815584"/>
            <a:chOff x="1166138" y="3105449"/>
            <a:chExt cx="1611236" cy="2815584"/>
          </a:xfrm>
        </p:grpSpPr>
        <p:pic>
          <p:nvPicPr>
            <p:cNvPr id="18" name="Picture 3" descr="scroog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38" y="3105449"/>
              <a:ext cx="1611236" cy="2129663"/>
            </a:xfrm>
            <a:prstGeom prst="rect">
              <a:avLst/>
            </a:prstGeom>
            <a:noFill/>
            <a:ln w="635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 name="内容占位符 2"/>
            <p:cNvSpPr txBox="1">
              <a:spLocks/>
            </p:cNvSpPr>
            <p:nvPr/>
          </p:nvSpPr>
          <p:spPr>
            <a:xfrm>
              <a:off x="1166138" y="5380915"/>
              <a:ext cx="1611236"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Input image</a:t>
              </a:r>
              <a:endParaRPr lang="zh-CN" altLang="en-US" sz="2000" dirty="0">
                <a:latin typeface="Arial" panose="020B0604020202020204" pitchFamily="34" charset="0"/>
                <a:cs typeface="Arial" panose="020B0604020202020204" pitchFamily="34" charset="0"/>
              </a:endParaRPr>
            </a:p>
          </p:txBody>
        </p:sp>
      </p:grpSp>
      <p:grpSp>
        <p:nvGrpSpPr>
          <p:cNvPr id="14" name="组合 13"/>
          <p:cNvGrpSpPr/>
          <p:nvPr/>
        </p:nvGrpSpPr>
        <p:grpSpPr>
          <a:xfrm>
            <a:off x="6008278" y="3166993"/>
            <a:ext cx="2138448" cy="2815584"/>
            <a:chOff x="6008278" y="3105449"/>
            <a:chExt cx="2138448" cy="2815584"/>
          </a:xfrm>
        </p:grpSpPr>
        <p:sp>
          <p:nvSpPr>
            <p:cNvPr id="39" name="内容占位符 2"/>
            <p:cNvSpPr txBox="1">
              <a:spLocks/>
            </p:cNvSpPr>
            <p:nvPr/>
          </p:nvSpPr>
          <p:spPr>
            <a:xfrm>
              <a:off x="6008278" y="5380915"/>
              <a:ext cx="2138448"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RGB convex hull</a:t>
              </a:r>
              <a:endParaRPr lang="zh-CN" altLang="en-US" sz="2000"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5"/>
            <a:stretch>
              <a:fillRect/>
            </a:stretch>
          </p:blipFill>
          <p:spPr>
            <a:xfrm>
              <a:off x="6067558" y="3105449"/>
              <a:ext cx="2019889" cy="2129663"/>
            </a:xfrm>
            <a:prstGeom prst="rect">
              <a:avLst/>
            </a:prstGeom>
          </p:spPr>
        </p:pic>
      </p:grpSp>
      <p:grpSp>
        <p:nvGrpSpPr>
          <p:cNvPr id="15" name="组合 14"/>
          <p:cNvGrpSpPr/>
          <p:nvPr/>
        </p:nvGrpSpPr>
        <p:grpSpPr>
          <a:xfrm>
            <a:off x="8247888" y="3166993"/>
            <a:ext cx="3374136" cy="3046757"/>
            <a:chOff x="8247888" y="3105449"/>
            <a:chExt cx="3374136" cy="3046757"/>
          </a:xfrm>
        </p:grpSpPr>
        <p:sp>
          <p:nvSpPr>
            <p:cNvPr id="40" name="内容占位符 2"/>
            <p:cNvSpPr txBox="1">
              <a:spLocks/>
            </p:cNvSpPr>
            <p:nvPr/>
          </p:nvSpPr>
          <p:spPr>
            <a:xfrm>
              <a:off x="8247888" y="5380915"/>
              <a:ext cx="3374136" cy="771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Simplified RGB convex hull</a:t>
              </a:r>
            </a:p>
            <a:p>
              <a:pPr marL="0" indent="0" algn="ctr">
                <a:buNone/>
              </a:pPr>
              <a:r>
                <a:rPr lang="en-US" altLang="zh-CN" sz="2000" dirty="0">
                  <a:latin typeface="Arial" panose="020B0604020202020204" pitchFamily="34" charset="0"/>
                  <a:cs typeface="Arial" panose="020B0604020202020204" pitchFamily="34" charset="0"/>
                </a:rPr>
                <a:t>(</a:t>
              </a:r>
              <a:r>
                <a:rPr lang="en-US" altLang="zh-CN" sz="2000" dirty="0">
                  <a:solidFill>
                    <a:srgbClr val="FF0000"/>
                  </a:solidFill>
                  <a:latin typeface="Arial" panose="020B0604020202020204" pitchFamily="34" charset="0"/>
                  <a:cs typeface="Arial" panose="020B0604020202020204" pitchFamily="34" charset="0"/>
                </a:rPr>
                <a:t>Palette</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6"/>
            <a:stretch>
              <a:fillRect/>
            </a:stretch>
          </p:blipFill>
          <p:spPr>
            <a:xfrm>
              <a:off x="8772554" y="3105449"/>
              <a:ext cx="2091366" cy="2129663"/>
            </a:xfrm>
            <a:prstGeom prst="rect">
              <a:avLst/>
            </a:prstGeom>
          </p:spPr>
        </p:pic>
      </p:grpSp>
      <p:sp>
        <p:nvSpPr>
          <p:cNvPr id="51" name="矩形 50"/>
          <p:cNvSpPr/>
          <p:nvPr/>
        </p:nvSpPr>
        <p:spPr>
          <a:xfrm>
            <a:off x="9508479" y="3166993"/>
            <a:ext cx="120358" cy="12821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2" name="矩形 51"/>
          <p:cNvSpPr/>
          <p:nvPr/>
        </p:nvSpPr>
        <p:spPr>
          <a:xfrm>
            <a:off x="9152284" y="3677436"/>
            <a:ext cx="120322" cy="128219"/>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矩形 52"/>
          <p:cNvSpPr/>
          <p:nvPr/>
        </p:nvSpPr>
        <p:spPr>
          <a:xfrm>
            <a:off x="9809063" y="4307413"/>
            <a:ext cx="120322" cy="125427"/>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 name="矩形 53"/>
          <p:cNvSpPr/>
          <p:nvPr/>
        </p:nvSpPr>
        <p:spPr>
          <a:xfrm>
            <a:off x="10235173" y="3201590"/>
            <a:ext cx="132931" cy="132952"/>
          </a:xfrm>
          <a:prstGeom prst="rec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 name="矩形 54"/>
          <p:cNvSpPr/>
          <p:nvPr/>
        </p:nvSpPr>
        <p:spPr>
          <a:xfrm>
            <a:off x="10641663" y="4528172"/>
            <a:ext cx="125035" cy="125427"/>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57" name="直接箭头连接符 56"/>
          <p:cNvCxnSpPr/>
          <p:nvPr/>
        </p:nvCxnSpPr>
        <p:spPr>
          <a:xfrm>
            <a:off x="2833905" y="4231825"/>
            <a:ext cx="449403"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3191608" y="3166993"/>
            <a:ext cx="2288782" cy="2815584"/>
            <a:chOff x="3191608" y="3105449"/>
            <a:chExt cx="2288782" cy="2815584"/>
          </a:xfrm>
        </p:grpSpPr>
        <p:pic>
          <p:nvPicPr>
            <p:cNvPr id="4" name="图片 3"/>
            <p:cNvPicPr>
              <a:picLocks noChangeAspect="1"/>
            </p:cNvPicPr>
            <p:nvPr/>
          </p:nvPicPr>
          <p:blipFill>
            <a:blip r:embed="rId7"/>
            <a:stretch>
              <a:fillRect/>
            </a:stretch>
          </p:blipFill>
          <p:spPr>
            <a:xfrm>
              <a:off x="3337727" y="3105449"/>
              <a:ext cx="2019702" cy="2129663"/>
            </a:xfrm>
            <a:prstGeom prst="rect">
              <a:avLst/>
            </a:prstGeom>
          </p:spPr>
        </p:pic>
        <p:sp>
          <p:nvSpPr>
            <p:cNvPr id="74" name="内容占位符 2"/>
            <p:cNvSpPr txBox="1">
              <a:spLocks/>
            </p:cNvSpPr>
            <p:nvPr/>
          </p:nvSpPr>
          <p:spPr>
            <a:xfrm>
              <a:off x="3191608" y="5395228"/>
              <a:ext cx="2288782" cy="525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RGB point cloud </a:t>
              </a:r>
              <a:endParaRPr lang="zh-CN" altLang="en-US" sz="2000" dirty="0">
                <a:latin typeface="Arial" panose="020B0604020202020204" pitchFamily="34" charset="0"/>
                <a:cs typeface="Arial" panose="020B0604020202020204" pitchFamily="34" charset="0"/>
              </a:endParaRPr>
            </a:p>
          </p:txBody>
        </p:sp>
      </p:grpSp>
      <p:cxnSp>
        <p:nvCxnSpPr>
          <p:cNvPr id="64" name="直接箭头连接符 63"/>
          <p:cNvCxnSpPr/>
          <p:nvPr/>
        </p:nvCxnSpPr>
        <p:spPr>
          <a:xfrm>
            <a:off x="5480390" y="4223033"/>
            <a:ext cx="449403"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a:off x="8206006" y="4231825"/>
            <a:ext cx="449403"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8772328" y="2653351"/>
            <a:ext cx="301462" cy="31352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6" name="矩形 45"/>
          <p:cNvSpPr/>
          <p:nvPr/>
        </p:nvSpPr>
        <p:spPr>
          <a:xfrm>
            <a:off x="9219804" y="2659860"/>
            <a:ext cx="301462" cy="313526"/>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8" name="矩形 47"/>
          <p:cNvSpPr/>
          <p:nvPr/>
        </p:nvSpPr>
        <p:spPr>
          <a:xfrm>
            <a:off x="9667506" y="2659860"/>
            <a:ext cx="301462" cy="313526"/>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 name="矩形 48"/>
          <p:cNvSpPr/>
          <p:nvPr/>
        </p:nvSpPr>
        <p:spPr>
          <a:xfrm>
            <a:off x="10114756" y="2659860"/>
            <a:ext cx="301462" cy="313526"/>
          </a:xfrm>
          <a:prstGeom prst="rec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矩形 49"/>
          <p:cNvSpPr/>
          <p:nvPr/>
        </p:nvSpPr>
        <p:spPr>
          <a:xfrm>
            <a:off x="10562458" y="2659860"/>
            <a:ext cx="301462" cy="313526"/>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6" name="内容占位符 2"/>
          <p:cNvSpPr txBox="1">
            <a:spLocks/>
          </p:cNvSpPr>
          <p:nvPr/>
        </p:nvSpPr>
        <p:spPr>
          <a:xfrm>
            <a:off x="838199" y="2380014"/>
            <a:ext cx="3698631" cy="530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Arial" panose="020B0604020202020204" pitchFamily="34" charset="0"/>
                <a:cs typeface="Arial" panose="020B0604020202020204" pitchFamily="34" charset="0"/>
              </a:rPr>
              <a:t>1) Palette extraction</a:t>
            </a:r>
            <a:endParaRPr lang="zh-CN" alt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1299542"/>
      </p:ext>
    </p:extLst>
  </p:cSld>
  <p:clrMapOvr>
    <a:masterClrMapping/>
  </p:clrMapOvr>
  <mc:AlternateContent xmlns:mc="http://schemas.openxmlformats.org/markup-compatibility/2006" xmlns:p14="http://schemas.microsoft.com/office/powerpoint/2010/main">
    <mc:Choice Requires="p14">
      <p:transition spd="slow" p14:dur="2000" advTm="36562"/>
    </mc:Choice>
    <mc:Fallback xmlns="">
      <p:transition spd="slow" advTm="36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4.81481E-6 L -0.05456 -0.05717 " pathEditMode="relative" rAng="0" ptsTypes="AA">
                                      <p:cBhvr>
                                        <p:cTn id="40" dur="500" fill="hold"/>
                                        <p:tgtEl>
                                          <p:spTgt spid="51"/>
                                        </p:tgtEl>
                                        <p:attrNameLst>
                                          <p:attrName>ppt_x</p:attrName>
                                          <p:attrName>ppt_y</p:attrName>
                                        </p:attrNameLst>
                                      </p:cBhvr>
                                      <p:rCtr x="-2734" y="-2870"/>
                                    </p:animMotion>
                                  </p:childTnLst>
                                </p:cTn>
                              </p:par>
                              <p:par>
                                <p:cTn id="41" presetID="42" presetClass="path" presetSubtype="0" accel="50000" decel="50000" fill="hold" grpId="1" nodeType="withEffect">
                                  <p:stCondLst>
                                    <p:cond delay="0"/>
                                  </p:stCondLst>
                                  <p:childTnLst>
                                    <p:animMotion origin="layout" path="M 1.04167E-6 -3.7037E-7 L 0.01224 -0.13171 " pathEditMode="relative" rAng="0" ptsTypes="AA">
                                      <p:cBhvr>
                                        <p:cTn id="42" dur="500" fill="hold"/>
                                        <p:tgtEl>
                                          <p:spTgt spid="52"/>
                                        </p:tgtEl>
                                        <p:attrNameLst>
                                          <p:attrName>ppt_x</p:attrName>
                                          <p:attrName>ppt_y</p:attrName>
                                        </p:attrNameLst>
                                      </p:cBhvr>
                                      <p:rCtr x="612" y="-6597"/>
                                    </p:animMotion>
                                  </p:childTnLst>
                                </p:cTn>
                              </p:par>
                              <p:par>
                                <p:cTn id="43" presetID="42" presetClass="path" presetSubtype="0" accel="50000" decel="50000" fill="hold" grpId="1" nodeType="withEffect">
                                  <p:stCondLst>
                                    <p:cond delay="0"/>
                                  </p:stCondLst>
                                  <p:childTnLst>
                                    <p:animMotion origin="layout" path="M 4.79167E-6 2.96296E-6 L -0.00495 -0.22338 " pathEditMode="relative" rAng="0" ptsTypes="AA">
                                      <p:cBhvr>
                                        <p:cTn id="44" dur="500" fill="hold"/>
                                        <p:tgtEl>
                                          <p:spTgt spid="53"/>
                                        </p:tgtEl>
                                        <p:attrNameLst>
                                          <p:attrName>ppt_x</p:attrName>
                                          <p:attrName>ppt_y</p:attrName>
                                        </p:attrNameLst>
                                      </p:cBhvr>
                                      <p:rCtr x="-247" y="-11181"/>
                                    </p:animMotion>
                                  </p:childTnLst>
                                </p:cTn>
                              </p:par>
                              <p:par>
                                <p:cTn id="45" presetID="42" presetClass="path" presetSubtype="0" accel="50000" decel="50000" fill="hold" grpId="1" nodeType="withEffect">
                                  <p:stCondLst>
                                    <p:cond delay="0"/>
                                  </p:stCondLst>
                                  <p:childTnLst>
                                    <p:animMotion origin="layout" path="M -1.875E-6 1.11111E-6 L -0.00547 -0.06273 " pathEditMode="relative" rAng="0" ptsTypes="AA">
                                      <p:cBhvr>
                                        <p:cTn id="46" dur="500" fill="hold"/>
                                        <p:tgtEl>
                                          <p:spTgt spid="54"/>
                                        </p:tgtEl>
                                        <p:attrNameLst>
                                          <p:attrName>ppt_x</p:attrName>
                                          <p:attrName>ppt_y</p:attrName>
                                        </p:attrNameLst>
                                      </p:cBhvr>
                                      <p:rCtr x="-273" y="-3148"/>
                                    </p:animMotion>
                                  </p:childTnLst>
                                </p:cTn>
                              </p:par>
                              <p:par>
                                <p:cTn id="47" presetID="42" presetClass="path" presetSubtype="0" accel="50000" decel="50000" fill="hold" grpId="1" nodeType="withEffect">
                                  <p:stCondLst>
                                    <p:cond delay="0"/>
                                  </p:stCondLst>
                                  <p:childTnLst>
                                    <p:animMotion origin="layout" path="M -4.58333E-6 -2.96296E-6 L 0.00261 -0.25555 " pathEditMode="relative" rAng="0" ptsTypes="AA">
                                      <p:cBhvr>
                                        <p:cTn id="48" dur="500" fill="hold"/>
                                        <p:tgtEl>
                                          <p:spTgt spid="55"/>
                                        </p:tgtEl>
                                        <p:attrNameLst>
                                          <p:attrName>ppt_x</p:attrName>
                                          <p:attrName>ppt_y</p:attrName>
                                        </p:attrNameLst>
                                      </p:cBhvr>
                                      <p:rCtr x="130" y="-12778"/>
                                    </p:animMotion>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45" grpId="0" animBg="1"/>
      <p:bldP spid="46" grpId="0" animBg="1"/>
      <p:bldP spid="48" grpId="0" animBg="1"/>
      <p:bldP spid="49"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p:cNvPicPr>
            <a:picLocks noChangeAspect="1"/>
          </p:cNvPicPr>
          <p:nvPr/>
        </p:nvPicPr>
        <p:blipFill>
          <a:blip r:embed="rId4"/>
          <a:stretch>
            <a:fillRect/>
          </a:stretch>
        </p:blipFill>
        <p:spPr>
          <a:xfrm>
            <a:off x="8262974" y="1942424"/>
            <a:ext cx="2704367" cy="1903071"/>
          </a:xfrm>
          <a:prstGeom prst="rect">
            <a:avLst/>
          </a:prstGeom>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a:t>
                </a:r>
                <a14:m>
                  <m:oMath xmlns:m="http://schemas.openxmlformats.org/officeDocument/2006/math">
                    <m:sSup>
                      <m:sSupPr>
                        <m:ctrlPr>
                          <a:rPr lang="en-US" altLang="zh-CN" sz="2400" i="1" dirty="0">
                            <a:solidFill>
                              <a:srgbClr val="FF0000"/>
                            </a:solidFill>
                            <a:latin typeface="Cambria Math" panose="02040503050406030204" pitchFamily="18" charset="0"/>
                          </a:rPr>
                        </m:ctrlPr>
                      </m:sSupPr>
                      <m:e>
                        <m:r>
                          <m:rPr>
                            <m:sty m:val="p"/>
                          </m:rPr>
                          <a:rPr lang="en-US" altLang="zh-CN" sz="2400" b="0" i="0" dirty="0">
                            <a:solidFill>
                              <a:srgbClr val="FF0000"/>
                            </a:solidFill>
                            <a:latin typeface="Cambria Math" panose="02040503050406030204" pitchFamily="18" charset="0"/>
                          </a:rPr>
                          <m:t>P</m:t>
                        </m:r>
                      </m:e>
                      <m:sup>
                        <m:r>
                          <a:rPr lang="en-US" altLang="zh-CN" sz="2400" b="0" i="0" dirty="0">
                            <a:solidFill>
                              <a:srgbClr val="FF0000"/>
                            </a:solidFill>
                            <a:latin typeface="Cambria Math" panose="02040503050406030204" pitchFamily="18" charset="0"/>
                          </a:rPr>
                          <m:t>′</m:t>
                        </m:r>
                      </m:sup>
                    </m:sSup>
                  </m:oMath>
                </a14:m>
                <a:endParaRPr lang="en-US" altLang="zh-CN" sz="2400" dirty="0">
                  <a:latin typeface="Arial" panose="020B0604020202020204" pitchFamily="34" charset="0"/>
                  <a:cs typeface="Arial" panose="020B0604020202020204" pitchFamily="34" charset="0"/>
                </a:endParaRPr>
              </a:p>
            </p:txBody>
          </p:sp>
        </mc:Choice>
        <mc:Fallback xmlns="">
          <p:sp>
            <p:nvSpPr>
              <p:cNvPr id="7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1047750" y="4167268"/>
                <a:ext cx="6117002" cy="461665"/>
              </a:xfrm>
              <a:prstGeom prst="rect">
                <a:avLst/>
              </a:prstGeom>
              <a:blipFill>
                <a:blip r:embed="rId7"/>
                <a:stretch>
                  <a:fillRect t="-9333" b="-32000"/>
                </a:stretch>
              </a:blipFill>
            </p:spPr>
            <p:txBody>
              <a:bodyPr/>
              <a:lstStyle/>
              <a:p>
                <a:r>
                  <a:rPr lang="zh-CN" altLang="en-US">
                    <a:noFill/>
                  </a:rPr>
                  <a:t> </a:t>
                </a:r>
              </a:p>
            </p:txBody>
          </p:sp>
        </mc:Fallback>
      </mc:AlternateContent>
      <p:sp>
        <p:nvSpPr>
          <p:cNvPr id="80" name="TextBox 35">
            <a:extLst>
              <a:ext uri="{FF2B5EF4-FFF2-40B4-BE49-F238E27FC236}">
                <a16:creationId xmlns:a16="http://schemas.microsoft.com/office/drawing/2014/main" id="{0E125B6D-BCAF-3B4A-B85E-679CC39F703B}"/>
              </a:ext>
            </a:extLst>
          </p:cNvPr>
          <p:cNvSpPr txBox="1"/>
          <p:nvPr/>
        </p:nvSpPr>
        <p:spPr>
          <a:xfrm>
            <a:off x="8257763" y="4149656"/>
            <a:ext cx="271872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Recolored frame </a:t>
            </a:r>
            <a:r>
              <a:rPr lang="en-US" altLang="zh-CN" sz="2400" i="1" dirty="0">
                <a:latin typeface="Arial" panose="020B0604020202020204" pitchFamily="34" charset="0"/>
                <a:cs typeface="Arial" panose="020B0604020202020204" pitchFamily="34" charset="0"/>
              </a:rPr>
              <a:t>t</a:t>
            </a:r>
          </a:p>
        </p:txBody>
      </p:sp>
      <p:sp>
        <p:nvSpPr>
          <p:cNvPr id="73" name="椭圆 72"/>
          <p:cNvSpPr/>
          <p:nvPr/>
        </p:nvSpPr>
        <p:spPr>
          <a:xfrm>
            <a:off x="10015526" y="3204335"/>
            <a:ext cx="190500" cy="190500"/>
          </a:xfrm>
          <a:prstGeom prst="ellipse">
            <a:avLst/>
          </a:prstGeom>
          <a:solidFill>
            <a:srgbClr val="CF584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sSup>
                        <m:sSupPr>
                          <m:ctrlPr>
                            <a:rPr lang="en-US" altLang="zh-CN" sz="2400" i="1" dirty="0" smtClean="0">
                              <a:solidFill>
                                <a:srgbClr val="FF0000"/>
                              </a:solidFill>
                              <a:latin typeface="Cambria Math" panose="02040503050406030204" pitchFamily="18" charset="0"/>
                            </a:rPr>
                          </m:ctrlPr>
                        </m:sSupPr>
                        <m:e>
                          <m:r>
                            <m:rPr>
                              <m:sty m:val="p"/>
                            </m:rPr>
                            <a:rPr lang="en-US" altLang="zh-CN" sz="2400" dirty="0">
                              <a:solidFill>
                                <a:srgbClr val="FF0000"/>
                              </a:solidFill>
                              <a:latin typeface="Cambria Math" panose="02040503050406030204" pitchFamily="18" charset="0"/>
                            </a:rPr>
                            <m:t>p</m:t>
                          </m:r>
                        </m:e>
                        <m:sup>
                          <m:r>
                            <a:rPr lang="en-US" altLang="zh-CN" sz="2400" i="1" dirty="0">
                              <a:solidFill>
                                <a:srgbClr val="FF0000"/>
                              </a:solidFill>
                              <a:latin typeface="Cambria Math" panose="02040503050406030204" pitchFamily="18" charset="0"/>
                            </a:rPr>
                            <m:t>′</m:t>
                          </m:r>
                        </m:sup>
                      </m:sSup>
                      <m:r>
                        <a:rPr lang="en-US" altLang="zh-CN" sz="2400" b="0" i="0" smtClean="0">
                          <a:latin typeface="Cambria Math" panose="02040503050406030204" pitchFamily="18" charset="0"/>
                        </a:rPr>
                        <m:t>(</m:t>
                      </m:r>
                      <m:sSup>
                        <m:sSupPr>
                          <m:ctrlPr>
                            <a:rPr lang="en-US" altLang="zh-CN" sz="2400" i="1" dirty="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𝑟</m:t>
                          </m:r>
                        </m:e>
                        <m:sup>
                          <m:r>
                            <a:rPr lang="en-US" altLang="zh-CN" sz="2400" i="1" dirty="0">
                              <a:solidFill>
                                <a:srgbClr val="FF0000"/>
                              </a:solidFill>
                              <a:latin typeface="Cambria Math" panose="02040503050406030204" pitchFamily="18" charset="0"/>
                            </a:rPr>
                            <m:t>′</m:t>
                          </m:r>
                        </m:sup>
                      </m:sSup>
                      <m:r>
                        <a:rPr lang="en-US" altLang="zh-CN" sz="2400" b="0" i="1" smtClean="0">
                          <a:latin typeface="Cambria Math" panose="02040503050406030204" pitchFamily="18" charset="0"/>
                        </a:rPr>
                        <m:t>,</m:t>
                      </m:r>
                      <m:sSup>
                        <m:sSupPr>
                          <m:ctrlPr>
                            <a:rPr lang="en-US" altLang="zh-CN" sz="2400" i="1" dirty="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𝑔</m:t>
                          </m:r>
                        </m:e>
                        <m:sup>
                          <m:r>
                            <a:rPr lang="en-US" altLang="zh-CN" sz="2400" i="1" dirty="0">
                              <a:solidFill>
                                <a:srgbClr val="FF0000"/>
                              </a:solidFill>
                              <a:latin typeface="Cambria Math" panose="02040503050406030204" pitchFamily="18" charset="0"/>
                            </a:rPr>
                            <m:t>′</m:t>
                          </m:r>
                        </m:sup>
                      </m:sSup>
                      <m:r>
                        <a:rPr lang="en-US" altLang="zh-CN" sz="2400" b="0" i="1" smtClean="0">
                          <a:latin typeface="Cambria Math" panose="02040503050406030204" pitchFamily="18" charset="0"/>
                        </a:rPr>
                        <m:t>,</m:t>
                      </m:r>
                      <m:sSup>
                        <m:sSupPr>
                          <m:ctrlPr>
                            <a:rPr lang="en-US" altLang="zh-CN" sz="2400" i="1" dirty="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𝑏</m:t>
                          </m:r>
                        </m:e>
                        <m:sup>
                          <m:r>
                            <a:rPr lang="en-US" altLang="zh-CN" sz="2400" i="1" dirty="0">
                              <a:solidFill>
                                <a:srgbClr val="FF0000"/>
                              </a:solidFill>
                              <a:latin typeface="Cambria Math" panose="02040503050406030204" pitchFamily="18" charset="0"/>
                            </a:rPr>
                            <m:t>′</m:t>
                          </m:r>
                        </m:sup>
                      </m:sSup>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8"/>
                <a:stretch>
                  <a:fillRect l="-14340" r="-11698" b="-9091"/>
                </a:stretch>
              </a:blipFill>
            </p:spPr>
            <p:txBody>
              <a:bodyPr/>
              <a:lstStyle/>
              <a:p>
                <a:r>
                  <a:rPr lang="zh-CN" altLang="en-US">
                    <a:noFill/>
                  </a:rPr>
                  <a:t> </a:t>
                </a:r>
              </a:p>
            </p:txBody>
          </p:sp>
        </mc:Fallback>
      </mc:AlternateContent>
      <p:cxnSp>
        <p:nvCxnSpPr>
          <p:cNvPr id="10" name="直接箭头连接符 9"/>
          <p:cNvCxnSpPr>
            <a:stCxn id="72" idx="0"/>
            <a:endCxn id="121" idx="5"/>
          </p:cNvCxnSpPr>
          <p:nvPr/>
        </p:nvCxnSpPr>
        <p:spPr>
          <a:xfrm flipH="1" flipV="1">
            <a:off x="3547475" y="2690070"/>
            <a:ext cx="3617279" cy="138666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a:stCxn id="72" idx="0"/>
            <a:endCxn id="73" idx="2"/>
          </p:cNvCxnSpPr>
          <p:nvPr/>
        </p:nvCxnSpPr>
        <p:spPr>
          <a:xfrm flipV="1">
            <a:off x="7164754" y="3299585"/>
            <a:ext cx="2850772" cy="77715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矩形 112"/>
              <p:cNvSpPr/>
              <p:nvPr/>
            </p:nvSpPr>
            <p:spPr>
              <a:xfrm>
                <a:off x="3050001" y="5003792"/>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3" name="矩形 112"/>
              <p:cNvSpPr>
                <a:spLocks noRot="1" noChangeAspect="1" noMove="1" noResize="1" noEditPoints="1" noAdjustHandles="1" noChangeArrowheads="1" noChangeShapeType="1" noTextEdit="1"/>
              </p:cNvSpPr>
              <p:nvPr/>
            </p:nvSpPr>
            <p:spPr>
              <a:xfrm>
                <a:off x="3050001" y="5003792"/>
                <a:ext cx="2658931" cy="58477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矩形 101"/>
              <p:cNvSpPr/>
              <p:nvPr/>
            </p:nvSpPr>
            <p:spPr>
              <a:xfrm>
                <a:off x="6957284" y="5003792"/>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altLang="zh-CN" sz="3200" i="1" dirty="0" smtClean="0">
                              <a:solidFill>
                                <a:srgbClr val="FF0000"/>
                              </a:solidFill>
                              <a:latin typeface="Cambria Math" panose="02040503050406030204" pitchFamily="18" charset="0"/>
                            </a:rPr>
                          </m:ctrlPr>
                        </m:sSupPr>
                        <m:e>
                          <m:r>
                            <m:rPr>
                              <m:sty m:val="p"/>
                            </m:rPr>
                            <a:rPr lang="en-US" altLang="zh-CN" sz="3200" i="0" dirty="0">
                              <a:solidFill>
                                <a:srgbClr val="FF0000"/>
                              </a:solidFill>
                              <a:latin typeface="Cambria Math" panose="02040503050406030204" pitchFamily="18" charset="0"/>
                            </a:rPr>
                            <m:t>p</m:t>
                          </m:r>
                        </m:e>
                        <m:sup>
                          <m:r>
                            <a:rPr lang="en-US" altLang="zh-CN" sz="3200" b="0" i="1" dirty="0" smtClean="0">
                              <a:solidFill>
                                <a:srgbClr val="FF0000"/>
                              </a:solidFill>
                              <a:latin typeface="Cambria Math" panose="02040503050406030204" pitchFamily="18" charset="0"/>
                            </a:rPr>
                            <m:t>′</m:t>
                          </m:r>
                        </m:sup>
                      </m:sSup>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sSup>
                        <m:sSupPr>
                          <m:ctrlPr>
                            <a:rPr lang="en-US" altLang="zh-CN" sz="3200" i="1" dirty="0" smtClean="0">
                              <a:solidFill>
                                <a:srgbClr val="FF0000"/>
                              </a:solidFill>
                              <a:latin typeface="Cambria Math" panose="02040503050406030204" pitchFamily="18" charset="0"/>
                            </a:rPr>
                          </m:ctrlPr>
                        </m:sSupPr>
                        <m:e>
                          <m:r>
                            <m:rPr>
                              <m:sty m:val="p"/>
                            </m:rPr>
                            <a:rPr lang="en-US" altLang="zh-CN" sz="3200" b="0" i="0" dirty="0" smtClean="0">
                              <a:solidFill>
                                <a:srgbClr val="FF0000"/>
                              </a:solidFill>
                              <a:latin typeface="Cambria Math" panose="02040503050406030204" pitchFamily="18" charset="0"/>
                            </a:rPr>
                            <m:t>P</m:t>
                          </m:r>
                        </m:e>
                        <m:sup>
                          <m:r>
                            <a:rPr lang="en-US" altLang="zh-CN" sz="3200" i="1" dirty="0">
                              <a:solidFill>
                                <a:srgbClr val="FF0000"/>
                              </a:solidFill>
                              <a:latin typeface="Cambria Math" panose="02040503050406030204" pitchFamily="18" charset="0"/>
                            </a:rPr>
                            <m:t>′</m:t>
                          </m:r>
                        </m:sup>
                      </m:sSup>
                    </m:oMath>
                  </m:oMathPara>
                </a14:m>
                <a:endParaRPr lang="en-US" altLang="zh-C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2" name="矩形 101"/>
              <p:cNvSpPr>
                <a:spLocks noRot="1" noChangeAspect="1" noMove="1" noResize="1" noEditPoints="1" noAdjustHandles="1" noChangeArrowheads="1" noChangeShapeType="1" noTextEdit="1"/>
              </p:cNvSpPr>
              <p:nvPr/>
            </p:nvSpPr>
            <p:spPr>
              <a:xfrm>
                <a:off x="6957284" y="5003792"/>
                <a:ext cx="2658931" cy="584775"/>
              </a:xfrm>
              <a:prstGeom prst="rect">
                <a:avLst/>
              </a:prstGeom>
              <a:blipFill>
                <a:blip r:embed="rId10"/>
                <a:stretch>
                  <a:fillRect/>
                </a:stretch>
              </a:blipFill>
            </p:spPr>
            <p:txBody>
              <a:bodyPr/>
              <a:lstStyle/>
              <a:p>
                <a:r>
                  <a:rPr lang="zh-CN" altLang="en-US">
                    <a:noFill/>
                  </a:rPr>
                  <a:t> </a:t>
                </a:r>
              </a:p>
            </p:txBody>
          </p:sp>
        </mc:Fallback>
      </mc:AlternateContent>
      <p:cxnSp>
        <p:nvCxnSpPr>
          <p:cNvPr id="109" name="直接箭头连接符 108"/>
          <p:cNvCxnSpPr/>
          <p:nvPr/>
        </p:nvCxnSpPr>
        <p:spPr>
          <a:xfrm>
            <a:off x="5611485" y="5296179"/>
            <a:ext cx="126007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893152" y="2276728"/>
            <a:ext cx="6447176" cy="1396885"/>
            <a:chOff x="893152" y="2276728"/>
            <a:chExt cx="6447176" cy="1396885"/>
          </a:xfrm>
        </p:grpSpPr>
        <p:grpSp>
          <p:nvGrpSpPr>
            <p:cNvPr id="53" name="组合 52"/>
            <p:cNvGrpSpPr/>
            <p:nvPr/>
          </p:nvGrpSpPr>
          <p:grpSpPr>
            <a:xfrm>
              <a:off x="6012630" y="2276728"/>
              <a:ext cx="1327698" cy="1338630"/>
              <a:chOff x="6059884" y="3150288"/>
              <a:chExt cx="1327698" cy="1338630"/>
            </a:xfrm>
          </p:grpSpPr>
          <p:sp>
            <p:nvSpPr>
              <p:cNvPr id="112" name="矩形 111"/>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任意多边形 113"/>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组合 114"/>
              <p:cNvGrpSpPr/>
              <p:nvPr/>
            </p:nvGrpSpPr>
            <p:grpSpPr>
              <a:xfrm>
                <a:off x="6349281" y="3337515"/>
                <a:ext cx="684175" cy="875794"/>
                <a:chOff x="9879996" y="5121927"/>
                <a:chExt cx="684175" cy="875794"/>
              </a:xfrm>
            </p:grpSpPr>
            <p:sp>
              <p:nvSpPr>
                <p:cNvPr id="116"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7"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54" name="组合 53"/>
            <p:cNvGrpSpPr/>
            <p:nvPr/>
          </p:nvGrpSpPr>
          <p:grpSpPr>
            <a:xfrm>
              <a:off x="893152" y="2333859"/>
              <a:ext cx="1327698" cy="1339754"/>
              <a:chOff x="940406" y="3207419"/>
              <a:chExt cx="1327698" cy="1339754"/>
            </a:xfrm>
          </p:grpSpPr>
          <p:sp>
            <p:nvSpPr>
              <p:cNvPr id="78" name="矩形 77"/>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任意多边形 89"/>
              <p:cNvSpPr/>
              <p:nvPr/>
            </p:nvSpPr>
            <p:spPr>
              <a:xfrm>
                <a:off x="1244117" y="3255674"/>
                <a:ext cx="605330" cy="11255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1125527"/>
                  <a:gd name="connsiteX1" fmla="*/ 0 w 605330"/>
                  <a:gd name="connsiteY1" fmla="*/ 852128 h 1125527"/>
                  <a:gd name="connsiteX2" fmla="*/ 572421 w 605330"/>
                  <a:gd name="connsiteY2" fmla="*/ 1125527 h 1125527"/>
                  <a:gd name="connsiteX3" fmla="*/ 605330 w 605330"/>
                  <a:gd name="connsiteY3" fmla="*/ 499012 h 1125527"/>
                  <a:gd name="connsiteX4" fmla="*/ 71008 w 605330"/>
                  <a:gd name="connsiteY4" fmla="*/ 0 h 11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1125527">
                    <a:moveTo>
                      <a:pt x="71008" y="0"/>
                    </a:moveTo>
                    <a:lnTo>
                      <a:pt x="0" y="852128"/>
                    </a:lnTo>
                    <a:lnTo>
                      <a:pt x="572421" y="1125527"/>
                    </a:lnTo>
                    <a:lnTo>
                      <a:pt x="605330" y="4990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1195208" y="3207419"/>
                <a:ext cx="682950" cy="1220162"/>
                <a:chOff x="5016857" y="4937831"/>
                <a:chExt cx="682950" cy="1220162"/>
              </a:xfrm>
            </p:grpSpPr>
            <p:sp>
              <p:nvSpPr>
                <p:cNvPr id="94" name="Oval 68">
                  <a:extLst>
                    <a:ext uri="{FF2B5EF4-FFF2-40B4-BE49-F238E27FC236}">
                      <a16:creationId xmlns:a16="http://schemas.microsoft.com/office/drawing/2014/main" id="{C52417DA-C316-664F-8D1F-4617FC954115}"/>
                    </a:ext>
                  </a:extLst>
                </p:cNvPr>
                <p:cNvSpPr/>
                <p:nvPr/>
              </p:nvSpPr>
              <p:spPr>
                <a:xfrm>
                  <a:off x="5091788" y="4937831"/>
                  <a:ext cx="108000" cy="108000"/>
                </a:xfrm>
                <a:prstGeom prst="ellipse">
                  <a:avLst/>
                </a:prstGeom>
                <a:solidFill>
                  <a:srgbClr val="CF544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0"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1"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55" name="直接连接符 54"/>
            <p:cNvCxnSpPr>
              <a:stCxn id="110" idx="6"/>
              <a:endCxn id="118"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65" name="直接连接符 64"/>
            <p:cNvCxnSpPr>
              <a:stCxn id="101" idx="6"/>
              <a:endCxn id="119"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66" name="直接连接符 65"/>
            <p:cNvCxnSpPr>
              <a:stCxn id="111" idx="6"/>
              <a:endCxn id="120"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68" name="直接连接符 67"/>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69" name="直接连接符 68"/>
            <p:cNvCxnSpPr>
              <a:stCxn id="94" idx="6"/>
            </p:cNvCxnSpPr>
            <p:nvPr/>
          </p:nvCxnSpPr>
          <p:spPr>
            <a:xfrm>
              <a:off x="1330885" y="2387859"/>
              <a:ext cx="3281305" cy="119557"/>
            </a:xfrm>
            <a:prstGeom prst="line">
              <a:avLst/>
            </a:prstGeom>
          </p:spPr>
          <p:style>
            <a:lnRef idx="1">
              <a:schemeClr val="dk1"/>
            </a:lnRef>
            <a:fillRef idx="0">
              <a:schemeClr val="dk1"/>
            </a:fillRef>
            <a:effectRef idx="0">
              <a:schemeClr val="dk1"/>
            </a:effectRef>
            <a:fontRef idx="minor">
              <a:schemeClr val="tx1"/>
            </a:fontRef>
          </p:style>
        </p:cxnSp>
        <p:cxnSp>
          <p:nvCxnSpPr>
            <p:cNvPr id="70" name="直接连接符 69"/>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71"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21" name="椭圆 120"/>
          <p:cNvSpPr/>
          <p:nvPr/>
        </p:nvSpPr>
        <p:spPr>
          <a:xfrm>
            <a:off x="3384873" y="2527468"/>
            <a:ext cx="190500" cy="190500"/>
          </a:xfrm>
          <a:prstGeom prst="ellipse">
            <a:avLst/>
          </a:prstGeom>
          <a:solidFill>
            <a:srgbClr val="CF544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934320" y="1561508"/>
            <a:ext cx="6369493" cy="625399"/>
            <a:chOff x="934320" y="1561508"/>
            <a:chExt cx="6369493" cy="625399"/>
          </a:xfrm>
        </p:grpSpPr>
        <p:grpSp>
          <p:nvGrpSpPr>
            <p:cNvPr id="57" name="组合 56"/>
            <p:cNvGrpSpPr/>
            <p:nvPr/>
          </p:nvGrpSpPr>
          <p:grpSpPr>
            <a:xfrm>
              <a:off x="1438136" y="1580819"/>
              <a:ext cx="355207" cy="400110"/>
              <a:chOff x="4906689" y="2877765"/>
              <a:chExt cx="355207" cy="400110"/>
            </a:xfrm>
          </p:grpSpPr>
          <p:sp>
            <p:nvSpPr>
              <p:cNvPr id="81" name="圆角矩形 80"/>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2" name="文本框 81"/>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8" name="组合 57"/>
            <p:cNvGrpSpPr/>
            <p:nvPr/>
          </p:nvGrpSpPr>
          <p:grpSpPr>
            <a:xfrm>
              <a:off x="3280392" y="1577426"/>
              <a:ext cx="355207" cy="400110"/>
              <a:chOff x="5949226" y="2874372"/>
              <a:chExt cx="355207" cy="400110"/>
            </a:xfrm>
          </p:grpSpPr>
          <p:sp>
            <p:nvSpPr>
              <p:cNvPr id="77" name="圆角矩形 7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文本框 78"/>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9" name="组合 58"/>
            <p:cNvGrpSpPr/>
            <p:nvPr/>
          </p:nvGrpSpPr>
          <p:grpSpPr>
            <a:xfrm>
              <a:off x="6317927" y="1561508"/>
              <a:ext cx="985886" cy="400110"/>
              <a:chOff x="6317927" y="1561508"/>
              <a:chExt cx="985886" cy="400110"/>
            </a:xfrm>
          </p:grpSpPr>
          <p:sp>
            <p:nvSpPr>
              <p:cNvPr id="75" name="圆角矩形 74"/>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6" name="文本框 75"/>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60" name="文本框 59"/>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61" name="直接箭头连接符 60"/>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82"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endCxn id="79"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76"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64987730"/>
      </p:ext>
    </p:extLst>
  </p:cSld>
  <p:clrMapOvr>
    <a:masterClrMapping/>
  </p:clrMapOvr>
  <mc:AlternateContent xmlns:mc="http://schemas.openxmlformats.org/markup-compatibility/2006" xmlns:p14="http://schemas.microsoft.com/office/powerpoint/2010/main">
    <mc:Choice Requires="p14">
      <p:transition spd="slow" p14:dur="2000" advTm="10698"/>
    </mc:Choice>
    <mc:Fallback xmlns="">
      <p:transition spd="slow" advTm="106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ult-for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759434"/>
      </p:ext>
    </p:extLst>
  </p:cSld>
  <p:clrMapOvr>
    <a:masterClrMapping/>
  </p:clrMapOvr>
  <mc:AlternateContent xmlns:mc="http://schemas.openxmlformats.org/markup-compatibility/2006" xmlns:p14="http://schemas.microsoft.com/office/powerpoint/2010/main">
    <mc:Choice Requires="p14">
      <p:transition spd="slow" p14:dur="2000" advTm="11788"/>
    </mc:Choice>
    <mc:Fallback xmlns="">
      <p:transition spd="slow" advTm="11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302" objId="4"/>
        <p14:playEvt time="4743" objId="4"/>
        <p14:playEvt time="8895" objId="4"/>
        <p14:stopEvt time="11788" objId="4"/>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ult-wa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6"/>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081062"/>
      </p:ext>
    </p:extLst>
  </p:cSld>
  <p:clrMapOvr>
    <a:masterClrMapping/>
  </p:clrMapOvr>
  <mc:AlternateContent xmlns:mc="http://schemas.openxmlformats.org/markup-compatibility/2006" xmlns:p14="http://schemas.microsoft.com/office/powerpoint/2010/main">
    <mc:Choice Requires="p14">
      <p:transition spd="slow" p14:dur="2000" advTm="9701"/>
    </mc:Choice>
    <mc:Fallback xmlns="">
      <p:transition spd="slow" advTm="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mod="1">
    <p:ext uri="{E180D4A7-C9FB-4DFB-919C-405C955672EB}">
      <p14:showEvtLst xmlns:p14="http://schemas.microsoft.com/office/powerpoint/2010/main">
        <p14:playEvt time="283" objId="12"/>
        <p14:playEvt time="4578" objId="12"/>
        <p14:playEvt time="8729" objId="12"/>
        <p14:stopEvt time="9701" objId="12"/>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ult-clo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904031"/>
      </p:ext>
    </p:extLst>
  </p:cSld>
  <p:clrMapOvr>
    <a:masterClrMapping/>
  </p:clrMapOvr>
  <mc:AlternateContent xmlns:mc="http://schemas.openxmlformats.org/markup-compatibility/2006" xmlns:p14="http://schemas.microsoft.com/office/powerpoint/2010/main">
    <mc:Choice Requires="p14">
      <p:transition spd="slow" p14:dur="2000" advTm="10318"/>
    </mc:Choice>
    <mc:Fallback xmlns="">
      <p:transition spd="slow" advTm="1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mod="1">
    <p:ext uri="{E180D4A7-C9FB-4DFB-919C-405C955672EB}">
      <p14:showEvtLst xmlns:p14="http://schemas.microsoft.com/office/powerpoint/2010/main">
        <p14:playEvt time="130" objId="8"/>
        <p14:playEvt time="5202" objId="8"/>
        <p14:playEvt time="10152" objId="8"/>
        <p14:stopEvt time="10318" objId="8"/>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ult-c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125850"/>
      </p:ext>
    </p:extLst>
  </p:cSld>
  <p:clrMapOvr>
    <a:masterClrMapping/>
  </p:clrMapOvr>
  <mc:AlternateContent xmlns:mc="http://schemas.openxmlformats.org/markup-compatibility/2006" xmlns:p14="http://schemas.microsoft.com/office/powerpoint/2010/main">
    <mc:Choice Requires="p14">
      <p:transition spd="slow" p14:dur="2000" advTm="10003"/>
    </mc:Choice>
    <mc:Fallback xmlns="">
      <p:transition spd="slow" advTm="1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mod="1">
    <p:ext uri="{E180D4A7-C9FB-4DFB-919C-405C955672EB}">
      <p14:showEvtLst xmlns:p14="http://schemas.microsoft.com/office/powerpoint/2010/main">
        <p14:playEvt time="115" objId="10"/>
        <p14:playEvt time="5197" objId="10"/>
        <p14:stopEvt time="10003" objId="10"/>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838200" y="190958"/>
            <a:ext cx="10515600" cy="694418"/>
          </a:xfrm>
        </p:spPr>
        <p:txBody>
          <a:bodyPr>
            <a:normAutofit fontScale="90000"/>
          </a:bodyPr>
          <a:lstStyle/>
          <a:p>
            <a:pPr algn="ctr"/>
            <a:r>
              <a:rPr lang="en-US" altLang="zh-CN" dirty="0">
                <a:latin typeface="Arial" panose="020B0604020202020204" pitchFamily="34" charset="0"/>
                <a:cs typeface="Arial" panose="020B0604020202020204" pitchFamily="34" charset="0"/>
              </a:rPr>
              <a:t>Compare to RGB convex hull</a:t>
            </a:r>
            <a:endParaRPr lang="zh-CN" altLang="en-US" dirty="0">
              <a:latin typeface="Arial" panose="020B0604020202020204" pitchFamily="34" charset="0"/>
              <a:cs typeface="Arial" panose="020B0604020202020204" pitchFamily="34" charset="0"/>
            </a:endParaRPr>
          </a:p>
        </p:txBody>
      </p:sp>
      <p:pic>
        <p:nvPicPr>
          <p:cNvPr id="9" name="cmp-season-our-rgb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5732" y="991838"/>
            <a:ext cx="9770749" cy="54960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50245451"/>
      </p:ext>
    </p:extLst>
  </p:cSld>
  <p:clrMapOvr>
    <a:masterClrMapping/>
  </p:clrMapOvr>
  <mc:AlternateContent xmlns:mc="http://schemas.openxmlformats.org/markup-compatibility/2006" xmlns:p14="http://schemas.microsoft.com/office/powerpoint/2010/main">
    <mc:Choice Requires="p14">
      <p:transition spd="slow" p14:dur="2000" advTm="30581"/>
    </mc:Choice>
    <mc:Fallback xmlns="">
      <p:transition spd="slow" advTm="3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mod="1">
    <p:ext uri="{E180D4A7-C9FB-4DFB-919C-405C955672EB}">
      <p14:showEvtLst xmlns:p14="http://schemas.microsoft.com/office/powerpoint/2010/main">
        <p14:playEvt time="129" objId="9"/>
        <p14:playEvt time="5329" objId="9"/>
        <p14:playEvt time="10481" objId="9"/>
        <p14:playEvt time="15631" objId="9"/>
        <p14:playEvt time="20776" objId="9"/>
        <p14:playEvt time="25892" objId="9"/>
        <p14:stopEvt time="30581" objId="9"/>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838200" y="190958"/>
            <a:ext cx="10515600" cy="694418"/>
          </a:xfrm>
        </p:spPr>
        <p:txBody>
          <a:bodyPr>
            <a:normAutofit fontScale="90000"/>
          </a:bodyPr>
          <a:lstStyle/>
          <a:p>
            <a:pPr algn="ctr"/>
            <a:r>
              <a:rPr lang="en-US" altLang="zh-CN" dirty="0">
                <a:latin typeface="Arial" panose="020B0604020202020204" pitchFamily="34" charset="0"/>
                <a:cs typeface="Arial" panose="020B0604020202020204" pitchFamily="34" charset="0"/>
              </a:rPr>
              <a:t>Compare to RGBT convex hull</a:t>
            </a:r>
            <a:endParaRPr lang="zh-CN" altLang="en-US" dirty="0">
              <a:latin typeface="Arial" panose="020B0604020202020204" pitchFamily="34" charset="0"/>
              <a:cs typeface="Arial" panose="020B0604020202020204" pitchFamily="34" charset="0"/>
            </a:endParaRPr>
          </a:p>
        </p:txBody>
      </p:sp>
      <p:pic>
        <p:nvPicPr>
          <p:cNvPr id="7" name="cmp-season-our-rgb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5732" y="991837"/>
            <a:ext cx="9770750" cy="54960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3275104"/>
      </p:ext>
    </p:extLst>
  </p:cSld>
  <p:clrMapOvr>
    <a:masterClrMapping/>
  </p:clrMapOvr>
  <mc:AlternateContent xmlns:mc="http://schemas.openxmlformats.org/markup-compatibility/2006" xmlns:p14="http://schemas.microsoft.com/office/powerpoint/2010/main">
    <mc:Choice Requires="p14">
      <p:transition spd="slow" p14:dur="2000" advTm="19216"/>
    </mc:Choice>
    <mc:Fallback xmlns="">
      <p:transition spd="slow" advTm="1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mod="1">
    <p:ext uri="{E180D4A7-C9FB-4DFB-919C-405C955672EB}">
      <p14:showEvtLst xmlns:p14="http://schemas.microsoft.com/office/powerpoint/2010/main">
        <p14:playEvt time="132" objId="7"/>
        <p14:playEvt time="5439" objId="7"/>
        <p14:playEvt time="10541" objId="7"/>
        <p14:playEvt time="15693" objId="7"/>
        <p14:stopEvt time="19216" objId="7"/>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Conclusion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544970"/>
            <a:ext cx="10515600" cy="1422911"/>
          </a:xfrm>
        </p:spPr>
        <p:txBody>
          <a:bodyPr/>
          <a:lstStyle/>
          <a:p>
            <a:r>
              <a:rPr lang="en-US" altLang="zh-CN" dirty="0">
                <a:latin typeface="Arial" panose="020B0604020202020204" pitchFamily="34" charset="0"/>
                <a:cs typeface="Arial" panose="020B0604020202020204" pitchFamily="34" charset="0"/>
              </a:rPr>
              <a:t>We proposed the first palette-based video recoloring</a:t>
            </a:r>
          </a:p>
          <a:p>
            <a:r>
              <a:rPr lang="en-US" altLang="zh-CN" dirty="0">
                <a:latin typeface="Arial" panose="020B0604020202020204" pitchFamily="34" charset="0"/>
                <a:cs typeface="Arial" panose="020B0604020202020204" pitchFamily="34" charset="0"/>
              </a:rPr>
              <a:t>Our method produces natural, artifact-free recoloring</a:t>
            </a:r>
          </a:p>
          <a:p>
            <a:pPr lvl="1"/>
            <a:endParaRPr lang="zh-CN" altLang="en-US" dirty="0">
              <a:latin typeface="Arial" panose="020B0604020202020204" pitchFamily="34" charset="0"/>
              <a:cs typeface="Arial" panose="020B0604020202020204" pitchFamily="34" charset="0"/>
            </a:endParaRPr>
          </a:p>
        </p:txBody>
      </p:sp>
      <p:pic>
        <p:nvPicPr>
          <p:cNvPr id="4" name="GU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7897" y="2788161"/>
            <a:ext cx="9189267" cy="359195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0664941"/>
      </p:ext>
    </p:extLst>
  </p:cSld>
  <p:clrMapOvr>
    <a:masterClrMapping/>
  </p:clrMapOvr>
  <mc:AlternateContent xmlns:mc="http://schemas.openxmlformats.org/markup-compatibility/2006" xmlns:p14="http://schemas.microsoft.com/office/powerpoint/2010/main">
    <mc:Choice Requires="p14">
      <p:transition spd="slow" p14:dur="2000" advTm="20707"/>
    </mc:Choice>
    <mc:Fallback xmlns="">
      <p:transition spd="slow" advTm="2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27" objId="4"/>
        <p14:playEvt time="16038" objId="4"/>
        <p14:stopEvt time="20707" objId="4"/>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Limitation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554036"/>
            <a:ext cx="10515600" cy="718208"/>
          </a:xfrm>
        </p:spPr>
        <p:txBody>
          <a:bodyPr/>
          <a:lstStyle/>
          <a:p>
            <a:r>
              <a:rPr lang="en-US" altLang="zh-CN" dirty="0">
                <a:latin typeface="Arial" panose="020B0604020202020204" pitchFamily="34" charset="0"/>
                <a:cs typeface="Arial" panose="020B0604020202020204" pitchFamily="34" charset="0"/>
              </a:rPr>
              <a:t>Can not realize object aware local recoloring</a:t>
            </a:r>
          </a:p>
        </p:txBody>
      </p:sp>
      <p:pic>
        <p:nvPicPr>
          <p:cNvPr id="5" name="图片 4"/>
          <p:cNvPicPr>
            <a:picLocks noChangeAspect="1"/>
          </p:cNvPicPr>
          <p:nvPr/>
        </p:nvPicPr>
        <p:blipFill>
          <a:blip r:embed="rId4"/>
          <a:stretch>
            <a:fillRect/>
          </a:stretch>
        </p:blipFill>
        <p:spPr>
          <a:xfrm>
            <a:off x="2982182" y="2387069"/>
            <a:ext cx="6161896" cy="3191663"/>
          </a:xfrm>
          <a:prstGeom prst="rect">
            <a:avLst/>
          </a:prstGeom>
        </p:spPr>
      </p:pic>
      <p:sp>
        <p:nvSpPr>
          <p:cNvPr id="6" name="TextBox 35">
            <a:extLst>
              <a:ext uri="{FF2B5EF4-FFF2-40B4-BE49-F238E27FC236}">
                <a16:creationId xmlns:a16="http://schemas.microsoft.com/office/drawing/2014/main" id="{0E125B6D-BCAF-3B4A-B85E-679CC39F703B}"/>
              </a:ext>
            </a:extLst>
          </p:cNvPr>
          <p:cNvSpPr txBox="1"/>
          <p:nvPr/>
        </p:nvSpPr>
        <p:spPr>
          <a:xfrm>
            <a:off x="1255506" y="2826756"/>
            <a:ext cx="1650474"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a:t>
            </a:r>
          </a:p>
        </p:txBody>
      </p:sp>
      <p:sp>
        <p:nvSpPr>
          <p:cNvPr id="7" name="TextBox 35">
            <a:extLst>
              <a:ext uri="{FF2B5EF4-FFF2-40B4-BE49-F238E27FC236}">
                <a16:creationId xmlns:a16="http://schemas.microsoft.com/office/drawing/2014/main" id="{0E125B6D-BCAF-3B4A-B85E-679CC39F703B}"/>
              </a:ext>
            </a:extLst>
          </p:cNvPr>
          <p:cNvSpPr txBox="1"/>
          <p:nvPr/>
        </p:nvSpPr>
        <p:spPr>
          <a:xfrm>
            <a:off x="1255507" y="4601158"/>
            <a:ext cx="1650474"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Recolored </a:t>
            </a:r>
          </a:p>
          <a:p>
            <a:pPr algn="ctr"/>
            <a:r>
              <a:rPr lang="en-US" altLang="zh-CN" sz="2200" dirty="0">
                <a:latin typeface="Arial" panose="020B0604020202020204" pitchFamily="34" charset="0"/>
                <a:cs typeface="Arial" panose="020B0604020202020204" pitchFamily="34" charset="0"/>
              </a:rPr>
              <a:t>video</a:t>
            </a:r>
          </a:p>
        </p:txBody>
      </p:sp>
      <p:sp>
        <p:nvSpPr>
          <p:cNvPr id="8" name="TextBox 35">
            <a:extLst>
              <a:ext uri="{FF2B5EF4-FFF2-40B4-BE49-F238E27FC236}">
                <a16:creationId xmlns:a16="http://schemas.microsoft.com/office/drawing/2014/main" id="{0E125B6D-BCAF-3B4A-B85E-679CC39F703B}"/>
              </a:ext>
            </a:extLst>
          </p:cNvPr>
          <p:cNvSpPr txBox="1"/>
          <p:nvPr/>
        </p:nvSpPr>
        <p:spPr>
          <a:xfrm>
            <a:off x="1255507" y="5886168"/>
            <a:ext cx="8635840"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Different objects with similar colors will be recolored simultaneously  </a:t>
            </a:r>
          </a:p>
        </p:txBody>
      </p:sp>
      <p:sp>
        <p:nvSpPr>
          <p:cNvPr id="9" name="矩形 8"/>
          <p:cNvSpPr/>
          <p:nvPr/>
        </p:nvSpPr>
        <p:spPr>
          <a:xfrm>
            <a:off x="7846858" y="4573999"/>
            <a:ext cx="954242" cy="373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 name="矩形 9"/>
          <p:cNvSpPr/>
          <p:nvPr/>
        </p:nvSpPr>
        <p:spPr>
          <a:xfrm>
            <a:off x="4866236" y="4592105"/>
            <a:ext cx="1058313" cy="373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内容占位符 2"/>
          <p:cNvSpPr txBox="1">
            <a:spLocks/>
          </p:cNvSpPr>
          <p:nvPr/>
        </p:nvSpPr>
        <p:spPr>
          <a:xfrm>
            <a:off x="647700" y="3161200"/>
            <a:ext cx="2443602" cy="624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latin typeface="Arial" panose="020B0604020202020204" pitchFamily="34" charset="0"/>
              <a:cs typeface="Arial" panose="020B0604020202020204" pitchFamily="34" charset="0"/>
            </a:endParaRPr>
          </a:p>
        </p:txBody>
      </p:sp>
      <p:cxnSp>
        <p:nvCxnSpPr>
          <p:cNvPr id="12" name="直接箭头连接符 11"/>
          <p:cNvCxnSpPr>
            <a:stCxn id="16" idx="1"/>
          </p:cNvCxnSpPr>
          <p:nvPr/>
        </p:nvCxnSpPr>
        <p:spPr>
          <a:xfrm flipH="1">
            <a:off x="8247707" y="2694505"/>
            <a:ext cx="97257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6" idx="1"/>
          </p:cNvCxnSpPr>
          <p:nvPr/>
        </p:nvCxnSpPr>
        <p:spPr>
          <a:xfrm flipH="1">
            <a:off x="8564579" y="2694505"/>
            <a:ext cx="655700" cy="3314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35">
            <a:extLst>
              <a:ext uri="{FF2B5EF4-FFF2-40B4-BE49-F238E27FC236}">
                <a16:creationId xmlns:a16="http://schemas.microsoft.com/office/drawing/2014/main" id="{0E125B6D-BCAF-3B4A-B85E-679CC39F703B}"/>
              </a:ext>
            </a:extLst>
          </p:cNvPr>
          <p:cNvSpPr txBox="1"/>
          <p:nvPr/>
        </p:nvSpPr>
        <p:spPr>
          <a:xfrm>
            <a:off x="9220279" y="2340562"/>
            <a:ext cx="2538701" cy="707886"/>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The sky and building with similar blue</a:t>
            </a:r>
          </a:p>
        </p:txBody>
      </p:sp>
    </p:spTree>
    <p:custDataLst>
      <p:tags r:id="rId1"/>
    </p:custDataLst>
    <p:extLst>
      <p:ext uri="{BB962C8B-B14F-4D97-AF65-F5344CB8AC3E}">
        <p14:creationId xmlns:p14="http://schemas.microsoft.com/office/powerpoint/2010/main" val="1472505725"/>
      </p:ext>
    </p:extLst>
  </p:cSld>
  <p:clrMapOvr>
    <a:masterClrMapping/>
  </p:clrMapOvr>
  <mc:AlternateContent xmlns:mc="http://schemas.openxmlformats.org/markup-compatibility/2006" xmlns:p14="http://schemas.microsoft.com/office/powerpoint/2010/main">
    <mc:Choice Requires="p14">
      <p:transition spd="slow" p14:dur="2000" advTm="26866"/>
    </mc:Choice>
    <mc:Fallback xmlns="">
      <p:transition spd="slow" advTm="26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Limitation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554034"/>
            <a:ext cx="10515600" cy="752564"/>
          </a:xfrm>
        </p:spPr>
        <p:txBody>
          <a:bodyPr>
            <a:normAutofit/>
          </a:bodyPr>
          <a:lstStyle/>
          <a:p>
            <a:r>
              <a:rPr lang="en-US" altLang="zh-CN" dirty="0">
                <a:latin typeface="Arial" panose="020B0604020202020204" pitchFamily="34" charset="0"/>
                <a:cs typeface="Arial" panose="020B0604020202020204" pitchFamily="34" charset="0"/>
              </a:rPr>
              <a:t>Non-linear color editing such as tone mapping is not supported</a:t>
            </a:r>
            <a:endParaRPr lang="zh-CN" altLang="en-US" dirty="0">
              <a:latin typeface="Arial" panose="020B0604020202020204" pitchFamily="34" charset="0"/>
              <a:cs typeface="Arial" panose="020B0604020202020204" pitchFamily="34" charset="0"/>
            </a:endParaRPr>
          </a:p>
          <a:p>
            <a:pPr marL="0" indent="0">
              <a:buNone/>
            </a:pPr>
            <a:endParaRPr lang="en-US" altLang="zh-CN" dirty="0">
              <a:latin typeface="Arial" panose="020B0604020202020204" pitchFamily="34" charset="0"/>
              <a:cs typeface="Arial" panose="020B0604020202020204" pitchFamily="34" charset="0"/>
            </a:endParaRPr>
          </a:p>
          <a:p>
            <a:pPr lvl="1"/>
            <a:endParaRPr lang="zh-CN" altLang="en-US" dirty="0">
              <a:latin typeface="Arial" panose="020B0604020202020204" pitchFamily="34" charset="0"/>
              <a:cs typeface="Arial" panose="020B0604020202020204" pitchFamily="34" charset="0"/>
            </a:endParaRPr>
          </a:p>
        </p:txBody>
      </p:sp>
      <p:sp>
        <p:nvSpPr>
          <p:cNvPr id="11" name="内容占位符 2"/>
          <p:cNvSpPr txBox="1">
            <a:spLocks/>
          </p:cNvSpPr>
          <p:nvPr/>
        </p:nvSpPr>
        <p:spPr>
          <a:xfrm>
            <a:off x="638175" y="3173080"/>
            <a:ext cx="10515600" cy="624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latin typeface="Arial" panose="020B0604020202020204" pitchFamily="34" charset="0"/>
              <a:cs typeface="Arial" panose="020B0604020202020204" pitchFamily="34" charset="0"/>
            </a:endParaRPr>
          </a:p>
        </p:txBody>
      </p:sp>
      <p:sp>
        <p:nvSpPr>
          <p:cNvPr id="46" name="TextBox 35">
            <a:extLst>
              <a:ext uri="{FF2B5EF4-FFF2-40B4-BE49-F238E27FC236}">
                <a16:creationId xmlns:a16="http://schemas.microsoft.com/office/drawing/2014/main" id="{0E125B6D-BCAF-3B4A-B85E-679CC39F703B}"/>
              </a:ext>
            </a:extLst>
          </p:cNvPr>
          <p:cNvSpPr txBox="1"/>
          <p:nvPr/>
        </p:nvSpPr>
        <p:spPr>
          <a:xfrm>
            <a:off x="1134149" y="4836623"/>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The 4D geometric palette P</a:t>
            </a:r>
          </a:p>
        </p:txBody>
      </p:sp>
      <p:sp>
        <p:nvSpPr>
          <p:cNvPr id="47" name="TextBox 35">
            <a:extLst>
              <a:ext uri="{FF2B5EF4-FFF2-40B4-BE49-F238E27FC236}">
                <a16:creationId xmlns:a16="http://schemas.microsoft.com/office/drawing/2014/main" id="{0E125B6D-BCAF-3B4A-B85E-679CC39F703B}"/>
              </a:ext>
            </a:extLst>
          </p:cNvPr>
          <p:cNvSpPr txBox="1"/>
          <p:nvPr/>
        </p:nvSpPr>
        <p:spPr>
          <a:xfrm>
            <a:off x="8158873" y="4819011"/>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48" name="图片 47"/>
          <p:cNvPicPr>
            <a:picLocks noChangeAspect="1"/>
          </p:cNvPicPr>
          <p:nvPr/>
        </p:nvPicPr>
        <p:blipFill>
          <a:blip r:embed="rId3"/>
          <a:stretch>
            <a:fillRect/>
          </a:stretch>
        </p:blipFill>
        <p:spPr>
          <a:xfrm>
            <a:off x="8168017" y="2602367"/>
            <a:ext cx="2713511" cy="1912483"/>
          </a:xfrm>
          <a:prstGeom prst="rect">
            <a:avLst/>
          </a:prstGeom>
        </p:spPr>
      </p:pic>
      <p:sp>
        <p:nvSpPr>
          <p:cNvPr id="49" name="椭圆 48"/>
          <p:cNvSpPr/>
          <p:nvPr/>
        </p:nvSpPr>
        <p:spPr>
          <a:xfrm>
            <a:off x="9911425" y="3873690"/>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0" name="内容占位符 2"/>
              <p:cNvSpPr txBox="1">
                <a:spLocks/>
              </p:cNvSpPr>
              <p:nvPr/>
            </p:nvSpPr>
            <p:spPr>
              <a:xfrm>
                <a:off x="6442426" y="4746093"/>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50" name="内容占位符 2"/>
              <p:cNvSpPr txBox="1">
                <a:spLocks noRot="1" noChangeAspect="1" noMove="1" noResize="1" noEditPoints="1" noAdjustHandles="1" noChangeArrowheads="1" noChangeShapeType="1" noTextEdit="1"/>
              </p:cNvSpPr>
              <p:nvPr/>
            </p:nvSpPr>
            <p:spPr>
              <a:xfrm>
                <a:off x="6442426" y="4746093"/>
                <a:ext cx="1617453" cy="473074"/>
              </a:xfrm>
              <a:prstGeom prst="rect">
                <a:avLst/>
              </a:prstGeom>
              <a:blipFill>
                <a:blip r:embed="rId6"/>
                <a:stretch>
                  <a:fillRect l="-3019" b="-10390"/>
                </a:stretch>
              </a:blipFill>
            </p:spPr>
            <p:txBody>
              <a:bodyPr/>
              <a:lstStyle/>
              <a:p>
                <a:r>
                  <a:rPr lang="zh-CN" altLang="en-US">
                    <a:noFill/>
                  </a:rPr>
                  <a:t> </a:t>
                </a:r>
              </a:p>
            </p:txBody>
          </p:sp>
        </mc:Fallback>
      </mc:AlternateContent>
      <p:cxnSp>
        <p:nvCxnSpPr>
          <p:cNvPr id="74" name="直接箭头连接符 73"/>
          <p:cNvCxnSpPr>
            <a:stCxn id="50" idx="0"/>
            <a:endCxn id="73" idx="5"/>
          </p:cNvCxnSpPr>
          <p:nvPr/>
        </p:nvCxnSpPr>
        <p:spPr>
          <a:xfrm flipH="1" flipV="1">
            <a:off x="3592859" y="3733604"/>
            <a:ext cx="3658294" cy="1012489"/>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50" idx="0"/>
            <a:endCxn id="49" idx="2"/>
          </p:cNvCxnSpPr>
          <p:nvPr/>
        </p:nvCxnSpPr>
        <p:spPr>
          <a:xfrm flipV="1">
            <a:off x="7251153" y="3968940"/>
            <a:ext cx="2660272" cy="777153"/>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9103807" y="2647689"/>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矩形 90"/>
              <p:cNvSpPr/>
              <p:nvPr/>
            </p:nvSpPr>
            <p:spPr>
              <a:xfrm>
                <a:off x="4767796" y="5594026"/>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Arial" panose="020B0604020202020204" pitchFamily="34" charset="0"/>
                  <a:cs typeface="Arial" panose="020B0604020202020204" pitchFamily="34" charset="0"/>
                </a:endParaRPr>
              </a:p>
            </p:txBody>
          </p:sp>
        </mc:Choice>
        <mc:Fallback xmlns="">
          <p:sp>
            <p:nvSpPr>
              <p:cNvPr id="91" name="矩形 90"/>
              <p:cNvSpPr>
                <a:spLocks noRot="1" noChangeAspect="1" noMove="1" noResize="1" noEditPoints="1" noAdjustHandles="1" noChangeArrowheads="1" noChangeShapeType="1" noTextEdit="1"/>
              </p:cNvSpPr>
              <p:nvPr/>
            </p:nvSpPr>
            <p:spPr>
              <a:xfrm>
                <a:off x="4767796" y="5594026"/>
                <a:ext cx="2658931" cy="584775"/>
              </a:xfrm>
              <a:prstGeom prst="rect">
                <a:avLst/>
              </a:prstGeom>
              <a:blipFill>
                <a:blip r:embed="rId7"/>
                <a:stretch>
                  <a:fillRect/>
                </a:stretch>
              </a:blipFill>
            </p:spPr>
            <p:txBody>
              <a:bodyPr/>
              <a:lstStyle/>
              <a:p>
                <a:r>
                  <a:rPr lang="zh-CN" altLang="en-US">
                    <a:noFill/>
                  </a:rPr>
                  <a:t> </a:t>
                </a:r>
              </a:p>
            </p:txBody>
          </p:sp>
        </mc:Fallback>
      </mc:AlternateContent>
      <p:grpSp>
        <p:nvGrpSpPr>
          <p:cNvPr id="5" name="组合 4"/>
          <p:cNvGrpSpPr/>
          <p:nvPr/>
        </p:nvGrpSpPr>
        <p:grpSpPr>
          <a:xfrm>
            <a:off x="934320" y="2256100"/>
            <a:ext cx="6492407" cy="2086868"/>
            <a:chOff x="934320" y="2256100"/>
            <a:chExt cx="6492407" cy="2086868"/>
          </a:xfrm>
        </p:grpSpPr>
        <p:grpSp>
          <p:nvGrpSpPr>
            <p:cNvPr id="51" name="组合 50"/>
            <p:cNvGrpSpPr/>
            <p:nvPr/>
          </p:nvGrpSpPr>
          <p:grpSpPr>
            <a:xfrm>
              <a:off x="6099029" y="2946083"/>
              <a:ext cx="1327698" cy="1338630"/>
              <a:chOff x="6059884" y="3150288"/>
              <a:chExt cx="1327698" cy="1338630"/>
            </a:xfrm>
          </p:grpSpPr>
          <p:sp>
            <p:nvSpPr>
              <p:cNvPr id="52" name="矩形 51"/>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任意多边形 52"/>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4" name="组合 53"/>
              <p:cNvGrpSpPr/>
              <p:nvPr/>
            </p:nvGrpSpPr>
            <p:grpSpPr>
              <a:xfrm>
                <a:off x="6349281" y="3337515"/>
                <a:ext cx="684175" cy="875794"/>
                <a:chOff x="9879996" y="5121927"/>
                <a:chExt cx="684175" cy="875794"/>
              </a:xfrm>
            </p:grpSpPr>
            <p:sp>
              <p:nvSpPr>
                <p:cNvPr id="55"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6"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7"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8"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9"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sp>
          <p:nvSpPr>
            <p:cNvPr id="73" name="椭圆 72"/>
            <p:cNvSpPr/>
            <p:nvPr/>
          </p:nvSpPr>
          <p:spPr>
            <a:xfrm>
              <a:off x="3430257" y="3571002"/>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60" name="组合 59"/>
            <p:cNvGrpSpPr/>
            <p:nvPr/>
          </p:nvGrpSpPr>
          <p:grpSpPr>
            <a:xfrm>
              <a:off x="979551" y="3004338"/>
              <a:ext cx="1327698" cy="1338630"/>
              <a:chOff x="940406" y="3208543"/>
              <a:chExt cx="1327698" cy="1338630"/>
            </a:xfrm>
          </p:grpSpPr>
          <p:sp>
            <p:nvSpPr>
              <p:cNvPr id="61" name="矩形 60"/>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1195208" y="3361320"/>
                <a:ext cx="682950" cy="1066261"/>
                <a:chOff x="5016857" y="5091732"/>
                <a:chExt cx="682950" cy="1066261"/>
              </a:xfrm>
            </p:grpSpPr>
            <p:sp>
              <p:nvSpPr>
                <p:cNvPr id="64"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65"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66"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67"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68" name="直接连接符 67"/>
            <p:cNvCxnSpPr>
              <a:stCxn id="64" idx="6"/>
              <a:endCxn id="56" idx="2"/>
            </p:cNvCxnSpPr>
            <p:nvPr/>
          </p:nvCxnSpPr>
          <p:spPr>
            <a:xfrm flipV="1">
              <a:off x="1417284" y="3160150"/>
              <a:ext cx="5228799" cy="50965"/>
            </a:xfrm>
            <a:prstGeom prst="line">
              <a:avLst/>
            </a:prstGeom>
          </p:spPr>
          <p:style>
            <a:lnRef idx="1">
              <a:schemeClr val="dk1"/>
            </a:lnRef>
            <a:fillRef idx="0">
              <a:schemeClr val="dk1"/>
            </a:fillRef>
            <a:effectRef idx="0">
              <a:schemeClr val="dk1"/>
            </a:effectRef>
            <a:fontRef idx="minor">
              <a:schemeClr val="tx1"/>
            </a:fontRef>
          </p:style>
        </p:cxnSp>
        <p:cxnSp>
          <p:nvCxnSpPr>
            <p:cNvPr id="69" name="直接连接符 68"/>
            <p:cNvCxnSpPr>
              <a:stCxn id="64" idx="6"/>
              <a:endCxn id="55" idx="2"/>
            </p:cNvCxnSpPr>
            <p:nvPr/>
          </p:nvCxnSpPr>
          <p:spPr>
            <a:xfrm>
              <a:off x="1417284" y="3211115"/>
              <a:ext cx="4971142" cy="172149"/>
            </a:xfrm>
            <a:prstGeom prst="line">
              <a:avLst/>
            </a:prstGeom>
          </p:spPr>
          <p:style>
            <a:lnRef idx="1">
              <a:schemeClr val="dk1"/>
            </a:lnRef>
            <a:fillRef idx="0">
              <a:schemeClr val="dk1"/>
            </a:fillRef>
            <a:effectRef idx="0">
              <a:schemeClr val="dk1"/>
            </a:effectRef>
            <a:fontRef idx="minor">
              <a:schemeClr val="tx1"/>
            </a:fontRef>
          </p:style>
        </p:cxnSp>
        <p:cxnSp>
          <p:nvCxnSpPr>
            <p:cNvPr id="70" name="直接连接符 69"/>
            <p:cNvCxnSpPr>
              <a:stCxn id="66" idx="6"/>
              <a:endCxn id="57" idx="2"/>
            </p:cNvCxnSpPr>
            <p:nvPr/>
          </p:nvCxnSpPr>
          <p:spPr>
            <a:xfrm flipV="1">
              <a:off x="1917303" y="3494462"/>
              <a:ext cx="5047298" cy="34153"/>
            </a:xfrm>
            <a:prstGeom prst="line">
              <a:avLst/>
            </a:prstGeom>
          </p:spPr>
          <p:style>
            <a:lnRef idx="1">
              <a:schemeClr val="dk1"/>
            </a:lnRef>
            <a:fillRef idx="0">
              <a:schemeClr val="dk1"/>
            </a:fillRef>
            <a:effectRef idx="0">
              <a:schemeClr val="dk1"/>
            </a:effectRef>
            <a:fontRef idx="minor">
              <a:schemeClr val="tx1"/>
            </a:fontRef>
          </p:style>
        </p:cxnSp>
        <p:cxnSp>
          <p:nvCxnSpPr>
            <p:cNvPr id="71" name="直接连接符 70"/>
            <p:cNvCxnSpPr>
              <a:stCxn id="65" idx="6"/>
              <a:endCxn id="58" idx="2"/>
            </p:cNvCxnSpPr>
            <p:nvPr/>
          </p:nvCxnSpPr>
          <p:spPr>
            <a:xfrm flipV="1">
              <a:off x="1342353" y="3770054"/>
              <a:ext cx="5140194" cy="118158"/>
            </a:xfrm>
            <a:prstGeom prst="line">
              <a:avLst/>
            </a:prstGeom>
          </p:spPr>
          <p:style>
            <a:lnRef idx="1">
              <a:schemeClr val="dk1"/>
            </a:lnRef>
            <a:fillRef idx="0">
              <a:schemeClr val="dk1"/>
            </a:fillRef>
            <a:effectRef idx="0">
              <a:schemeClr val="dk1"/>
            </a:effectRef>
            <a:fontRef idx="minor">
              <a:schemeClr val="tx1"/>
            </a:fontRef>
          </p:style>
        </p:cxnSp>
        <p:cxnSp>
          <p:nvCxnSpPr>
            <p:cNvPr id="72" name="直接连接符 71"/>
            <p:cNvCxnSpPr>
              <a:stCxn id="67" idx="6"/>
              <a:endCxn id="59" idx="3"/>
            </p:cNvCxnSpPr>
            <p:nvPr/>
          </p:nvCxnSpPr>
          <p:spPr>
            <a:xfrm flipV="1">
              <a:off x="1886823" y="3966128"/>
              <a:ext cx="4998694" cy="203248"/>
            </a:xfrm>
            <a:prstGeom prst="line">
              <a:avLst/>
            </a:prstGeom>
          </p:spPr>
          <p:style>
            <a:lnRef idx="1">
              <a:schemeClr val="dk1"/>
            </a:lnRef>
            <a:fillRef idx="0">
              <a:schemeClr val="dk1"/>
            </a:fillRef>
            <a:effectRef idx="0">
              <a:schemeClr val="dk1"/>
            </a:effectRef>
            <a:fontRef idx="minor">
              <a:schemeClr val="tx1"/>
            </a:fontRef>
          </p:style>
        </p:cxnSp>
        <p:grpSp>
          <p:nvGrpSpPr>
            <p:cNvPr id="92" name="组合 91"/>
            <p:cNvGrpSpPr/>
            <p:nvPr/>
          </p:nvGrpSpPr>
          <p:grpSpPr>
            <a:xfrm>
              <a:off x="934320" y="2256100"/>
              <a:ext cx="6369493" cy="625399"/>
              <a:chOff x="934320" y="1561508"/>
              <a:chExt cx="6369493" cy="625399"/>
            </a:xfrm>
          </p:grpSpPr>
          <p:grpSp>
            <p:nvGrpSpPr>
              <p:cNvPr id="93" name="组合 92"/>
              <p:cNvGrpSpPr/>
              <p:nvPr/>
            </p:nvGrpSpPr>
            <p:grpSpPr>
              <a:xfrm>
                <a:off x="1438136" y="1580819"/>
                <a:ext cx="355207" cy="400110"/>
                <a:chOff x="4906689" y="2877765"/>
                <a:chExt cx="355207" cy="400110"/>
              </a:xfrm>
            </p:grpSpPr>
            <p:sp>
              <p:nvSpPr>
                <p:cNvPr id="105" name="圆角矩形 104"/>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6" name="文本框 105"/>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0</a:t>
                  </a:r>
                  <a:endParaRPr lang="zh-CN" altLang="en-US" sz="2000" i="1" baseline="-25000" dirty="0">
                    <a:latin typeface="Times New Roman" panose="02020603050405020304" pitchFamily="18" charset="0"/>
                    <a:cs typeface="Times New Roman" panose="02020603050405020304" pitchFamily="18" charset="0"/>
                  </a:endParaRPr>
                </a:p>
              </p:txBody>
            </p:sp>
          </p:grpSp>
          <p:grpSp>
            <p:nvGrpSpPr>
              <p:cNvPr id="94" name="组合 93"/>
              <p:cNvGrpSpPr/>
              <p:nvPr/>
            </p:nvGrpSpPr>
            <p:grpSpPr>
              <a:xfrm>
                <a:off x="3280392" y="1577426"/>
                <a:ext cx="355207" cy="400110"/>
                <a:chOff x="5949226" y="2874372"/>
                <a:chExt cx="355207" cy="400110"/>
              </a:xfrm>
            </p:grpSpPr>
            <p:sp>
              <p:nvSpPr>
                <p:cNvPr id="103" name="圆角矩形 102"/>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4" name="文本框 103"/>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endParaRPr lang="zh-CN" altLang="en-US" sz="2000" i="1" baseline="-25000" dirty="0">
                    <a:latin typeface="Times New Roman" panose="02020603050405020304" pitchFamily="18" charset="0"/>
                    <a:cs typeface="Times New Roman" panose="02020603050405020304" pitchFamily="18" charset="0"/>
                  </a:endParaRPr>
                </a:p>
              </p:txBody>
            </p:sp>
          </p:grpSp>
          <p:grpSp>
            <p:nvGrpSpPr>
              <p:cNvPr id="95" name="组合 94"/>
              <p:cNvGrpSpPr/>
              <p:nvPr/>
            </p:nvGrpSpPr>
            <p:grpSpPr>
              <a:xfrm>
                <a:off x="6317927" y="1561508"/>
                <a:ext cx="985886" cy="400110"/>
                <a:chOff x="6317927" y="1561508"/>
                <a:chExt cx="985886" cy="400110"/>
              </a:xfrm>
            </p:grpSpPr>
            <p:sp>
              <p:nvSpPr>
                <p:cNvPr id="101" name="圆角矩形 100"/>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2" name="文本框 101"/>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N-1</a:t>
                  </a:r>
                  <a:endParaRPr lang="zh-CN" altLang="en-US" sz="2000" i="1" baseline="-25000" dirty="0">
                    <a:latin typeface="Times New Roman" panose="02020603050405020304" pitchFamily="18" charset="0"/>
                    <a:cs typeface="Times New Roman" panose="02020603050405020304" pitchFamily="18" charset="0"/>
                  </a:endParaRPr>
                </a:p>
              </p:txBody>
            </p:sp>
          </p:grpSp>
          <p:sp>
            <p:nvSpPr>
              <p:cNvPr id="96" name="文本框 95"/>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97" name="直接箭头连接符 96"/>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接连接符 97"/>
              <p:cNvCxnSpPr>
                <a:endCxn id="106"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endCxn id="104"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endCxn id="102"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76520351"/>
      </p:ext>
    </p:extLst>
  </p:cSld>
  <p:clrMapOvr>
    <a:masterClrMapping/>
  </p:clrMapOvr>
  <mc:AlternateContent xmlns:mc="http://schemas.openxmlformats.org/markup-compatibility/2006" xmlns:p14="http://schemas.microsoft.com/office/powerpoint/2010/main">
    <mc:Choice Requires="p14">
      <p:transition spd="slow" p14:dur="2000" advTm="16853"/>
    </mc:Choice>
    <mc:Fallback xmlns="">
      <p:transition spd="slow"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4"/>
          <a:stretch>
            <a:fillRect/>
          </a:stretch>
        </p:blipFill>
        <p:spPr>
          <a:xfrm>
            <a:off x="7073631" y="3140888"/>
            <a:ext cx="2110320" cy="2155767"/>
          </a:xfrm>
          <a:prstGeom prst="rect">
            <a:avLst/>
          </a:prstGeom>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5"/>
          <a:stretch>
            <a:fillRect/>
          </a:stretch>
        </p:blipFill>
        <p:spPr>
          <a:xfrm>
            <a:off x="3790627" y="3137130"/>
            <a:ext cx="2054338" cy="2159526"/>
          </a:xfrm>
          <a:prstGeom prst="rect">
            <a:avLst/>
          </a:prstGeom>
        </p:spPr>
      </p:pic>
      <p:sp>
        <p:nvSpPr>
          <p:cNvPr id="11" name="椭圆 10"/>
          <p:cNvSpPr/>
          <p:nvPr/>
        </p:nvSpPr>
        <p:spPr>
          <a:xfrm>
            <a:off x="5074430" y="3871319"/>
            <a:ext cx="114300" cy="114300"/>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 name="内容占位符 2"/>
              <p:cNvSpPr txBox="1">
                <a:spLocks/>
              </p:cNvSpPr>
              <p:nvPr/>
            </p:nvSpPr>
            <p:spPr>
              <a:xfrm>
                <a:off x="2843856" y="4015623"/>
                <a:ext cx="990720" cy="321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a:rPr lang="en-US" altLang="zh-CN" sz="1800" b="0" i="1" dirty="0" smtClean="0">
                          <a:latin typeface="Cambria Math" panose="02040503050406030204" pitchFamily="18" charset="0"/>
                          <a:cs typeface="Times New Roman" panose="02020603050405020304" pitchFamily="18" charset="0"/>
                        </a:rPr>
                        <m:t>𝑝</m:t>
                      </m:r>
                      <m:r>
                        <a:rPr lang="en-US" altLang="zh-CN" sz="1800" i="1" dirty="0" smtClean="0">
                          <a:latin typeface="Cambria Math" panose="02040503050406030204" pitchFamily="18" charset="0"/>
                          <a:cs typeface="Times New Roman" panose="02020603050405020304" pitchFamily="18" charset="0"/>
                        </a:rPr>
                        <m:t>(</m:t>
                      </m:r>
                      <m:r>
                        <a:rPr lang="en-US" altLang="zh-CN" sz="1800" i="1" dirty="0" err="1" smtClean="0">
                          <a:latin typeface="Cambria Math" panose="02040503050406030204" pitchFamily="18" charset="0"/>
                          <a:cs typeface="Times New Roman" panose="02020603050405020304" pitchFamily="18" charset="0"/>
                        </a:rPr>
                        <m:t>𝑟</m:t>
                      </m:r>
                      <m:r>
                        <a:rPr lang="en-US" altLang="zh-CN" sz="1800" i="1" dirty="0" err="1" smtClean="0">
                          <a:latin typeface="Cambria Math" panose="02040503050406030204" pitchFamily="18" charset="0"/>
                          <a:cs typeface="Times New Roman" panose="02020603050405020304" pitchFamily="18" charset="0"/>
                        </a:rPr>
                        <m:t>,</m:t>
                      </m:r>
                      <m:r>
                        <a:rPr lang="en-US" altLang="zh-CN" sz="1800" i="1" dirty="0" err="1" smtClean="0">
                          <a:latin typeface="Cambria Math" panose="02040503050406030204" pitchFamily="18" charset="0"/>
                          <a:cs typeface="Times New Roman" panose="02020603050405020304" pitchFamily="18" charset="0"/>
                        </a:rPr>
                        <m:t>𝑔</m:t>
                      </m:r>
                      <m:r>
                        <a:rPr lang="en-US" altLang="zh-CN" sz="1800" i="1" dirty="0" err="1" smtClean="0">
                          <a:latin typeface="Cambria Math" panose="02040503050406030204" pitchFamily="18" charset="0"/>
                          <a:cs typeface="Times New Roman" panose="02020603050405020304" pitchFamily="18" charset="0"/>
                        </a:rPr>
                        <m:t>,</m:t>
                      </m:r>
                      <m:r>
                        <a:rPr lang="en-US" altLang="zh-CN" sz="1800" i="1" dirty="0" err="1" smtClean="0">
                          <a:latin typeface="Cambria Math" panose="02040503050406030204" pitchFamily="18" charset="0"/>
                          <a:cs typeface="Times New Roman" panose="02020603050405020304" pitchFamily="18" charset="0"/>
                        </a:rPr>
                        <m:t>𝑏</m:t>
                      </m:r>
                      <m:r>
                        <a:rPr lang="en-US" altLang="zh-CN" sz="1800" i="1" dirty="0" smtClean="0">
                          <a:latin typeface="Cambria Math" panose="02040503050406030204" pitchFamily="18" charset="0"/>
                          <a:cs typeface="Times New Roman" panose="02020603050405020304" pitchFamily="18" charset="0"/>
                        </a:rPr>
                        <m:t>)</m:t>
                      </m:r>
                    </m:oMath>
                  </m:oMathPara>
                </a14:m>
                <a:endParaRPr lang="zh-CN" altLang="en-US" sz="1800" dirty="0">
                  <a:latin typeface="Arial" panose="020B0604020202020204" pitchFamily="34" charset="0"/>
                  <a:cs typeface="Arial" panose="020B0604020202020204" pitchFamily="34" charset="0"/>
                </a:endParaRPr>
              </a:p>
            </p:txBody>
          </p:sp>
        </mc:Choice>
        <mc:Fallback xmlns="">
          <p:sp>
            <p:nvSpPr>
              <p:cNvPr id="49" name="内容占位符 2"/>
              <p:cNvSpPr txBox="1">
                <a:spLocks noRot="1" noChangeAspect="1" noMove="1" noResize="1" noEditPoints="1" noAdjustHandles="1" noChangeArrowheads="1" noChangeShapeType="1" noTextEdit="1"/>
              </p:cNvSpPr>
              <p:nvPr/>
            </p:nvSpPr>
            <p:spPr>
              <a:xfrm>
                <a:off x="2843856" y="4015623"/>
                <a:ext cx="990720" cy="321853"/>
              </a:xfrm>
              <a:prstGeom prst="rect">
                <a:avLst/>
              </a:prstGeom>
              <a:blipFill>
                <a:blip r:embed="rId8"/>
                <a:stretch>
                  <a:fillRect l="-6173" r="-2469" b="-22642"/>
                </a:stretch>
              </a:blipFill>
            </p:spPr>
            <p:txBody>
              <a:bodyPr/>
              <a:lstStyle/>
              <a:p>
                <a:r>
                  <a:rPr lang="zh-CN" altLang="en-US">
                    <a:noFill/>
                  </a:rPr>
                  <a:t> </a:t>
                </a:r>
              </a:p>
            </p:txBody>
          </p:sp>
        </mc:Fallback>
      </mc:AlternateContent>
      <p:pic>
        <p:nvPicPr>
          <p:cNvPr id="18" name="Picture 3" descr="scroog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4858" y="3166993"/>
            <a:ext cx="1617453" cy="2129663"/>
          </a:xfrm>
          <a:prstGeom prst="rect">
            <a:avLst/>
          </a:prstGeom>
          <a:noFill/>
          <a:ln w="635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 name="椭圆 49"/>
          <p:cNvSpPr/>
          <p:nvPr/>
        </p:nvSpPr>
        <p:spPr>
          <a:xfrm>
            <a:off x="2164937" y="4144237"/>
            <a:ext cx="114300" cy="114300"/>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 name="组合 30"/>
          <p:cNvGrpSpPr/>
          <p:nvPr/>
        </p:nvGrpSpPr>
        <p:grpSpPr>
          <a:xfrm>
            <a:off x="858720" y="5876468"/>
            <a:ext cx="5557493" cy="789960"/>
            <a:chOff x="858720" y="5735796"/>
            <a:chExt cx="5557493" cy="789960"/>
          </a:xfrm>
        </p:grpSpPr>
        <mc:AlternateContent xmlns:mc="http://schemas.openxmlformats.org/markup-compatibility/2006" xmlns:a14="http://schemas.microsoft.com/office/drawing/2010/main">
          <mc:Choice Requires="a14">
            <p:sp>
              <p:nvSpPr>
                <p:cNvPr id="13" name="文本框 12"/>
                <p:cNvSpPr txBox="1"/>
                <p:nvPr/>
              </p:nvSpPr>
              <p:spPr>
                <a:xfrm>
                  <a:off x="3845668" y="5735796"/>
                  <a:ext cx="1305165" cy="7899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𝑝</m:t>
                        </m:r>
                        <m:r>
                          <a:rPr lang="en-US" altLang="zh-CN" b="0" i="1" smtClean="0">
                            <a:latin typeface="Cambria Math" panose="02040503050406030204" pitchFamily="18" charset="0"/>
                            <a:ea typeface="Cambria Math" panose="02040503050406030204" pitchFamily="18" charset="0"/>
                          </a:rPr>
                          <m:t>=</m:t>
                        </m:r>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𝑤</m:t>
                                </m:r>
                              </m:e>
                              <m:sub>
                                <m:r>
                                  <a:rPr lang="en-US" altLang="zh-CN" b="0" i="1" smtClean="0">
                                    <a:latin typeface="Cambria Math" panose="02040503050406030204" pitchFamily="18" charset="0"/>
                                    <a:ea typeface="Cambria Math" panose="02040503050406030204" pitchFamily="18" charset="0"/>
                                  </a:rPr>
                                  <m:t>𝑖</m:t>
                                </m:r>
                              </m:sub>
                            </m:sSub>
                            <m:sSub>
                              <m:sSubPr>
                                <m:ctrlPr>
                                  <a:rPr lang="en-US" altLang="zh-CN" i="1">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𝑉</m:t>
                                </m:r>
                              </m:e>
                              <m:sub>
                                <m:r>
                                  <a:rPr lang="en-US" altLang="zh-CN" b="0" i="1" smtClean="0">
                                    <a:latin typeface="Cambria Math" panose="02040503050406030204" pitchFamily="18" charset="0"/>
                                    <a:ea typeface="Cambria Math" panose="02040503050406030204" pitchFamily="18" charset="0"/>
                                  </a:rPr>
                                  <m:t>𝑖</m:t>
                                </m:r>
                              </m:sub>
                            </m:sSub>
                          </m:e>
                        </m:nary>
                      </m:oMath>
                    </m:oMathPara>
                  </a14:m>
                  <a:endParaRPr lang="zh-CN" altLang="en-US" dirty="0">
                    <a:latin typeface="Arial" panose="020B0604020202020204" pitchFamily="34" charset="0"/>
                    <a:cs typeface="Arial" panose="020B0604020202020204" pitchFamily="34" charset="0"/>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3845668" y="5735796"/>
                  <a:ext cx="1305165" cy="78996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p:cNvSpPr txBox="1"/>
                <p:nvPr/>
              </p:nvSpPr>
              <p:spPr>
                <a:xfrm>
                  <a:off x="5331557" y="5735796"/>
                  <a:ext cx="1084656" cy="7897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0" smtClean="0">
                            <a:latin typeface="Cambria Math" panose="02040503050406030204" pitchFamily="18" charset="0"/>
                          </a:rPr>
                          <m:t>1</m:t>
                        </m:r>
                        <m:r>
                          <a:rPr lang="en-US" altLang="zh-CN" b="0" i="1" smtClean="0">
                            <a:latin typeface="Cambria Math" panose="02040503050406030204" pitchFamily="18" charset="0"/>
                            <a:ea typeface="Cambria Math" panose="02040503050406030204" pitchFamily="18" charset="0"/>
                          </a:rPr>
                          <m:t>=</m:t>
                        </m:r>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𝑤</m:t>
                                </m:r>
                              </m:e>
                              <m:sub>
                                <m:r>
                                  <a:rPr lang="en-US" altLang="zh-CN" b="0" i="1" smtClean="0">
                                    <a:latin typeface="Cambria Math" panose="02040503050406030204" pitchFamily="18" charset="0"/>
                                    <a:ea typeface="Cambria Math" panose="02040503050406030204" pitchFamily="18" charset="0"/>
                                  </a:rPr>
                                  <m:t>𝑖</m:t>
                                </m:r>
                              </m:sub>
                            </m:sSub>
                          </m:e>
                        </m:nary>
                      </m:oMath>
                    </m:oMathPara>
                  </a14:m>
                  <a:endParaRPr lang="zh-CN" altLang="en-US" dirty="0">
                    <a:latin typeface="Arial" panose="020B0604020202020204" pitchFamily="34" charset="0"/>
                    <a:cs typeface="Arial" panose="020B0604020202020204" pitchFamily="34" charset="0"/>
                  </a:endParaRPr>
                </a:p>
              </p:txBody>
            </p:sp>
          </mc:Choice>
          <mc:Fallback xmlns="">
            <p:sp>
              <p:nvSpPr>
                <p:cNvPr id="57" name="文本框 56"/>
                <p:cNvSpPr txBox="1">
                  <a:spLocks noRot="1" noChangeAspect="1" noMove="1" noResize="1" noEditPoints="1" noAdjustHandles="1" noChangeArrowheads="1" noChangeShapeType="1" noTextEdit="1"/>
                </p:cNvSpPr>
                <p:nvPr/>
              </p:nvSpPr>
              <p:spPr>
                <a:xfrm>
                  <a:off x="5331557" y="5735796"/>
                  <a:ext cx="1084656" cy="789703"/>
                </a:xfrm>
                <a:prstGeom prst="rect">
                  <a:avLst/>
                </a:prstGeom>
                <a:blipFill>
                  <a:blip r:embed="rId11"/>
                  <a:stretch>
                    <a:fillRect/>
                  </a:stretch>
                </a:blipFill>
              </p:spPr>
              <p:txBody>
                <a:bodyPr/>
                <a:lstStyle/>
                <a:p>
                  <a:r>
                    <a:rPr lang="zh-CN" altLang="en-US">
                      <a:noFill/>
                    </a:rPr>
                    <a:t> </a:t>
                  </a:r>
                </a:p>
              </p:txBody>
            </p:sp>
          </mc:Fallback>
        </mc:AlternateContent>
        <p:sp>
          <p:nvSpPr>
            <p:cNvPr id="59" name="内容占位符 2"/>
            <p:cNvSpPr txBox="1">
              <a:spLocks/>
            </p:cNvSpPr>
            <p:nvPr/>
          </p:nvSpPr>
          <p:spPr>
            <a:xfrm>
              <a:off x="858720" y="5900125"/>
              <a:ext cx="2819400" cy="62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Mixing weights:</a:t>
              </a:r>
            </a:p>
          </p:txBody>
        </p:sp>
      </p:grpSp>
      <p:grpSp>
        <p:nvGrpSpPr>
          <p:cNvPr id="84" name="组合 83"/>
          <p:cNvGrpSpPr/>
          <p:nvPr/>
        </p:nvGrpSpPr>
        <p:grpSpPr>
          <a:xfrm>
            <a:off x="6831237" y="5876211"/>
            <a:ext cx="3394631" cy="792263"/>
            <a:chOff x="6831237" y="5876211"/>
            <a:chExt cx="3394631" cy="792263"/>
          </a:xfrm>
        </p:grpSpPr>
        <mc:AlternateContent xmlns:mc="http://schemas.openxmlformats.org/markup-compatibility/2006" xmlns:a14="http://schemas.microsoft.com/office/drawing/2010/main">
          <mc:Choice Requires="a14">
            <p:sp>
              <p:nvSpPr>
                <p:cNvPr id="60" name="文本框 59"/>
                <p:cNvSpPr txBox="1"/>
                <p:nvPr/>
              </p:nvSpPr>
              <p:spPr>
                <a:xfrm>
                  <a:off x="8849722" y="5876211"/>
                  <a:ext cx="1376146" cy="7899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dirty="0" smtClean="0">
                                <a:solidFill>
                                  <a:srgbClr val="FF0000"/>
                                </a:solidFill>
                                <a:latin typeface="Cambria Math" panose="02040503050406030204" pitchFamily="18" charset="0"/>
                              </a:rPr>
                            </m:ctrlPr>
                          </m:sSupPr>
                          <m:e>
                            <m:r>
                              <a:rPr lang="en-US" altLang="zh-CN" b="0" i="1" dirty="0">
                                <a:solidFill>
                                  <a:srgbClr val="FF0000"/>
                                </a:solidFill>
                                <a:latin typeface="Cambria Math" panose="02040503050406030204" pitchFamily="18" charset="0"/>
                              </a:rPr>
                              <m:t>𝑝</m:t>
                            </m:r>
                          </m:e>
                          <m:sup>
                            <m:r>
                              <a:rPr lang="en-US" altLang="zh-CN" b="0" i="1" dirty="0" smtClean="0">
                                <a:solidFill>
                                  <a:srgbClr val="FF0000"/>
                                </a:solidFill>
                                <a:latin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𝑤</m:t>
                                </m:r>
                              </m:e>
                              <m:sub>
                                <m:r>
                                  <a:rPr lang="en-US" altLang="zh-CN" b="0" i="1" smtClean="0">
                                    <a:latin typeface="Cambria Math" panose="02040503050406030204" pitchFamily="18" charset="0"/>
                                    <a:ea typeface="Cambria Math" panose="02040503050406030204" pitchFamily="18" charset="0"/>
                                  </a:rPr>
                                  <m:t>𝑖</m:t>
                                </m:r>
                              </m:sub>
                            </m:sSub>
                            <m:sSubSup>
                              <m:sSubSupPr>
                                <m:ctrlPr>
                                  <a:rPr lang="en-US" altLang="zh-CN" i="1" smtClean="0">
                                    <a:solidFill>
                                      <a:srgbClr val="FF0000"/>
                                    </a:solidFill>
                                    <a:latin typeface="Cambria Math" panose="02040503050406030204" pitchFamily="18" charset="0"/>
                                    <a:ea typeface="Cambria Math" panose="02040503050406030204" pitchFamily="18" charset="0"/>
                                  </a:rPr>
                                </m:ctrlPr>
                              </m:sSubSupPr>
                              <m:e>
                                <m:r>
                                  <a:rPr lang="en-US" altLang="zh-CN" b="0" i="1" smtClean="0">
                                    <a:solidFill>
                                      <a:srgbClr val="FF0000"/>
                                    </a:solidFill>
                                    <a:latin typeface="Cambria Math" panose="02040503050406030204" pitchFamily="18" charset="0"/>
                                    <a:ea typeface="Cambria Math" panose="02040503050406030204" pitchFamily="18" charset="0"/>
                                  </a:rPr>
                                  <m:t>𝑉</m:t>
                                </m:r>
                              </m:e>
                              <m:sub>
                                <m:r>
                                  <a:rPr lang="en-US" altLang="zh-CN" b="0" i="1" smtClean="0">
                                    <a:solidFill>
                                      <a:srgbClr val="FF0000"/>
                                    </a:solidFill>
                                    <a:latin typeface="Cambria Math" panose="02040503050406030204" pitchFamily="18" charset="0"/>
                                    <a:ea typeface="Cambria Math" panose="02040503050406030204" pitchFamily="18" charset="0"/>
                                  </a:rPr>
                                  <m:t>𝑖</m:t>
                                </m:r>
                              </m:sub>
                              <m:sup>
                                <m:r>
                                  <a:rPr lang="en-US" altLang="zh-CN" b="0" i="1" smtClean="0">
                                    <a:solidFill>
                                      <a:srgbClr val="FF0000"/>
                                    </a:solidFill>
                                    <a:latin typeface="Cambria Math" panose="02040503050406030204" pitchFamily="18" charset="0"/>
                                    <a:ea typeface="Cambria Math" panose="02040503050406030204" pitchFamily="18" charset="0"/>
                                  </a:rPr>
                                  <m:t>′</m:t>
                                </m:r>
                              </m:sup>
                            </m:sSubSup>
                          </m:e>
                        </m:nary>
                      </m:oMath>
                    </m:oMathPara>
                  </a14:m>
                  <a:endParaRPr lang="zh-CN" altLang="en-US" i="1" dirty="0">
                    <a:latin typeface="Arial" panose="020B0604020202020204" pitchFamily="34" charset="0"/>
                    <a:cs typeface="Arial" panose="020B0604020202020204" pitchFamily="34" charset="0"/>
                  </a:endParaRPr>
                </a:p>
              </p:txBody>
            </p:sp>
          </mc:Choice>
          <mc:Fallback xmlns="">
            <p:sp>
              <p:nvSpPr>
                <p:cNvPr id="60" name="文本框 59"/>
                <p:cNvSpPr txBox="1">
                  <a:spLocks noRot="1" noChangeAspect="1" noMove="1" noResize="1" noEditPoints="1" noAdjustHandles="1" noChangeArrowheads="1" noChangeShapeType="1" noTextEdit="1"/>
                </p:cNvSpPr>
                <p:nvPr/>
              </p:nvSpPr>
              <p:spPr>
                <a:xfrm>
                  <a:off x="8849722" y="5876211"/>
                  <a:ext cx="1376146" cy="789960"/>
                </a:xfrm>
                <a:prstGeom prst="rect">
                  <a:avLst/>
                </a:prstGeom>
                <a:blipFill>
                  <a:blip r:embed="rId12"/>
                  <a:stretch>
                    <a:fillRect/>
                  </a:stretch>
                </a:blipFill>
              </p:spPr>
              <p:txBody>
                <a:bodyPr/>
                <a:lstStyle/>
                <a:p>
                  <a:r>
                    <a:rPr lang="zh-CN" altLang="en-US">
                      <a:noFill/>
                    </a:rPr>
                    <a:t> </a:t>
                  </a:r>
                </a:p>
              </p:txBody>
            </p:sp>
          </mc:Fallback>
        </mc:AlternateContent>
        <p:sp>
          <p:nvSpPr>
            <p:cNvPr id="61" name="内容占位符 2"/>
            <p:cNvSpPr txBox="1">
              <a:spLocks/>
            </p:cNvSpPr>
            <p:nvPr/>
          </p:nvSpPr>
          <p:spPr>
            <a:xfrm>
              <a:off x="6831237" y="6043100"/>
              <a:ext cx="2221418" cy="62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Arial" panose="020B0604020202020204" pitchFamily="34" charset="0"/>
                  <a:cs typeface="Arial" panose="020B0604020202020204" pitchFamily="34" charset="0"/>
                </a:rPr>
                <a:t>Recoloring:</a:t>
              </a:r>
            </a:p>
          </p:txBody>
        </p:sp>
      </p:grpSp>
      <p:grpSp>
        <p:nvGrpSpPr>
          <p:cNvPr id="21" name="组合 20"/>
          <p:cNvGrpSpPr/>
          <p:nvPr/>
        </p:nvGrpSpPr>
        <p:grpSpPr>
          <a:xfrm>
            <a:off x="7073630" y="2582225"/>
            <a:ext cx="2103937" cy="425169"/>
            <a:chOff x="7450181" y="2318825"/>
            <a:chExt cx="2103937" cy="425169"/>
          </a:xfrm>
        </p:grpSpPr>
        <p:grpSp>
          <p:nvGrpSpPr>
            <p:cNvPr id="71" name="组合 70"/>
            <p:cNvGrpSpPr/>
            <p:nvPr/>
          </p:nvGrpSpPr>
          <p:grpSpPr>
            <a:xfrm>
              <a:off x="7450181" y="2414625"/>
              <a:ext cx="2103937" cy="329369"/>
              <a:chOff x="5437238" y="5308843"/>
              <a:chExt cx="2154951" cy="337355"/>
            </a:xfrm>
          </p:grpSpPr>
          <p:sp>
            <p:nvSpPr>
              <p:cNvPr id="73" name="矩形 72"/>
              <p:cNvSpPr/>
              <p:nvPr/>
            </p:nvSpPr>
            <p:spPr>
              <a:xfrm>
                <a:off x="5437238" y="5308847"/>
                <a:ext cx="324370" cy="33735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4" name="矩形 73"/>
              <p:cNvSpPr/>
              <p:nvPr/>
            </p:nvSpPr>
            <p:spPr>
              <a:xfrm>
                <a:off x="5888467" y="5308843"/>
                <a:ext cx="324370" cy="337351"/>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5" name="矩形 74"/>
              <p:cNvSpPr/>
              <p:nvPr/>
            </p:nvSpPr>
            <p:spPr>
              <a:xfrm>
                <a:off x="6329259" y="5308845"/>
                <a:ext cx="324370" cy="337351"/>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6" name="矩形 75"/>
              <p:cNvSpPr/>
              <p:nvPr/>
            </p:nvSpPr>
            <p:spPr>
              <a:xfrm>
                <a:off x="6785693" y="5308843"/>
                <a:ext cx="324370" cy="337351"/>
              </a:xfrm>
              <a:prstGeom prst="rect">
                <a:avLst/>
              </a:prstGeom>
              <a:solidFill>
                <a:srgbClr val="EE10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7" name="矩形 76"/>
              <p:cNvSpPr/>
              <p:nvPr/>
            </p:nvSpPr>
            <p:spPr>
              <a:xfrm>
                <a:off x="7267819" y="5308843"/>
                <a:ext cx="324370" cy="337351"/>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72" name="直接连接符 71"/>
            <p:cNvCxnSpPr/>
            <p:nvPr/>
          </p:nvCxnSpPr>
          <p:spPr>
            <a:xfrm>
              <a:off x="8766713" y="2318825"/>
              <a:ext cx="316691" cy="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13"/>
          <a:stretch>
            <a:fillRect/>
          </a:stretch>
        </p:blipFill>
        <p:spPr>
          <a:xfrm>
            <a:off x="9794046" y="3127764"/>
            <a:ext cx="1621122" cy="2166589"/>
          </a:xfrm>
          <a:prstGeom prst="rect">
            <a:avLst/>
          </a:prstGeom>
        </p:spPr>
      </p:pic>
      <mc:AlternateContent xmlns:mc="http://schemas.openxmlformats.org/markup-compatibility/2006" xmlns:a14="http://schemas.microsoft.com/office/drawing/2010/main">
        <mc:Choice Requires="a14">
          <p:sp>
            <p:nvSpPr>
              <p:cNvPr id="95" name="内容占位符 2"/>
              <p:cNvSpPr txBox="1">
                <a:spLocks/>
              </p:cNvSpPr>
              <p:nvPr/>
            </p:nvSpPr>
            <p:spPr>
              <a:xfrm>
                <a:off x="5788060" y="3418213"/>
                <a:ext cx="1365050" cy="3493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sSup>
                        <m:sSupPr>
                          <m:ctrlPr>
                            <a:rPr lang="en-US" altLang="zh-CN" sz="1800" i="1" dirty="0" smtClean="0">
                              <a:solidFill>
                                <a:srgbClr val="FF0000"/>
                              </a:solidFill>
                              <a:latin typeface="Cambria Math" panose="02040503050406030204" pitchFamily="18" charset="0"/>
                              <a:cs typeface="Times New Roman" panose="02020603050405020304" pitchFamily="18" charset="0"/>
                            </a:rPr>
                          </m:ctrlPr>
                        </m:sSupPr>
                        <m:e>
                          <m:r>
                            <a:rPr lang="en-US" altLang="zh-CN" sz="1800" b="0" i="1" dirty="0" smtClean="0">
                              <a:solidFill>
                                <a:srgbClr val="FF0000"/>
                              </a:solidFill>
                              <a:latin typeface="Cambria Math" panose="02040503050406030204" pitchFamily="18" charset="0"/>
                              <a:cs typeface="Times New Roman" panose="02020603050405020304" pitchFamily="18" charset="0"/>
                            </a:rPr>
                            <m:t>𝑝</m:t>
                          </m:r>
                        </m:e>
                        <m:sup>
                          <m:r>
                            <a:rPr lang="en-US" altLang="zh-CN" sz="1800" i="1" dirty="0">
                              <a:solidFill>
                                <a:srgbClr val="FF0000"/>
                              </a:solidFill>
                              <a:latin typeface="Cambria Math" panose="02040503050406030204" pitchFamily="18" charset="0"/>
                              <a:cs typeface="Times New Roman" panose="02020603050405020304" pitchFamily="18" charset="0"/>
                            </a:rPr>
                            <m:t>′</m:t>
                          </m:r>
                        </m:sup>
                      </m:sSup>
                      <m:r>
                        <a:rPr lang="en-US" altLang="zh-CN" sz="1800" i="1" dirty="0" smtClean="0">
                          <a:solidFill>
                            <a:srgbClr val="FF0000"/>
                          </a:solidFill>
                          <a:latin typeface="Cambria Math" panose="02040503050406030204" pitchFamily="18" charset="0"/>
                          <a:cs typeface="Times New Roman" panose="02020603050405020304" pitchFamily="18" charset="0"/>
                        </a:rPr>
                        <m:t>(</m:t>
                      </m:r>
                      <m:sSup>
                        <m:sSupPr>
                          <m:ctrlPr>
                            <a:rPr lang="en-US" altLang="zh-CN" sz="1800" i="1" dirty="0" smtClean="0">
                              <a:solidFill>
                                <a:srgbClr val="FF0000"/>
                              </a:solidFill>
                              <a:latin typeface="Cambria Math" panose="02040503050406030204" pitchFamily="18" charset="0"/>
                              <a:cs typeface="Times New Roman" panose="02020603050405020304" pitchFamily="18" charset="0"/>
                            </a:rPr>
                          </m:ctrlPr>
                        </m:sSupPr>
                        <m:e>
                          <m:r>
                            <a:rPr lang="en-US" altLang="zh-CN" sz="1800" i="1" dirty="0">
                              <a:solidFill>
                                <a:srgbClr val="FF0000"/>
                              </a:solidFill>
                              <a:latin typeface="Cambria Math" panose="02040503050406030204" pitchFamily="18" charset="0"/>
                              <a:cs typeface="Times New Roman" panose="02020603050405020304" pitchFamily="18" charset="0"/>
                            </a:rPr>
                            <m:t>𝑟</m:t>
                          </m:r>
                        </m:e>
                        <m:sup>
                          <m:r>
                            <a:rPr lang="en-US" altLang="zh-CN" sz="1800" b="0" i="1" dirty="0" smtClean="0">
                              <a:solidFill>
                                <a:srgbClr val="FF0000"/>
                              </a:solidFill>
                              <a:latin typeface="Cambria Math" panose="02040503050406030204" pitchFamily="18" charset="0"/>
                              <a:cs typeface="Times New Roman" panose="02020603050405020304" pitchFamily="18" charset="0"/>
                            </a:rPr>
                            <m:t>′</m:t>
                          </m:r>
                        </m:sup>
                      </m:sSup>
                      <m:r>
                        <a:rPr lang="en-US" altLang="zh-CN" sz="1800" i="1" dirty="0" err="1">
                          <a:solidFill>
                            <a:srgbClr val="FF0000"/>
                          </a:solidFill>
                          <a:latin typeface="Cambria Math" panose="02040503050406030204" pitchFamily="18" charset="0"/>
                          <a:cs typeface="Times New Roman" panose="02020603050405020304" pitchFamily="18" charset="0"/>
                        </a:rPr>
                        <m:t>,</m:t>
                      </m:r>
                      <m:sSup>
                        <m:sSupPr>
                          <m:ctrlPr>
                            <a:rPr lang="en-US" altLang="zh-CN" sz="1800" i="1" dirty="0">
                              <a:solidFill>
                                <a:srgbClr val="FF0000"/>
                              </a:solidFill>
                              <a:latin typeface="Cambria Math" panose="02040503050406030204" pitchFamily="18" charset="0"/>
                              <a:cs typeface="Times New Roman" panose="02020603050405020304" pitchFamily="18" charset="0"/>
                            </a:rPr>
                          </m:ctrlPr>
                        </m:sSupPr>
                        <m:e>
                          <m:r>
                            <a:rPr lang="en-US" altLang="zh-CN" sz="1800" b="0" i="1" dirty="0" smtClean="0">
                              <a:solidFill>
                                <a:srgbClr val="FF0000"/>
                              </a:solidFill>
                              <a:latin typeface="Cambria Math" panose="02040503050406030204" pitchFamily="18" charset="0"/>
                              <a:cs typeface="Times New Roman" panose="02020603050405020304" pitchFamily="18" charset="0"/>
                            </a:rPr>
                            <m:t>𝑔</m:t>
                          </m:r>
                        </m:e>
                        <m:sup>
                          <m:r>
                            <a:rPr lang="en-US" altLang="zh-CN" sz="1800" i="1" dirty="0">
                              <a:solidFill>
                                <a:srgbClr val="FF0000"/>
                              </a:solidFill>
                              <a:latin typeface="Cambria Math" panose="02040503050406030204" pitchFamily="18" charset="0"/>
                              <a:cs typeface="Times New Roman" panose="02020603050405020304" pitchFamily="18" charset="0"/>
                            </a:rPr>
                            <m:t>′</m:t>
                          </m:r>
                        </m:sup>
                      </m:sSup>
                      <m:r>
                        <a:rPr lang="en-US" altLang="zh-CN" sz="1800" i="1" dirty="0" err="1">
                          <a:solidFill>
                            <a:srgbClr val="FF0000"/>
                          </a:solidFill>
                          <a:latin typeface="Cambria Math" panose="02040503050406030204" pitchFamily="18" charset="0"/>
                          <a:cs typeface="Times New Roman" panose="02020603050405020304" pitchFamily="18" charset="0"/>
                        </a:rPr>
                        <m:t>,</m:t>
                      </m:r>
                      <m:sSup>
                        <m:sSupPr>
                          <m:ctrlPr>
                            <a:rPr lang="en-US" altLang="zh-CN" sz="1800" i="1" dirty="0">
                              <a:solidFill>
                                <a:srgbClr val="FF0000"/>
                              </a:solidFill>
                              <a:latin typeface="Cambria Math" panose="02040503050406030204" pitchFamily="18" charset="0"/>
                              <a:cs typeface="Times New Roman" panose="02020603050405020304" pitchFamily="18" charset="0"/>
                            </a:rPr>
                          </m:ctrlPr>
                        </m:sSupPr>
                        <m:e>
                          <m:r>
                            <a:rPr lang="en-US" altLang="zh-CN" sz="1800" b="0" i="1" dirty="0" smtClean="0">
                              <a:solidFill>
                                <a:srgbClr val="FF0000"/>
                              </a:solidFill>
                              <a:latin typeface="Cambria Math" panose="02040503050406030204" pitchFamily="18" charset="0"/>
                              <a:cs typeface="Times New Roman" panose="02020603050405020304" pitchFamily="18" charset="0"/>
                            </a:rPr>
                            <m:t>𝑏</m:t>
                          </m:r>
                        </m:e>
                        <m:sup>
                          <m:r>
                            <a:rPr lang="en-US" altLang="zh-CN" sz="1800" i="1" dirty="0">
                              <a:solidFill>
                                <a:srgbClr val="FF0000"/>
                              </a:solidFill>
                              <a:latin typeface="Cambria Math" panose="02040503050406030204" pitchFamily="18" charset="0"/>
                              <a:cs typeface="Times New Roman" panose="02020603050405020304" pitchFamily="18" charset="0"/>
                            </a:rPr>
                            <m:t>′</m:t>
                          </m:r>
                        </m:sup>
                      </m:sSup>
                      <m:r>
                        <a:rPr lang="en-US" altLang="zh-CN" sz="1800" i="1" dirty="0">
                          <a:solidFill>
                            <a:srgbClr val="FF0000"/>
                          </a:solidFill>
                          <a:latin typeface="Cambria Math" panose="02040503050406030204" pitchFamily="18" charset="0"/>
                          <a:cs typeface="Times New Roman" panose="02020603050405020304" pitchFamily="18" charset="0"/>
                        </a:rPr>
                        <m:t>)</m:t>
                      </m:r>
                    </m:oMath>
                  </m:oMathPara>
                </a14:m>
                <a:endParaRPr lang="zh-CN" altLang="en-US" sz="1800" dirty="0">
                  <a:solidFill>
                    <a:srgbClr val="FF0000"/>
                  </a:solidFill>
                  <a:latin typeface="Arial" panose="020B0604020202020204" pitchFamily="34" charset="0"/>
                  <a:cs typeface="Arial" panose="020B0604020202020204" pitchFamily="34" charset="0"/>
                </a:endParaRPr>
              </a:p>
              <a:p>
                <a:pPr marL="0" indent="0" algn="ctr">
                  <a:buNone/>
                </a:pPr>
                <a:endParaRPr lang="zh-CN" altLang="en-US" sz="1800" dirty="0">
                  <a:latin typeface="Arial" panose="020B0604020202020204" pitchFamily="34" charset="0"/>
                  <a:cs typeface="Arial" panose="020B0604020202020204" pitchFamily="34" charset="0"/>
                </a:endParaRPr>
              </a:p>
            </p:txBody>
          </p:sp>
        </mc:Choice>
        <mc:Fallback xmlns="">
          <p:sp>
            <p:nvSpPr>
              <p:cNvPr id="95" name="内容占位符 2"/>
              <p:cNvSpPr txBox="1">
                <a:spLocks noRot="1" noChangeAspect="1" noMove="1" noResize="1" noEditPoints="1" noAdjustHandles="1" noChangeArrowheads="1" noChangeShapeType="1" noTextEdit="1"/>
              </p:cNvSpPr>
              <p:nvPr/>
            </p:nvSpPr>
            <p:spPr>
              <a:xfrm>
                <a:off x="5788060" y="3418213"/>
                <a:ext cx="1365050" cy="349329"/>
              </a:xfrm>
              <a:prstGeom prst="rect">
                <a:avLst/>
              </a:prstGeom>
              <a:blipFill>
                <a:blip r:embed="rId14"/>
                <a:stretch>
                  <a:fillRect r="-893" b="-14035"/>
                </a:stretch>
              </a:blipFill>
            </p:spPr>
            <p:txBody>
              <a:bodyPr/>
              <a:lstStyle/>
              <a:p>
                <a:r>
                  <a:rPr lang="zh-CN" altLang="en-US">
                    <a:noFill/>
                  </a:rPr>
                  <a:t> </a:t>
                </a:r>
              </a:p>
            </p:txBody>
          </p:sp>
        </mc:Fallback>
      </mc:AlternateContent>
      <p:sp>
        <p:nvSpPr>
          <p:cNvPr id="54" name="椭圆 53"/>
          <p:cNvSpPr/>
          <p:nvPr/>
        </p:nvSpPr>
        <p:spPr>
          <a:xfrm>
            <a:off x="8204075" y="4280326"/>
            <a:ext cx="114300" cy="114300"/>
          </a:xfrm>
          <a:prstGeom prst="ellipse">
            <a:avLst/>
          </a:prstGeom>
          <a:solidFill>
            <a:srgbClr val="EA4E7C"/>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66" name="直接箭头连接符 65"/>
          <p:cNvCxnSpPr/>
          <p:nvPr/>
        </p:nvCxnSpPr>
        <p:spPr>
          <a:xfrm>
            <a:off x="5906510" y="4206070"/>
            <a:ext cx="947971" cy="568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内容占位符 2"/>
          <p:cNvSpPr txBox="1">
            <a:spLocks/>
          </p:cNvSpPr>
          <p:nvPr/>
        </p:nvSpPr>
        <p:spPr>
          <a:xfrm>
            <a:off x="838199" y="2380014"/>
            <a:ext cx="3698631" cy="530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Arial" panose="020B0604020202020204" pitchFamily="34" charset="0"/>
                <a:cs typeface="Arial" panose="020B0604020202020204" pitchFamily="34" charset="0"/>
              </a:rPr>
              <a:t>2) Recoloring</a:t>
            </a:r>
            <a:endParaRPr lang="zh-CN" altLang="en-US" dirty="0">
              <a:latin typeface="Arial" panose="020B0604020202020204" pitchFamily="34" charset="0"/>
              <a:cs typeface="Arial" panose="020B0604020202020204" pitchFamily="34" charset="0"/>
            </a:endParaRPr>
          </a:p>
        </p:txBody>
      </p:sp>
      <p:sp>
        <p:nvSpPr>
          <p:cNvPr id="56" name="内容占位符 2"/>
          <p:cNvSpPr>
            <a:spLocks noGrp="1"/>
          </p:cNvSpPr>
          <p:nvPr>
            <p:ph idx="1"/>
          </p:nvPr>
        </p:nvSpPr>
        <p:spPr>
          <a:xfrm>
            <a:off x="838200" y="1825625"/>
            <a:ext cx="10515600" cy="530153"/>
          </a:xfrm>
        </p:spPr>
        <p:txBody>
          <a:bodyPr>
            <a:normAutofit/>
          </a:bodyPr>
          <a:lstStyle/>
          <a:p>
            <a:r>
              <a:rPr lang="en-US" altLang="zh-CN" dirty="0">
                <a:latin typeface="Arial" panose="020B0604020202020204" pitchFamily="34" charset="0"/>
                <a:cs typeface="Arial" panose="020B0604020202020204" pitchFamily="34" charset="0"/>
              </a:rPr>
              <a:t>Our work is based on RGB convex hull-based palette recoloring</a:t>
            </a:r>
            <a:endParaRPr lang="zh-CN" altLang="en-US" dirty="0">
              <a:latin typeface="Arial" panose="020B0604020202020204" pitchFamily="34" charset="0"/>
              <a:cs typeface="Arial" panose="020B0604020202020204" pitchFamily="34" charset="0"/>
            </a:endParaRPr>
          </a:p>
        </p:txBody>
      </p:sp>
      <p:grpSp>
        <p:nvGrpSpPr>
          <p:cNvPr id="10" name="组合 9"/>
          <p:cNvGrpSpPr/>
          <p:nvPr/>
        </p:nvGrpSpPr>
        <p:grpSpPr>
          <a:xfrm>
            <a:off x="3801620" y="2697290"/>
            <a:ext cx="2038840" cy="320035"/>
            <a:chOff x="3652156" y="2697290"/>
            <a:chExt cx="2038840" cy="320035"/>
          </a:xfrm>
        </p:grpSpPr>
        <p:sp>
          <p:nvSpPr>
            <p:cNvPr id="58" name="矩形 57"/>
            <p:cNvSpPr/>
            <p:nvPr/>
          </p:nvSpPr>
          <p:spPr>
            <a:xfrm>
              <a:off x="3652156" y="2697290"/>
              <a:ext cx="301462" cy="31352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3" name="矩形 62"/>
            <p:cNvSpPr/>
            <p:nvPr/>
          </p:nvSpPr>
          <p:spPr>
            <a:xfrm>
              <a:off x="4073256" y="2703799"/>
              <a:ext cx="301462" cy="313526"/>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4" name="矩形 63"/>
            <p:cNvSpPr/>
            <p:nvPr/>
          </p:nvSpPr>
          <p:spPr>
            <a:xfrm>
              <a:off x="4512166" y="2703799"/>
              <a:ext cx="301462" cy="313526"/>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5" name="矩形 64"/>
            <p:cNvSpPr/>
            <p:nvPr/>
          </p:nvSpPr>
          <p:spPr>
            <a:xfrm>
              <a:off x="4950624" y="2703799"/>
              <a:ext cx="301462" cy="313526"/>
            </a:xfrm>
            <a:prstGeom prst="rec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p:cNvSpPr/>
            <p:nvPr/>
          </p:nvSpPr>
          <p:spPr>
            <a:xfrm>
              <a:off x="5389534" y="2703799"/>
              <a:ext cx="301462" cy="313526"/>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78" name="直接箭头连接符 77"/>
          <p:cNvCxnSpPr/>
          <p:nvPr/>
        </p:nvCxnSpPr>
        <p:spPr>
          <a:xfrm>
            <a:off x="9258300" y="4211750"/>
            <a:ext cx="483577"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内容占位符 2"/>
          <p:cNvSpPr txBox="1">
            <a:spLocks/>
          </p:cNvSpPr>
          <p:nvPr/>
        </p:nvSpPr>
        <p:spPr>
          <a:xfrm>
            <a:off x="1166138" y="5442459"/>
            <a:ext cx="1611236"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Input image</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1" name="内容占位符 2"/>
              <p:cNvSpPr txBox="1">
                <a:spLocks/>
              </p:cNvSpPr>
              <p:nvPr/>
            </p:nvSpPr>
            <p:spPr>
              <a:xfrm>
                <a:off x="3801619" y="5442459"/>
                <a:ext cx="2033801" cy="433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Palette </a:t>
                </a:r>
                <a14:m>
                  <m:oMath xmlns:m="http://schemas.openxmlformats.org/officeDocument/2006/math">
                    <m:r>
                      <a:rPr lang="en-US" altLang="zh-CN" sz="2000" i="1">
                        <a:latin typeface="Cambria Math" panose="02040503050406030204" pitchFamily="18" charset="0"/>
                        <a:cs typeface="Times New Roman" panose="02020603050405020304" pitchFamily="18" charset="0"/>
                      </a:rPr>
                      <m:t>𝑉</m:t>
                    </m:r>
                  </m:oMath>
                </a14:m>
                <a:endParaRPr lang="zh-CN" altLang="en-US" sz="2000" dirty="0">
                  <a:latin typeface="Arial" panose="020B0604020202020204" pitchFamily="34" charset="0"/>
                  <a:cs typeface="Arial" panose="020B0604020202020204" pitchFamily="34" charset="0"/>
                </a:endParaRPr>
              </a:p>
            </p:txBody>
          </p:sp>
        </mc:Choice>
        <mc:Fallback xmlns="">
          <p:sp>
            <p:nvSpPr>
              <p:cNvPr id="81" name="内容占位符 2"/>
              <p:cNvSpPr txBox="1">
                <a:spLocks noRot="1" noChangeAspect="1" noMove="1" noResize="1" noEditPoints="1" noAdjustHandles="1" noChangeArrowheads="1" noChangeShapeType="1" noTextEdit="1"/>
              </p:cNvSpPr>
              <p:nvPr/>
            </p:nvSpPr>
            <p:spPr>
              <a:xfrm>
                <a:off x="3801619" y="5442459"/>
                <a:ext cx="2033801" cy="433752"/>
              </a:xfrm>
              <a:prstGeom prst="rect">
                <a:avLst/>
              </a:prstGeom>
              <a:blipFill>
                <a:blip r:embed="rId15"/>
                <a:stretch>
                  <a:fillRect t="-14085" b="-112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内容占位符 2"/>
              <p:cNvSpPr txBox="1">
                <a:spLocks/>
              </p:cNvSpPr>
              <p:nvPr/>
            </p:nvSpPr>
            <p:spPr>
              <a:xfrm>
                <a:off x="7073630" y="5439674"/>
                <a:ext cx="2103937" cy="433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Palette  </a:t>
                </a:r>
                <a14:m>
                  <m:oMath xmlns:m="http://schemas.openxmlformats.org/officeDocument/2006/math">
                    <m:sSup>
                      <m:sSupPr>
                        <m:ctrlPr>
                          <a:rPr lang="en-US" altLang="zh-CN" sz="2000" i="1" dirty="0">
                            <a:solidFill>
                              <a:srgbClr val="FF0000"/>
                            </a:solidFill>
                            <a:latin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cs typeface="Times New Roman" panose="02020603050405020304" pitchFamily="18" charset="0"/>
                          </a:rPr>
                          <m:t>𝑉</m:t>
                        </m:r>
                        <m:r>
                          <m:rPr>
                            <m:nor/>
                          </m:rPr>
                          <a:rPr lang="zh-CN" altLang="en-US" sz="2000" dirty="0">
                            <a:solidFill>
                              <a:srgbClr val="FF0000"/>
                            </a:solidFill>
                            <a:latin typeface="Arial" panose="020B0604020202020204" pitchFamily="34" charset="0"/>
                            <a:cs typeface="Arial" panose="020B0604020202020204" pitchFamily="34" charset="0"/>
                          </a:rPr>
                          <m:t> </m:t>
                        </m:r>
                      </m:e>
                      <m:sup>
                        <m:r>
                          <a:rPr lang="en-US" altLang="zh-CN" sz="2000" i="1" dirty="0">
                            <a:solidFill>
                              <a:srgbClr val="FF0000"/>
                            </a:solidFill>
                            <a:latin typeface="Cambria Math" panose="02040503050406030204" pitchFamily="18" charset="0"/>
                            <a:cs typeface="Times New Roman" panose="02020603050405020304" pitchFamily="18" charset="0"/>
                          </a:rPr>
                          <m:t>′</m:t>
                        </m:r>
                      </m:sup>
                    </m:sSup>
                  </m:oMath>
                </a14:m>
                <a:endParaRPr lang="zh-CN" altLang="en-US" sz="2000" dirty="0">
                  <a:latin typeface="Arial" panose="020B0604020202020204" pitchFamily="34" charset="0"/>
                  <a:cs typeface="Arial" panose="020B0604020202020204" pitchFamily="34" charset="0"/>
                </a:endParaRPr>
              </a:p>
            </p:txBody>
          </p:sp>
        </mc:Choice>
        <mc:Fallback xmlns="">
          <p:sp>
            <p:nvSpPr>
              <p:cNvPr id="82" name="内容占位符 2"/>
              <p:cNvSpPr txBox="1">
                <a:spLocks noRot="1" noChangeAspect="1" noMove="1" noResize="1" noEditPoints="1" noAdjustHandles="1" noChangeArrowheads="1" noChangeShapeType="1" noTextEdit="1"/>
              </p:cNvSpPr>
              <p:nvPr/>
            </p:nvSpPr>
            <p:spPr>
              <a:xfrm>
                <a:off x="7073630" y="5439674"/>
                <a:ext cx="2103937" cy="433752"/>
              </a:xfrm>
              <a:prstGeom prst="rect">
                <a:avLst/>
              </a:prstGeom>
              <a:blipFill>
                <a:blip r:embed="rId16"/>
                <a:stretch>
                  <a:fillRect t="-12676" b="-11268"/>
                </a:stretch>
              </a:blipFill>
            </p:spPr>
            <p:txBody>
              <a:bodyPr/>
              <a:lstStyle/>
              <a:p>
                <a:r>
                  <a:rPr lang="zh-CN" altLang="en-US">
                    <a:noFill/>
                  </a:rPr>
                  <a:t> </a:t>
                </a:r>
              </a:p>
            </p:txBody>
          </p:sp>
        </mc:Fallback>
      </mc:AlternateContent>
      <p:sp>
        <p:nvSpPr>
          <p:cNvPr id="83" name="内容占位符 2"/>
          <p:cNvSpPr txBox="1">
            <a:spLocks/>
          </p:cNvSpPr>
          <p:nvPr/>
        </p:nvSpPr>
        <p:spPr>
          <a:xfrm>
            <a:off x="9349217" y="5440750"/>
            <a:ext cx="2480834" cy="421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Recolored image</a:t>
            </a:r>
            <a:endParaRPr lang="zh-CN" altLang="en-US" sz="2000" dirty="0">
              <a:latin typeface="Arial" panose="020B0604020202020204" pitchFamily="34" charset="0"/>
              <a:cs typeface="Arial" panose="020B0604020202020204" pitchFamily="34" charset="0"/>
            </a:endParaRPr>
          </a:p>
        </p:txBody>
      </p:sp>
      <p:cxnSp>
        <p:nvCxnSpPr>
          <p:cNvPr id="37" name="曲线连接符 36"/>
          <p:cNvCxnSpPr>
            <a:stCxn id="50" idx="5"/>
            <a:endCxn id="11" idx="4"/>
          </p:cNvCxnSpPr>
          <p:nvPr/>
        </p:nvCxnSpPr>
        <p:spPr>
          <a:xfrm rot="5400000" flipH="1" flipV="1">
            <a:off x="3568949" y="2679168"/>
            <a:ext cx="256179" cy="2869082"/>
          </a:xfrm>
          <a:prstGeom prst="curvedConnector3">
            <a:avLst>
              <a:gd name="adj1" fmla="val -95769"/>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曲线连接符 41"/>
          <p:cNvCxnSpPr>
            <a:stCxn id="11" idx="7"/>
            <a:endCxn id="54" idx="0"/>
          </p:cNvCxnSpPr>
          <p:nvPr/>
        </p:nvCxnSpPr>
        <p:spPr>
          <a:xfrm rot="16200000" flipH="1">
            <a:off x="6520474" y="2539575"/>
            <a:ext cx="392268" cy="3089234"/>
          </a:xfrm>
          <a:prstGeom prst="curvedConnector3">
            <a:avLst>
              <a:gd name="adj1" fmla="val -87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1713769"/>
      </p:ext>
    </p:extLst>
  </p:cSld>
  <p:clrMapOvr>
    <a:masterClrMapping/>
  </p:clrMapOvr>
  <mc:AlternateContent xmlns:mc="http://schemas.openxmlformats.org/markup-compatibility/2006" xmlns:p14="http://schemas.microsoft.com/office/powerpoint/2010/main">
    <mc:Choice Requires="p14">
      <p:transition spd="slow" p14:dur="2000" advTm="27358"/>
    </mc:Choice>
    <mc:Fallback xmlns="">
      <p:transition spd="slow" advTm="273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9" grpId="0"/>
      <p:bldP spid="50" grpId="0" animBg="1"/>
      <p:bldP spid="95" grpId="0"/>
      <p:bldP spid="54" grpId="0" animBg="1"/>
      <p:bldP spid="82" grpId="0"/>
      <p:bldP spid="8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1068497" y="713155"/>
            <a:ext cx="10055003" cy="1325563"/>
          </a:xfrm>
          <a:ln>
            <a:solidFill>
              <a:schemeClr val="bg1"/>
            </a:solidFill>
          </a:ln>
        </p:spPr>
        <p:txBody>
          <a:bodyPr>
            <a:normAutofit/>
          </a:bodyPr>
          <a:lstStyle/>
          <a:p>
            <a:pPr algn="ctr"/>
            <a:r>
              <a:rPr lang="en-US" altLang="zh-CN" sz="6000" dirty="0">
                <a:latin typeface="Arial" panose="020B0604020202020204" pitchFamily="34" charset="0"/>
                <a:cs typeface="Arial" panose="020B0604020202020204" pitchFamily="34" charset="0"/>
              </a:rPr>
              <a:t>Thank</a:t>
            </a:r>
            <a:r>
              <a:rPr lang="zh-CN" altLang="en-US" sz="6000" dirty="0">
                <a:latin typeface="Arial" panose="020B0604020202020204" pitchFamily="34" charset="0"/>
                <a:cs typeface="Arial" panose="020B0604020202020204" pitchFamily="34" charset="0"/>
              </a:rPr>
              <a:t> </a:t>
            </a:r>
            <a:r>
              <a:rPr lang="en-US" altLang="zh-CN" sz="6000" dirty="0">
                <a:latin typeface="Arial" panose="020B0604020202020204" pitchFamily="34" charset="0"/>
                <a:cs typeface="Arial" panose="020B0604020202020204" pitchFamily="34" charset="0"/>
              </a:rPr>
              <a:t>You!</a:t>
            </a:r>
            <a:endParaRPr lang="en-US" sz="6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E0159ED-1305-B941-9A63-43A09B5392C3}"/>
              </a:ext>
            </a:extLst>
          </p:cNvPr>
          <p:cNvSpPr txBox="1"/>
          <p:nvPr/>
        </p:nvSpPr>
        <p:spPr>
          <a:xfrm>
            <a:off x="820847" y="2112225"/>
            <a:ext cx="10055003" cy="3416320"/>
          </a:xfrm>
          <a:prstGeom prst="rect">
            <a:avLst/>
          </a:prstGeom>
          <a:noFill/>
          <a:ln>
            <a:solidFill>
              <a:schemeClr val="bg1"/>
            </a:solidFill>
          </a:ln>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Contact</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Information:</a:t>
            </a:r>
          </a:p>
          <a:p>
            <a:pPr marL="742950" lvl="1" indent="-285750">
              <a:lnSpc>
                <a:spcPct val="15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Zheng-Jun Du:</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3"/>
              </a:rPr>
              <a:t>duzj19@mails.tsinghua.edu.cn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Kai-Xiang Lei:</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4"/>
              </a:rPr>
              <a:t>leikx18@mails.tsinghua.edu.cn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Kun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Xu:</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5"/>
              </a:rPr>
              <a:t>xukun@tsinghua.edu.cn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Jianchao</a:t>
            </a:r>
            <a:r>
              <a:rPr lang="en-US" altLang="zh-CN" sz="2400" dirty="0">
                <a:latin typeface="Arial" panose="020B0604020202020204" pitchFamily="34" charset="0"/>
                <a:cs typeface="Arial" panose="020B0604020202020204" pitchFamily="34" charset="0"/>
              </a:rPr>
              <a:t> Tan: </a:t>
            </a:r>
            <a:r>
              <a:rPr lang="en-US" altLang="zh-CN" sz="2400" dirty="0">
                <a:latin typeface="Arial" panose="020B0604020202020204" pitchFamily="34" charset="0"/>
                <a:cs typeface="Arial" panose="020B0604020202020204" pitchFamily="34" charset="0"/>
                <a:hlinkClick r:id="rId6"/>
              </a:rPr>
              <a:t>tanjianchaoustc@gmail.com</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Yotam</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Gingold</a:t>
            </a:r>
            <a:r>
              <a:rPr lang="en-US" altLang="zh-CN"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7"/>
              </a:rPr>
              <a:t>ygingold@gmu.edu</a:t>
            </a:r>
            <a:endParaRPr lang="en-US" altLang="zh-CN" sz="24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2988" y="2525455"/>
            <a:ext cx="2476190" cy="2476190"/>
          </a:xfrm>
          <a:prstGeom prst="rect">
            <a:avLst/>
          </a:prstGeom>
        </p:spPr>
      </p:pic>
      <p:sp>
        <p:nvSpPr>
          <p:cNvPr id="5" name="矩形 4"/>
          <p:cNvSpPr/>
          <p:nvPr/>
        </p:nvSpPr>
        <p:spPr>
          <a:xfrm>
            <a:off x="8052988" y="5066880"/>
            <a:ext cx="2476190" cy="461665"/>
          </a:xfrm>
          <a:prstGeom prst="rect">
            <a:avLst/>
          </a:prstGeom>
        </p:spPr>
        <p:txBody>
          <a:bodyPr wrap="square">
            <a:spAutoFit/>
          </a:bodyPr>
          <a:lstStyle/>
          <a:p>
            <a:pPr algn="ctr"/>
            <a:r>
              <a:rPr lang="en-US" altLang="zh-CN" sz="2400" dirty="0">
                <a:latin typeface="Arial" panose="020B0604020202020204" pitchFamily="34" charset="0"/>
                <a:cs typeface="Arial" panose="020B0604020202020204" pitchFamily="34" charset="0"/>
              </a:rPr>
              <a:t>Project page</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868512"/>
      </p:ext>
    </p:extLst>
  </p:cSld>
  <p:clrMapOvr>
    <a:masterClrMapping/>
  </p:clrMapOvr>
  <mc:AlternateContent xmlns:mc="http://schemas.openxmlformats.org/markup-compatibility/2006" xmlns:p14="http://schemas.microsoft.com/office/powerpoint/2010/main">
    <mc:Choice Requires="p14">
      <p:transition spd="slow" p14:dur="2000" advTm="12016"/>
    </mc:Choice>
    <mc:Fallback xmlns="">
      <p:transition spd="slow" advTm="120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9" name="内容占位符 2"/>
              <p:cNvSpPr>
                <a:spLocks noGrp="1"/>
              </p:cNvSpPr>
              <p:nvPr>
                <p:ph idx="1"/>
              </p:nvPr>
            </p:nvSpPr>
            <p:spPr>
              <a:xfrm>
                <a:off x="838200" y="1825625"/>
                <a:ext cx="10296526" cy="662253"/>
              </a:xfrm>
            </p:spPr>
            <p:txBody>
              <a:bodyPr>
                <a:normAutofit/>
              </a:bodyPr>
              <a:lstStyle/>
              <a:p>
                <a:r>
                  <a:rPr lang="en-US" altLang="zh-CN" dirty="0">
                    <a:latin typeface="Arial" panose="020B0604020202020204" pitchFamily="34" charset="0"/>
                    <a:cs typeface="Arial" panose="020B0604020202020204" pitchFamily="34" charset="0"/>
                  </a:rPr>
                  <a:t>Measurement of the convex hull-based palette </a:t>
                </a:r>
                <a14:m>
                  <m:oMath xmlns:m="http://schemas.openxmlformats.org/officeDocument/2006/math">
                    <m:r>
                      <m:rPr>
                        <m:sty m:val="p"/>
                      </m:rPr>
                      <a:rPr lang="en-US" altLang="zh-CN">
                        <a:latin typeface="Cambria Math" panose="02040503050406030204" pitchFamily="18" charset="0"/>
                      </a:rPr>
                      <m:t>V</m:t>
                    </m:r>
                  </m:oMath>
                </a14:m>
                <a:endParaRPr lang="en-US" altLang="zh-CN" b="1" dirty="0">
                  <a:latin typeface="Arial" panose="020B0604020202020204" pitchFamily="34" charset="0"/>
                  <a:cs typeface="Arial" panose="020B0604020202020204" pitchFamily="34" charset="0"/>
                </a:endParaRPr>
              </a:p>
            </p:txBody>
          </p:sp>
        </mc:Choice>
        <mc:Fallback xmlns="">
          <p:sp>
            <p:nvSpPr>
              <p:cNvPr id="99" name="内容占位符 2"/>
              <p:cNvSpPr>
                <a:spLocks noGrp="1" noRot="1" noChangeAspect="1" noMove="1" noResize="1" noEditPoints="1" noAdjustHandles="1" noChangeArrowheads="1" noChangeShapeType="1" noTextEdit="1"/>
              </p:cNvSpPr>
              <p:nvPr>
                <p:ph idx="1"/>
              </p:nvPr>
            </p:nvSpPr>
            <p:spPr>
              <a:xfrm>
                <a:off x="838200" y="1825625"/>
                <a:ext cx="10296526" cy="662253"/>
              </a:xfrm>
              <a:blipFill>
                <a:blip r:embed="rId6"/>
                <a:stretch>
                  <a:fillRect l="-1066" t="-155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p:cNvSpPr txBox="1"/>
              <p:nvPr/>
            </p:nvSpPr>
            <p:spPr>
              <a:xfrm>
                <a:off x="962374" y="3170380"/>
                <a:ext cx="4195820" cy="941155"/>
              </a:xfrm>
              <a:prstGeom prst="rect">
                <a:avLst/>
              </a:prstGeom>
              <a:noFill/>
              <a:ln w="19050">
                <a:solidFill>
                  <a:srgbClr val="C0000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i="1" smtClean="0">
                          <a:latin typeface="Cambria Math" panose="02040503050406030204" pitchFamily="18" charset="0"/>
                        </a:rPr>
                        <m:t>𝑅</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b="0" i="0" dirty="0" smtClean="0">
                              <a:latin typeface="Cambria Math" panose="02040503050406030204" pitchFamily="18" charset="0"/>
                            </a:rPr>
                            <m:t>I</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i="1" dirty="0">
                              <a:latin typeface="Cambria Math" panose="02040503050406030204" pitchFamily="18" charset="0"/>
                            </a:rPr>
                            <m:t>p</m:t>
                          </m:r>
                          <m:r>
                            <a:rPr lang="en-US" altLang="zh-CN" sz="2400" i="1" dirty="0" smtClean="0">
                              <a:latin typeface="Cambria Math" panose="02040503050406030204" pitchFamily="18" charset="0"/>
                              <a:ea typeface="Cambria Math" panose="02040503050406030204" pitchFamily="18" charset="0"/>
                            </a:rPr>
                            <m:t>∈</m:t>
                          </m:r>
                          <m:r>
                            <m:rPr>
                              <m:sty m:val="p"/>
                            </m:rPr>
                            <a:rPr lang="en-US" altLang="zh-CN" sz="2400" dirty="0">
                              <a:latin typeface="Cambria Math" panose="02040503050406030204" pitchFamily="18" charset="0"/>
                            </a:rPr>
                            <m:t>I</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 −</m:t>
                          </m:r>
                          <m:r>
                            <a:rPr lang="en-US" altLang="zh-CN" sz="2400" b="0" i="1" dirty="0" smtClean="0">
                              <a:latin typeface="Cambria Math" panose="02040503050406030204" pitchFamily="18" charset="0"/>
                            </a:rPr>
                            <m:t>𝑝𝑟𝑜𝑗</m:t>
                          </m:r>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102" name="文本框 101"/>
              <p:cNvSpPr txBox="1">
                <a:spLocks noRot="1" noChangeAspect="1" noMove="1" noResize="1" noEditPoints="1" noAdjustHandles="1" noChangeArrowheads="1" noChangeShapeType="1" noTextEdit="1"/>
              </p:cNvSpPr>
              <p:nvPr/>
            </p:nvSpPr>
            <p:spPr>
              <a:xfrm>
                <a:off x="962374" y="3170380"/>
                <a:ext cx="4195820" cy="941155"/>
              </a:xfrm>
              <a:prstGeom prst="rect">
                <a:avLst/>
              </a:prstGeom>
              <a:blipFill>
                <a:blip r:embed="rId7"/>
                <a:stretch>
                  <a:fillRect/>
                </a:stretch>
              </a:blipFill>
              <a:ln w="19050">
                <a:solidFill>
                  <a:srgbClr val="C00000"/>
                </a:solidFill>
              </a:ln>
            </p:spPr>
            <p:txBody>
              <a:bodyPr/>
              <a:lstStyle/>
              <a:p>
                <a:r>
                  <a:rPr lang="zh-CN" altLang="en-US">
                    <a:noFill/>
                  </a:rPr>
                  <a:t> </a:t>
                </a:r>
              </a:p>
            </p:txBody>
          </p:sp>
        </mc:Fallback>
      </mc:AlternateContent>
      <p:sp>
        <p:nvSpPr>
          <p:cNvPr id="103" name="Rectangle 26"/>
          <p:cNvSpPr/>
          <p:nvPr/>
        </p:nvSpPr>
        <p:spPr>
          <a:xfrm>
            <a:off x="870179" y="2557218"/>
            <a:ext cx="4259440" cy="477054"/>
          </a:xfrm>
          <a:prstGeom prst="rect">
            <a:avLst/>
          </a:prstGeom>
        </p:spPr>
        <p:txBody>
          <a:bodyPr wrap="square">
            <a:spAutoFit/>
          </a:bodyPr>
          <a:lstStyle/>
          <a:p>
            <a:pPr marL="342900" indent="-342900">
              <a:buFont typeface="Wingdings" panose="05000000000000000000" pitchFamily="2" charset="2"/>
              <a:buChar char="Ø"/>
            </a:pPr>
            <a:r>
              <a:rPr lang="en-US" altLang="zh-CN" sz="2500" kern="0" dirty="0">
                <a:latin typeface="Arial" panose="020B0604020202020204" pitchFamily="34" charset="0"/>
                <a:ea typeface="ＭＳ Ｐゴシック"/>
                <a:cs typeface="Arial" panose="020B0604020202020204" pitchFamily="34" charset="0"/>
              </a:rPr>
              <a:t>Reconstruction  accuracy</a:t>
            </a:r>
            <a:endParaRPr lang="en-US" sz="25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1" name="文本框 110"/>
              <p:cNvSpPr txBox="1"/>
              <p:nvPr/>
            </p:nvSpPr>
            <p:spPr>
              <a:xfrm>
                <a:off x="6351058" y="3192855"/>
                <a:ext cx="3678767" cy="896207"/>
              </a:xfrm>
              <a:prstGeom prst="rect">
                <a:avLst/>
              </a:prstGeom>
              <a:noFill/>
              <a:ln w="19050">
                <a:solidFill>
                  <a:srgbClr val="00B05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𝐶</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b="0" i="0" dirty="0" smtClean="0">
                              <a:latin typeface="Cambria Math" panose="02040503050406030204" pitchFamily="18" charset="0"/>
                            </a:rPr>
                            <m:t>v</m:t>
                          </m:r>
                          <m:r>
                            <m:rPr>
                              <m:brk m:alnAt="7"/>
                            </m:rPr>
                            <a:rPr lang="en-US" altLang="zh-CN" sz="2400" i="1" dirty="0" smtClean="0">
                              <a:latin typeface="Cambria Math" panose="02040503050406030204" pitchFamily="18" charset="0"/>
                              <a:ea typeface="Cambria Math" panose="02040503050406030204" pitchFamily="18" charset="0"/>
                            </a:rPr>
                            <m:t>∈</m:t>
                          </m:r>
                          <m:r>
                            <m:rPr>
                              <m:sty m:val="p"/>
                            </m:rPr>
                            <a:rPr lang="en-US" altLang="zh-CN" sz="2400">
                              <a:latin typeface="Cambria Math" panose="02040503050406030204" pitchFamily="18" charset="0"/>
                            </a:rPr>
                            <m:t>V</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v</m:t>
                          </m:r>
                          <m:r>
                            <a:rPr lang="en-US" altLang="zh-CN" sz="2400" b="0" i="1" dirty="0" smtClean="0">
                              <a:latin typeface="Cambria Math" panose="02040503050406030204" pitchFamily="18" charset="0"/>
                            </a:rPr>
                            <m:t> −</m:t>
                          </m:r>
                          <m:sSub>
                            <m:sSubPr>
                              <m:ctrlPr>
                                <a:rPr lang="en-US" altLang="zh-CN" sz="2400" i="1" dirty="0">
                                  <a:latin typeface="Cambria Math" panose="02040503050406030204" pitchFamily="18" charset="0"/>
                                </a:rPr>
                              </m:ctrlPr>
                            </m:sSubPr>
                            <m:e>
                              <m:r>
                                <m:rPr>
                                  <m:sty m:val="p"/>
                                </m:rPr>
                                <a:rPr lang="en-US" altLang="zh-CN" sz="2400" b="0" i="0" dirty="0" smtClean="0">
                                  <a:latin typeface="Cambria Math" panose="02040503050406030204" pitchFamily="18" charset="0"/>
                                </a:rPr>
                                <m:t>v</m:t>
                              </m:r>
                            </m:e>
                            <m:sub>
                              <m:r>
                                <a:rPr lang="en-US" altLang="zh-CN" sz="2400" b="0" i="1" dirty="0" smtClean="0">
                                  <a:latin typeface="Cambria Math" panose="02040503050406030204" pitchFamily="18" charset="0"/>
                                </a:rPr>
                                <m:t>𝑐</m:t>
                              </m:r>
                            </m:sub>
                          </m:sSub>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111" name="文本框 110"/>
              <p:cNvSpPr txBox="1">
                <a:spLocks noRot="1" noChangeAspect="1" noMove="1" noResize="1" noEditPoints="1" noAdjustHandles="1" noChangeArrowheads="1" noChangeShapeType="1" noTextEdit="1"/>
              </p:cNvSpPr>
              <p:nvPr/>
            </p:nvSpPr>
            <p:spPr>
              <a:xfrm>
                <a:off x="6351058" y="3192855"/>
                <a:ext cx="3678767" cy="896207"/>
              </a:xfrm>
              <a:prstGeom prst="rect">
                <a:avLst/>
              </a:prstGeom>
              <a:blipFill>
                <a:blip r:embed="rId8"/>
                <a:stretch>
                  <a:fillRect/>
                </a:stretch>
              </a:blipFill>
              <a:ln w="19050">
                <a:solidFill>
                  <a:srgbClr val="00B050"/>
                </a:solidFill>
              </a:ln>
            </p:spPr>
            <p:txBody>
              <a:bodyPr/>
              <a:lstStyle/>
              <a:p>
                <a:r>
                  <a:rPr lang="zh-CN" altLang="en-US">
                    <a:noFill/>
                  </a:rPr>
                  <a:t> </a:t>
                </a:r>
              </a:p>
            </p:txBody>
          </p:sp>
        </mc:Fallback>
      </mc:AlternateContent>
      <p:sp>
        <p:nvSpPr>
          <p:cNvPr id="112" name="Rectangle 26"/>
          <p:cNvSpPr/>
          <p:nvPr/>
        </p:nvSpPr>
        <p:spPr>
          <a:xfrm>
            <a:off x="6233183" y="2572238"/>
            <a:ext cx="4425863" cy="477054"/>
          </a:xfrm>
          <a:prstGeom prst="rect">
            <a:avLst/>
          </a:prstGeom>
        </p:spPr>
        <p:txBody>
          <a:bodyPr wrap="square">
            <a:spAutoFit/>
          </a:bodyPr>
          <a:lstStyle/>
          <a:p>
            <a:pPr marL="342900" indent="-342900">
              <a:buFont typeface="Wingdings" panose="05000000000000000000" pitchFamily="2" charset="2"/>
              <a:buChar char="Ø"/>
            </a:pPr>
            <a:r>
              <a:rPr lang="en-US" sz="2500" kern="0" dirty="0">
                <a:latin typeface="Arial" panose="020B0604020202020204" pitchFamily="34" charset="0"/>
                <a:ea typeface="ＭＳ Ｐゴシック"/>
                <a:cs typeface="Arial" panose="020B0604020202020204" pitchFamily="34" charset="0"/>
              </a:rPr>
              <a:t> </a:t>
            </a:r>
            <a:r>
              <a:rPr lang="en-US" altLang="zh-CN" sz="2500" kern="0" dirty="0">
                <a:latin typeface="Arial" panose="020B0604020202020204" pitchFamily="34" charset="0"/>
                <a:ea typeface="ＭＳ Ｐゴシック"/>
                <a:cs typeface="Arial" panose="020B0604020202020204" pitchFamily="34" charset="0"/>
              </a:rPr>
              <a:t>Compactness</a:t>
            </a:r>
            <a:endParaRPr lang="en-US" sz="25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9"/>
          <a:stretch>
            <a:fillRect/>
          </a:stretch>
        </p:blipFill>
        <p:spPr>
          <a:xfrm>
            <a:off x="1293091" y="4498032"/>
            <a:ext cx="4009735" cy="2163984"/>
          </a:xfrm>
          <a:prstGeom prst="rect">
            <a:avLst/>
          </a:prstGeom>
        </p:spPr>
      </p:pic>
      <p:pic>
        <p:nvPicPr>
          <p:cNvPr id="4" name="图片 3"/>
          <p:cNvPicPr>
            <a:picLocks noChangeAspect="1"/>
          </p:cNvPicPr>
          <p:nvPr/>
        </p:nvPicPr>
        <p:blipFill>
          <a:blip r:embed="rId10"/>
          <a:stretch>
            <a:fillRect/>
          </a:stretch>
        </p:blipFill>
        <p:spPr>
          <a:xfrm>
            <a:off x="6405693" y="4187736"/>
            <a:ext cx="3320203" cy="2464756"/>
          </a:xfrm>
          <a:prstGeom prst="rect">
            <a:avLst/>
          </a:prstGeom>
        </p:spPr>
      </p:pic>
    </p:spTree>
    <p:custDataLst>
      <p:tags r:id="rId1"/>
    </p:custDataLst>
    <p:extLst>
      <p:ext uri="{BB962C8B-B14F-4D97-AF65-F5344CB8AC3E}">
        <p14:creationId xmlns:p14="http://schemas.microsoft.com/office/powerpoint/2010/main" val="403463724"/>
      </p:ext>
    </p:extLst>
  </p:cSld>
  <p:clrMapOvr>
    <a:masterClrMapping/>
  </p:clrMapOvr>
  <mc:AlternateContent xmlns:mc="http://schemas.openxmlformats.org/markup-compatibility/2006" xmlns:p14="http://schemas.microsoft.com/office/powerpoint/2010/main">
    <mc:Choice Requires="p14">
      <p:transition spd="slow" p14:dur="2000" advTm="52148"/>
    </mc:Choice>
    <mc:Fallback xmlns="">
      <p:transition spd="slow" advTm="52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11" grpId="0" animBg="1"/>
      <p:bldP spid="1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文本框 10"/>
              <p:cNvSpPr txBox="1"/>
              <p:nvPr/>
            </p:nvSpPr>
            <p:spPr>
              <a:xfrm>
                <a:off x="2860259" y="5116920"/>
                <a:ext cx="5117334" cy="430887"/>
              </a:xfrm>
              <a:prstGeom prst="rect">
                <a:avLst/>
              </a:prstGeom>
              <a:noFill/>
              <a:ln w="28575">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dirty="0" smtClean="0">
                          <a:latin typeface="Cambria Math" panose="02040503050406030204" pitchFamily="18" charset="0"/>
                        </a:rPr>
                        <m:t>𝐿</m:t>
                      </m:r>
                      <m:d>
                        <m:dPr>
                          <m:ctrlPr>
                            <a:rPr lang="en-US" altLang="zh-CN" sz="2800" i="1" dirty="0" smtClean="0">
                              <a:latin typeface="Cambria Math" panose="02040503050406030204" pitchFamily="18" charset="0"/>
                            </a:rPr>
                          </m:ctrlPr>
                        </m:dPr>
                        <m:e>
                          <m:r>
                            <m:rPr>
                              <m:sty m:val="p"/>
                            </m:rPr>
                            <a:rPr lang="en-US" altLang="zh-CN" sz="2800">
                              <a:latin typeface="Cambria Math" panose="02040503050406030204" pitchFamily="18" charset="0"/>
                            </a:rPr>
                            <m:t>V</m:t>
                          </m:r>
                          <m:r>
                            <a:rPr lang="en-US" altLang="zh-CN" sz="2800" i="1" dirty="0">
                              <a:latin typeface="Cambria Math" panose="02040503050406030204" pitchFamily="18" charset="0"/>
                            </a:rPr>
                            <m:t>,</m:t>
                          </m:r>
                          <m:r>
                            <m:rPr>
                              <m:sty m:val="p"/>
                            </m:rPr>
                            <a:rPr lang="en-US" altLang="zh-CN" sz="2800" dirty="0">
                              <a:latin typeface="Cambria Math" panose="02040503050406030204" pitchFamily="18" charset="0"/>
                            </a:rPr>
                            <m:t>I</m:t>
                          </m:r>
                        </m:e>
                      </m:d>
                      <m:r>
                        <a:rPr lang="en-US" altLang="zh-CN" sz="2800" b="0" i="1" smtClean="0">
                          <a:latin typeface="Cambria Math" panose="02040503050406030204" pitchFamily="18" charset="0"/>
                        </a:rPr>
                        <m:t>=</m:t>
                      </m:r>
                      <m:r>
                        <a:rPr lang="el-GR" altLang="zh-CN" sz="2800" b="0" i="1">
                          <a:latin typeface="Cambria Math" panose="02040503050406030204" pitchFamily="18" charset="0"/>
                        </a:rPr>
                        <m:t>𝜆</m:t>
                      </m:r>
                      <m:r>
                        <a:rPr lang="en-US" altLang="zh-CN" sz="2800" b="0" i="1" smtClean="0">
                          <a:latin typeface="Cambria Math" panose="02040503050406030204" pitchFamily="18" charset="0"/>
                        </a:rPr>
                        <m:t>𝑅</m:t>
                      </m:r>
                      <m:d>
                        <m:dPr>
                          <m:ctrlPr>
                            <a:rPr lang="en-US" altLang="zh-CN" sz="2800" i="1" smtClean="0">
                              <a:latin typeface="Cambria Math" panose="02040503050406030204" pitchFamily="18" charset="0"/>
                            </a:rPr>
                          </m:ctrlPr>
                        </m:dPr>
                        <m:e>
                          <m:r>
                            <m:rPr>
                              <m:sty m:val="p"/>
                            </m:rPr>
                            <a:rPr lang="en-US" altLang="zh-CN" sz="2800">
                              <a:latin typeface="Cambria Math" panose="02040503050406030204" pitchFamily="18" charset="0"/>
                            </a:rPr>
                            <m:t>V</m:t>
                          </m:r>
                          <m:r>
                            <a:rPr lang="en-US" altLang="zh-CN" sz="2800" i="1" dirty="0">
                              <a:latin typeface="Cambria Math" panose="02040503050406030204" pitchFamily="18" charset="0"/>
                            </a:rPr>
                            <m:t>,</m:t>
                          </m:r>
                          <m:r>
                            <m:rPr>
                              <m:sty m:val="p"/>
                            </m:rPr>
                            <a:rPr lang="en-US" altLang="zh-CN" sz="2800" dirty="0">
                              <a:latin typeface="Cambria Math" panose="02040503050406030204" pitchFamily="18" charset="0"/>
                            </a:rPr>
                            <m:t>I</m:t>
                          </m:r>
                        </m:e>
                      </m:d>
                      <m:r>
                        <a:rPr lang="en-US" altLang="zh-CN" sz="2800" b="0" i="1" dirty="0" smtClean="0">
                          <a:latin typeface="Cambria Math" panose="02040503050406030204" pitchFamily="18" charset="0"/>
                        </a:rPr>
                        <m:t>  +  </m:t>
                      </m:r>
                      <m:r>
                        <a:rPr lang="en-US" altLang="zh-CN" sz="2800" b="0" i="1" smtClean="0">
                          <a:latin typeface="Cambria Math" panose="02040503050406030204" pitchFamily="18" charset="0"/>
                        </a:rPr>
                        <m:t>𝐶</m:t>
                      </m:r>
                      <m:d>
                        <m:dPr>
                          <m:ctrlPr>
                            <a:rPr lang="en-US" altLang="zh-CN" sz="2800" i="1">
                              <a:latin typeface="Cambria Math" panose="02040503050406030204" pitchFamily="18" charset="0"/>
                            </a:rPr>
                          </m:ctrlPr>
                        </m:dPr>
                        <m:e>
                          <m:r>
                            <m:rPr>
                              <m:sty m:val="p"/>
                            </m:rPr>
                            <a:rPr lang="en-US" altLang="zh-CN" sz="2800">
                              <a:latin typeface="Cambria Math" panose="02040503050406030204" pitchFamily="18" charset="0"/>
                            </a:rPr>
                            <m:t>V</m:t>
                          </m:r>
                          <m:r>
                            <a:rPr lang="en-US" altLang="zh-CN" sz="2800" i="1" dirty="0">
                              <a:latin typeface="Cambria Math" panose="02040503050406030204" pitchFamily="18" charset="0"/>
                            </a:rPr>
                            <m:t>,</m:t>
                          </m:r>
                          <m:r>
                            <m:rPr>
                              <m:sty m:val="p"/>
                            </m:rPr>
                            <a:rPr lang="en-US" altLang="zh-CN" sz="2800" dirty="0">
                              <a:latin typeface="Cambria Math" panose="02040503050406030204" pitchFamily="18" charset="0"/>
                            </a:rPr>
                            <m:t>I</m:t>
                          </m:r>
                        </m:e>
                      </m:d>
                    </m:oMath>
                  </m:oMathPara>
                </a14:m>
                <a:endParaRPr lang="zh-CN" altLang="en-US" sz="2800" dirty="0">
                  <a:latin typeface="Arial" panose="020B0604020202020204" pitchFamily="34" charset="0"/>
                  <a:cs typeface="Arial" panose="020B0604020202020204" pitchFamily="34"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2860259" y="5116920"/>
                <a:ext cx="5117334" cy="430887"/>
              </a:xfrm>
              <a:prstGeom prst="rect">
                <a:avLst/>
              </a:prstGeom>
              <a:blipFill>
                <a:blip r:embed="rId6"/>
                <a:stretch>
                  <a:fillRect/>
                </a:stretch>
              </a:blipFill>
              <a:ln w="28575">
                <a:solidFill>
                  <a:schemeClr val="bg1"/>
                </a:solidFill>
              </a:ln>
            </p:spPr>
            <p:txBody>
              <a:bodyPr/>
              <a:lstStyle/>
              <a:p>
                <a:r>
                  <a:rPr lang="zh-CN" altLang="en-US">
                    <a:noFill/>
                  </a:rPr>
                  <a:t> </a:t>
                </a:r>
              </a:p>
            </p:txBody>
          </p:sp>
        </mc:Fallback>
      </mc:AlternateContent>
      <p:sp>
        <p:nvSpPr>
          <p:cNvPr id="13" name="右大括号 12"/>
          <p:cNvSpPr/>
          <p:nvPr/>
        </p:nvSpPr>
        <p:spPr>
          <a:xfrm rot="5400000">
            <a:off x="5146527" y="1898794"/>
            <a:ext cx="546395" cy="5334000"/>
          </a:xfrm>
          <a:prstGeom prst="rightBrace">
            <a:avLst>
              <a:gd name="adj1" fmla="val 8388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内容占位符 2"/>
              <p:cNvSpPr>
                <a:spLocks noGrp="1"/>
              </p:cNvSpPr>
              <p:nvPr>
                <p:ph idx="1"/>
              </p:nvPr>
            </p:nvSpPr>
            <p:spPr>
              <a:xfrm>
                <a:off x="838200" y="1825625"/>
                <a:ext cx="10296526" cy="662253"/>
              </a:xfrm>
            </p:spPr>
            <p:txBody>
              <a:bodyPr>
                <a:normAutofit/>
              </a:bodyPr>
              <a:lstStyle/>
              <a:p>
                <a:r>
                  <a:rPr lang="en-US" altLang="zh-CN" dirty="0">
                    <a:latin typeface="Arial" panose="020B0604020202020204" pitchFamily="34" charset="0"/>
                    <a:cs typeface="Arial" panose="020B0604020202020204" pitchFamily="34" charset="0"/>
                  </a:rPr>
                  <a:t>Measurement of the convex hull-based palette </a:t>
                </a:r>
                <a14:m>
                  <m:oMath xmlns:m="http://schemas.openxmlformats.org/officeDocument/2006/math">
                    <m:r>
                      <m:rPr>
                        <m:sty m:val="p"/>
                      </m:rPr>
                      <a:rPr lang="en-US" altLang="zh-CN">
                        <a:latin typeface="Cambria Math" panose="02040503050406030204" pitchFamily="18" charset="0"/>
                      </a:rPr>
                      <m:t>V</m:t>
                    </m:r>
                  </m:oMath>
                </a14:m>
                <a:endParaRPr lang="en-US" altLang="zh-CN" b="1" dirty="0">
                  <a:latin typeface="Arial" panose="020B0604020202020204" pitchFamily="34" charset="0"/>
                  <a:cs typeface="Arial" panose="020B0604020202020204" pitchFamily="34" charset="0"/>
                </a:endParaRPr>
              </a:p>
            </p:txBody>
          </p:sp>
        </mc:Choice>
        <mc:Fallback xmlns="">
          <p:sp>
            <p:nvSpPr>
              <p:cNvPr id="16" name="内容占位符 2"/>
              <p:cNvSpPr>
                <a:spLocks noGrp="1" noRot="1" noChangeAspect="1" noMove="1" noResize="1" noEditPoints="1" noAdjustHandles="1" noChangeArrowheads="1" noChangeShapeType="1" noTextEdit="1"/>
              </p:cNvSpPr>
              <p:nvPr>
                <p:ph idx="1"/>
              </p:nvPr>
            </p:nvSpPr>
            <p:spPr>
              <a:xfrm>
                <a:off x="838200" y="1825625"/>
                <a:ext cx="10296526" cy="662253"/>
              </a:xfrm>
              <a:blipFill>
                <a:blip r:embed="rId7"/>
                <a:stretch>
                  <a:fillRect l="-1066" t="-15596"/>
                </a:stretch>
              </a:blipFill>
            </p:spPr>
            <p:txBody>
              <a:bodyPr/>
              <a:lstStyle/>
              <a:p>
                <a:r>
                  <a:rPr lang="zh-CN" altLang="en-US">
                    <a:noFill/>
                  </a:rPr>
                  <a:t> </a:t>
                </a:r>
              </a:p>
            </p:txBody>
          </p:sp>
        </mc:Fallback>
      </mc:AlternateContent>
      <p:sp>
        <p:nvSpPr>
          <p:cNvPr id="18" name="Rectangle 26"/>
          <p:cNvSpPr/>
          <p:nvPr/>
        </p:nvSpPr>
        <p:spPr>
          <a:xfrm>
            <a:off x="870179" y="2557218"/>
            <a:ext cx="4259440" cy="477054"/>
          </a:xfrm>
          <a:prstGeom prst="rect">
            <a:avLst/>
          </a:prstGeom>
        </p:spPr>
        <p:txBody>
          <a:bodyPr wrap="square">
            <a:spAutoFit/>
          </a:bodyPr>
          <a:lstStyle/>
          <a:p>
            <a:pPr marL="342900" indent="-342900">
              <a:buFont typeface="Wingdings" panose="05000000000000000000" pitchFamily="2" charset="2"/>
              <a:buChar char="Ø"/>
            </a:pPr>
            <a:r>
              <a:rPr lang="en-US" altLang="zh-CN" sz="2500" kern="0" dirty="0">
                <a:latin typeface="Arial" panose="020B0604020202020204" pitchFamily="34" charset="0"/>
                <a:ea typeface="ＭＳ Ｐゴシック"/>
                <a:cs typeface="Arial" panose="020B0604020202020204" pitchFamily="34" charset="0"/>
              </a:rPr>
              <a:t>Reconstruction  accuracy</a:t>
            </a:r>
            <a:endParaRPr lang="en-US" sz="2500" dirty="0">
              <a:latin typeface="Arial" panose="020B0604020202020204" pitchFamily="34" charset="0"/>
              <a:cs typeface="Arial" panose="020B0604020202020204" pitchFamily="34" charset="0"/>
            </a:endParaRPr>
          </a:p>
        </p:txBody>
      </p:sp>
      <p:sp>
        <p:nvSpPr>
          <p:cNvPr id="20" name="Rectangle 26"/>
          <p:cNvSpPr/>
          <p:nvPr/>
        </p:nvSpPr>
        <p:spPr>
          <a:xfrm>
            <a:off x="6233183" y="2572238"/>
            <a:ext cx="4425863" cy="477054"/>
          </a:xfrm>
          <a:prstGeom prst="rect">
            <a:avLst/>
          </a:prstGeom>
        </p:spPr>
        <p:txBody>
          <a:bodyPr wrap="square">
            <a:spAutoFit/>
          </a:bodyPr>
          <a:lstStyle/>
          <a:p>
            <a:pPr marL="342900" indent="-342900">
              <a:buFont typeface="Wingdings" panose="05000000000000000000" pitchFamily="2" charset="2"/>
              <a:buChar char="Ø"/>
            </a:pPr>
            <a:r>
              <a:rPr lang="en-US" sz="2500" kern="0" dirty="0">
                <a:latin typeface="Arial" panose="020B0604020202020204" pitchFamily="34" charset="0"/>
                <a:ea typeface="ＭＳ Ｐゴシック"/>
                <a:cs typeface="Arial" panose="020B0604020202020204" pitchFamily="34" charset="0"/>
              </a:rPr>
              <a:t> </a:t>
            </a:r>
            <a:r>
              <a:rPr lang="en-US" altLang="zh-CN" sz="2500" kern="0" dirty="0">
                <a:latin typeface="Arial" panose="020B0604020202020204" pitchFamily="34" charset="0"/>
                <a:ea typeface="ＭＳ Ｐゴシック"/>
                <a:cs typeface="Arial" panose="020B0604020202020204" pitchFamily="34" charset="0"/>
              </a:rPr>
              <a:t>Compactness</a:t>
            </a:r>
            <a:endParaRPr lang="en-US" sz="2500" dirty="0">
              <a:latin typeface="Arial" panose="020B0604020202020204" pitchFamily="34" charset="0"/>
              <a:cs typeface="Arial" panose="020B0604020202020204" pitchFamily="34" charset="0"/>
            </a:endParaRPr>
          </a:p>
        </p:txBody>
      </p:sp>
      <p:sp>
        <p:nvSpPr>
          <p:cNvPr id="21" name="Rectangle 26"/>
          <p:cNvSpPr/>
          <p:nvPr/>
        </p:nvSpPr>
        <p:spPr>
          <a:xfrm>
            <a:off x="2860259" y="5868628"/>
            <a:ext cx="5226466" cy="477054"/>
          </a:xfrm>
          <a:prstGeom prst="rect">
            <a:avLst/>
          </a:prstGeom>
        </p:spPr>
        <p:txBody>
          <a:bodyPr wrap="square">
            <a:spAutoFit/>
          </a:bodyPr>
          <a:lstStyle/>
          <a:p>
            <a:pPr algn="ctr"/>
            <a:r>
              <a:rPr lang="en-US" sz="2500" kern="0" dirty="0">
                <a:latin typeface="Arial" panose="020B0604020202020204" pitchFamily="34" charset="0"/>
                <a:ea typeface="ＭＳ Ｐゴシック"/>
                <a:cs typeface="Arial" panose="020B0604020202020204" pitchFamily="34" charset="0"/>
              </a:rPr>
              <a:t> I</a:t>
            </a:r>
            <a:r>
              <a:rPr lang="en-US" altLang="zh-CN" sz="2500" kern="0" dirty="0">
                <a:latin typeface="Arial" panose="020B0604020202020204" pitchFamily="34" charset="0"/>
                <a:ea typeface="ＭＳ Ｐゴシック"/>
                <a:cs typeface="Arial" panose="020B0604020202020204" pitchFamily="34" charset="0"/>
              </a:rPr>
              <a:t>mage palette overall loss</a:t>
            </a:r>
            <a:endParaRPr lang="en-US" sz="25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文本框 21"/>
              <p:cNvSpPr txBox="1"/>
              <p:nvPr/>
            </p:nvSpPr>
            <p:spPr>
              <a:xfrm>
                <a:off x="962374" y="3170380"/>
                <a:ext cx="4195820" cy="941155"/>
              </a:xfrm>
              <a:prstGeom prst="rect">
                <a:avLst/>
              </a:prstGeom>
              <a:noFill/>
              <a:ln w="19050">
                <a:solidFill>
                  <a:srgbClr val="C0000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i="1" smtClean="0">
                          <a:latin typeface="Cambria Math" panose="02040503050406030204" pitchFamily="18" charset="0"/>
                        </a:rPr>
                        <m:t>𝑅</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b="0" i="0" dirty="0" smtClean="0">
                              <a:latin typeface="Cambria Math" panose="02040503050406030204" pitchFamily="18" charset="0"/>
                            </a:rPr>
                            <m:t>I</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i="1" dirty="0">
                              <a:latin typeface="Cambria Math" panose="02040503050406030204" pitchFamily="18" charset="0"/>
                            </a:rPr>
                            <m:t>p</m:t>
                          </m:r>
                          <m:r>
                            <a:rPr lang="en-US" altLang="zh-CN" sz="2400" i="1" dirty="0" smtClean="0">
                              <a:latin typeface="Cambria Math" panose="02040503050406030204" pitchFamily="18" charset="0"/>
                              <a:ea typeface="Cambria Math" panose="02040503050406030204" pitchFamily="18" charset="0"/>
                            </a:rPr>
                            <m:t>∈</m:t>
                          </m:r>
                          <m:r>
                            <m:rPr>
                              <m:sty m:val="p"/>
                            </m:rPr>
                            <a:rPr lang="en-US" altLang="zh-CN" sz="2400" dirty="0">
                              <a:latin typeface="Cambria Math" panose="02040503050406030204" pitchFamily="18" charset="0"/>
                            </a:rPr>
                            <m:t>I</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 −</m:t>
                          </m:r>
                          <m:r>
                            <a:rPr lang="en-US" altLang="zh-CN" sz="2400" b="0" i="1" dirty="0" smtClean="0">
                              <a:latin typeface="Cambria Math" panose="02040503050406030204" pitchFamily="18" charset="0"/>
                            </a:rPr>
                            <m:t>𝑝𝑟𝑜𝑗</m:t>
                          </m:r>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962374" y="3170380"/>
                <a:ext cx="4195820" cy="941155"/>
              </a:xfrm>
              <a:prstGeom prst="rect">
                <a:avLst/>
              </a:prstGeom>
              <a:blipFill>
                <a:blip r:embed="rId8"/>
                <a:stretch>
                  <a:fillRect/>
                </a:stretch>
              </a:blipFill>
              <a:ln w="19050">
                <a:solidFill>
                  <a:srgbClr val="C0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6351058" y="3192855"/>
                <a:ext cx="3678767" cy="896207"/>
              </a:xfrm>
              <a:prstGeom prst="rect">
                <a:avLst/>
              </a:prstGeom>
              <a:noFill/>
              <a:ln w="19050">
                <a:solidFill>
                  <a:srgbClr val="00B05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𝐶</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b="0" i="0" dirty="0" smtClean="0">
                              <a:latin typeface="Cambria Math" panose="02040503050406030204" pitchFamily="18" charset="0"/>
                            </a:rPr>
                            <m:t>v</m:t>
                          </m:r>
                          <m:r>
                            <m:rPr>
                              <m:brk m:alnAt="7"/>
                            </m:rPr>
                            <a:rPr lang="en-US" altLang="zh-CN" sz="2400" i="1" dirty="0" smtClean="0">
                              <a:latin typeface="Cambria Math" panose="02040503050406030204" pitchFamily="18" charset="0"/>
                              <a:ea typeface="Cambria Math" panose="02040503050406030204" pitchFamily="18" charset="0"/>
                            </a:rPr>
                            <m:t>∈</m:t>
                          </m:r>
                          <m:r>
                            <m:rPr>
                              <m:sty m:val="p"/>
                            </m:rPr>
                            <a:rPr lang="en-US" altLang="zh-CN" sz="2400">
                              <a:latin typeface="Cambria Math" panose="02040503050406030204" pitchFamily="18" charset="0"/>
                            </a:rPr>
                            <m:t>V</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v</m:t>
                          </m:r>
                          <m:r>
                            <a:rPr lang="en-US" altLang="zh-CN" sz="2400" b="0" i="1" dirty="0" smtClean="0">
                              <a:latin typeface="Cambria Math" panose="02040503050406030204" pitchFamily="18" charset="0"/>
                            </a:rPr>
                            <m:t> −</m:t>
                          </m:r>
                          <m:sSub>
                            <m:sSubPr>
                              <m:ctrlPr>
                                <a:rPr lang="en-US" altLang="zh-CN" sz="2400" i="1" dirty="0">
                                  <a:latin typeface="Cambria Math" panose="02040503050406030204" pitchFamily="18" charset="0"/>
                                </a:rPr>
                              </m:ctrlPr>
                            </m:sSubPr>
                            <m:e>
                              <m:r>
                                <m:rPr>
                                  <m:sty m:val="p"/>
                                </m:rPr>
                                <a:rPr lang="en-US" altLang="zh-CN" sz="2400" b="0" i="0" dirty="0" smtClean="0">
                                  <a:latin typeface="Cambria Math" panose="02040503050406030204" pitchFamily="18" charset="0"/>
                                </a:rPr>
                                <m:t>v</m:t>
                              </m:r>
                            </m:e>
                            <m:sub>
                              <m:r>
                                <a:rPr lang="en-US" altLang="zh-CN" sz="2400" b="0" i="1" dirty="0" smtClean="0">
                                  <a:latin typeface="Cambria Math" panose="02040503050406030204" pitchFamily="18" charset="0"/>
                                </a:rPr>
                                <m:t>𝑐</m:t>
                              </m:r>
                            </m:sub>
                          </m:sSub>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6351058" y="3192855"/>
                <a:ext cx="3678767" cy="896207"/>
              </a:xfrm>
              <a:prstGeom prst="rect">
                <a:avLst/>
              </a:prstGeom>
              <a:blipFill>
                <a:blip r:embed="rId9"/>
                <a:stretch>
                  <a:fillRect/>
                </a:stretch>
              </a:blipFill>
              <a:ln w="19050">
                <a:solidFill>
                  <a:srgbClr val="00B050"/>
                </a:solidFill>
              </a:ln>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250695468"/>
      </p:ext>
    </p:extLst>
  </p:cSld>
  <p:clrMapOvr>
    <a:masterClrMapping/>
  </p:clrMapOvr>
  <mc:AlternateContent xmlns:mc="http://schemas.openxmlformats.org/markup-compatibility/2006" xmlns:p14="http://schemas.microsoft.com/office/powerpoint/2010/main">
    <mc:Choice Requires="p14">
      <p:transition spd="slow" p14:dur="2000" advTm="23066"/>
    </mc:Choice>
    <mc:Fallback xmlns="">
      <p:transition spd="slow" advTm="23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Our main idea</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602532"/>
          </a:xfrm>
        </p:spPr>
        <p:txBody>
          <a:bodyPr>
            <a:normAutofit fontScale="92500"/>
          </a:bodyPr>
          <a:lstStyle/>
          <a:p>
            <a:r>
              <a:rPr lang="en-US" altLang="zh-CN" dirty="0">
                <a:latin typeface="Arial" panose="020B0604020202020204" pitchFamily="34" charset="0"/>
                <a:cs typeface="Arial" panose="020B0604020202020204" pitchFamily="34" charset="0"/>
              </a:rPr>
              <a:t>Extend the convex hull-based image recoloring to video scenarios</a:t>
            </a:r>
            <a:endParaRPr lang="zh-CN" altLang="en-US"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grpSp>
        <p:nvGrpSpPr>
          <p:cNvPr id="24" name="组合 23"/>
          <p:cNvGrpSpPr/>
          <p:nvPr/>
        </p:nvGrpSpPr>
        <p:grpSpPr>
          <a:xfrm>
            <a:off x="2057400" y="2398282"/>
            <a:ext cx="7467600" cy="1924345"/>
            <a:chOff x="2255277" y="2360182"/>
            <a:chExt cx="7467600" cy="1924345"/>
          </a:xfrm>
        </p:grpSpPr>
        <p:pic>
          <p:nvPicPr>
            <p:cNvPr id="5" name="Picture 3" descr="tree-screenshot-trimme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0360" y="2448993"/>
              <a:ext cx="1554627" cy="1411114"/>
            </a:xfrm>
            <a:prstGeom prst="rect">
              <a:avLst/>
            </a:prstGeom>
            <a:noFill/>
            <a:ln w="25400">
              <a:solidFill>
                <a:srgbClr val="888888"/>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tre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194" y="2448683"/>
              <a:ext cx="1957633" cy="1382962"/>
            </a:xfrm>
            <a:prstGeom prst="rect">
              <a:avLst/>
            </a:prstGeom>
            <a:noFill/>
            <a:ln w="635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文本框 10"/>
            <p:cNvSpPr txBox="1"/>
            <p:nvPr/>
          </p:nvSpPr>
          <p:spPr>
            <a:xfrm>
              <a:off x="2412195" y="3884417"/>
              <a:ext cx="2319962"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RGB image</a:t>
              </a:r>
              <a:endParaRPr lang="zh-CN" altLang="en-US" sz="2000" dirty="0">
                <a:latin typeface="Arial" panose="020B0604020202020204" pitchFamily="34" charset="0"/>
                <a:cs typeface="Arial" panose="020B0604020202020204" pitchFamily="34" charset="0"/>
              </a:endParaRPr>
            </a:p>
          </p:txBody>
        </p:sp>
        <p:sp>
          <p:nvSpPr>
            <p:cNvPr id="12" name="文本框 11"/>
            <p:cNvSpPr txBox="1"/>
            <p:nvPr/>
          </p:nvSpPr>
          <p:spPr>
            <a:xfrm>
              <a:off x="6299348" y="3884417"/>
              <a:ext cx="3348090"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Palette (RGB 3D geometry)</a:t>
              </a:r>
              <a:endParaRPr lang="zh-CN" altLang="en-US" sz="2000" dirty="0">
                <a:latin typeface="Arial" panose="020B0604020202020204" pitchFamily="34" charset="0"/>
                <a:cs typeface="Arial" panose="020B0604020202020204" pitchFamily="34" charset="0"/>
              </a:endParaRPr>
            </a:p>
          </p:txBody>
        </p:sp>
        <p:pic>
          <p:nvPicPr>
            <p:cNvPr id="20" name="Picture 2" descr="page80image7129520">
              <a:extLst>
                <a:ext uri="{FF2B5EF4-FFF2-40B4-BE49-F238E27FC236}">
                  <a16:creationId xmlns:a16="http://schemas.microsoft.com/office/drawing/2014/main" id="{16AA92D4-E7D7-BE49-B4F5-149054D6831A}"/>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3349" y="3006538"/>
              <a:ext cx="1831356" cy="249199"/>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2255277" y="2360182"/>
              <a:ext cx="7467600" cy="192434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grpSp>
        <p:nvGrpSpPr>
          <p:cNvPr id="25" name="组合 24"/>
          <p:cNvGrpSpPr/>
          <p:nvPr/>
        </p:nvGrpSpPr>
        <p:grpSpPr>
          <a:xfrm>
            <a:off x="2057400" y="4563265"/>
            <a:ext cx="7467600" cy="1921884"/>
            <a:chOff x="2255277" y="4601365"/>
            <a:chExt cx="7467600" cy="1921884"/>
          </a:xfrm>
        </p:grpSpPr>
        <p:pic>
          <p:nvPicPr>
            <p:cNvPr id="9" name="Picture 4" descr="tree.png"/>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2196" y="4692405"/>
              <a:ext cx="1957631" cy="1388891"/>
            </a:xfrm>
            <a:prstGeom prst="rect">
              <a:avLst/>
            </a:prstGeom>
            <a:noFill/>
            <a:ln w="635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5">
              <a:extLst>
                <a:ext uri="{FF2B5EF4-FFF2-40B4-BE49-F238E27FC236}">
                  <a16:creationId xmlns:a16="http://schemas.microsoft.com/office/drawing/2014/main" id="{EB4A7CD0-F7CD-E34F-82FB-B1DE081532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714" b="95238" l="10000" r="90000">
                          <a14:foregroundMark x1="16250" y1="33810" x2="65000" y2="6190"/>
                          <a14:foregroundMark x1="49583" y1="61905" x2="41250" y2="62857"/>
                          <a14:foregroundMark x1="81250" y1="78095" x2="28750" y2="88095"/>
                          <a14:foregroundMark x1="70833" y1="58571" x2="70833" y2="58571"/>
                          <a14:foregroundMark x1="16250" y1="47619" x2="80000" y2="34762"/>
                          <a14:foregroundMark x1="77500" y1="29048" x2="13333" y2="45714"/>
                          <a14:foregroundMark x1="52083" y1="69048" x2="41667" y2="69524"/>
                          <a14:foregroundMark x1="63333" y1="69048" x2="63333" y2="69048"/>
                          <a14:foregroundMark x1="17917" y1="51905" x2="14583" y2="41905"/>
                          <a14:foregroundMark x1="62917" y1="87619" x2="22500" y2="95238"/>
                          <a14:foregroundMark x1="36250" y1="53810" x2="68750" y2="67143"/>
                          <a14:foregroundMark x1="61250" y1="55714" x2="59583" y2="78095"/>
                          <a14:foregroundMark x1="49583" y1="55238" x2="49583" y2="80000"/>
                          <a14:foregroundMark x1="52083" y1="55714" x2="52083" y2="72857"/>
                          <a14:foregroundMark x1="35833" y1="54286" x2="35833" y2="76190"/>
                        </a14:backgroundRemoval>
                      </a14:imgEffect>
                    </a14:imgLayer>
                  </a14:imgProps>
                </a:ext>
              </a:extLst>
            </a:blip>
            <a:stretch>
              <a:fillRect/>
            </a:stretch>
          </p:blipFill>
          <p:spPr>
            <a:xfrm>
              <a:off x="2579941" y="4712855"/>
              <a:ext cx="1524000" cy="1333500"/>
            </a:xfrm>
            <a:prstGeom prst="rect">
              <a:avLst/>
            </a:prstGeom>
          </p:spPr>
        </p:pic>
        <p:sp>
          <p:nvSpPr>
            <p:cNvPr id="16" name="矩形 15"/>
            <p:cNvSpPr/>
            <p:nvPr/>
          </p:nvSpPr>
          <p:spPr>
            <a:xfrm>
              <a:off x="6974962" y="4692405"/>
              <a:ext cx="1571925" cy="1388891"/>
            </a:xfrm>
            <a:prstGeom prst="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17" name="Action Button: Help 38">
              <a:hlinkClick r:id="" action="ppaction://noaction" highlightClick="1"/>
              <a:extLst>
                <a:ext uri="{FF2B5EF4-FFF2-40B4-BE49-F238E27FC236}">
                  <a16:creationId xmlns:a16="http://schemas.microsoft.com/office/drawing/2014/main" id="{8F4D759F-3E20-D544-8020-B445DE5AAC40}"/>
                </a:ext>
              </a:extLst>
            </p:cNvPr>
            <p:cNvSpPr/>
            <p:nvPr/>
          </p:nvSpPr>
          <p:spPr>
            <a:xfrm>
              <a:off x="7286445" y="4862946"/>
              <a:ext cx="1017334" cy="1031777"/>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8" name="文本框 17"/>
            <p:cNvSpPr txBox="1"/>
            <p:nvPr/>
          </p:nvSpPr>
          <p:spPr>
            <a:xfrm>
              <a:off x="2412194" y="6097341"/>
              <a:ext cx="2319963"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RGBT video</a:t>
              </a:r>
              <a:endParaRPr lang="zh-CN" altLang="en-US" sz="2000" dirty="0">
                <a:latin typeface="Arial" panose="020B0604020202020204" pitchFamily="34" charset="0"/>
                <a:cs typeface="Arial" panose="020B0604020202020204" pitchFamily="34" charset="0"/>
              </a:endParaRPr>
            </a:p>
          </p:txBody>
        </p:sp>
        <p:sp>
          <p:nvSpPr>
            <p:cNvPr id="19" name="文本框 18"/>
            <p:cNvSpPr txBox="1"/>
            <p:nvPr/>
          </p:nvSpPr>
          <p:spPr>
            <a:xfrm>
              <a:off x="6207272" y="6123139"/>
              <a:ext cx="3440166"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Palette (RGBT 4D geometry)</a:t>
              </a:r>
              <a:endParaRPr lang="zh-CN" altLang="en-US" sz="2000" dirty="0">
                <a:latin typeface="Arial" panose="020B0604020202020204" pitchFamily="34" charset="0"/>
                <a:cs typeface="Arial" panose="020B0604020202020204" pitchFamily="34" charset="0"/>
              </a:endParaRPr>
            </a:p>
          </p:txBody>
        </p:sp>
        <p:pic>
          <p:nvPicPr>
            <p:cNvPr id="21" name="Picture 2" descr="page80image7129520">
              <a:extLst>
                <a:ext uri="{FF2B5EF4-FFF2-40B4-BE49-F238E27FC236}">
                  <a16:creationId xmlns:a16="http://schemas.microsoft.com/office/drawing/2014/main" id="{16AA92D4-E7D7-BE49-B4F5-149054D6831A}"/>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3349" y="5364346"/>
              <a:ext cx="1831356" cy="249199"/>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2255277" y="4601365"/>
              <a:ext cx="7467600" cy="190365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sp>
        <p:nvSpPr>
          <p:cNvPr id="31" name="下箭头 30"/>
          <p:cNvSpPr/>
          <p:nvPr/>
        </p:nvSpPr>
        <p:spPr>
          <a:xfrm>
            <a:off x="5219656" y="3949931"/>
            <a:ext cx="786708" cy="116921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70437215"/>
      </p:ext>
    </p:extLst>
  </p:cSld>
  <p:clrMapOvr>
    <a:masterClrMapping/>
  </p:clrMapOvr>
  <mc:AlternateContent xmlns:mc="http://schemas.openxmlformats.org/markup-compatibility/2006" xmlns:p14="http://schemas.microsoft.com/office/powerpoint/2010/main">
    <mc:Choice Requires="p14">
      <p:transition spd="slow" p14:dur="2000" advTm="20193"/>
    </mc:Choice>
    <mc:Fallback xmlns="">
      <p:transition spd="slow" advTm="201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8|1.1|11.5|1.9|3.2|1.2|1.1|5"/>
</p:tagLst>
</file>

<file path=ppt/tags/tag10.xml><?xml version="1.0" encoding="utf-8"?>
<p:tagLst xmlns:a="http://schemas.openxmlformats.org/drawingml/2006/main" xmlns:r="http://schemas.openxmlformats.org/officeDocument/2006/relationships" xmlns:p="http://schemas.openxmlformats.org/presentationml/2006/main">
  <p:tag name="TIMING" val="|15.6"/>
</p:tagLst>
</file>

<file path=ppt/tags/tag11.xml><?xml version="1.0" encoding="utf-8"?>
<p:tagLst xmlns:a="http://schemas.openxmlformats.org/drawingml/2006/main" xmlns:r="http://schemas.openxmlformats.org/officeDocument/2006/relationships" xmlns:p="http://schemas.openxmlformats.org/presentationml/2006/main">
  <p:tag name="TIMING" val="|2.8|1.5|17.3|5.5"/>
</p:tagLst>
</file>

<file path=ppt/tags/tag12.xml><?xml version="1.0" encoding="utf-8"?>
<p:tagLst xmlns:a="http://schemas.openxmlformats.org/drawingml/2006/main" xmlns:r="http://schemas.openxmlformats.org/officeDocument/2006/relationships" xmlns:p="http://schemas.openxmlformats.org/presentationml/2006/main">
  <p:tag name="TIMING" val="|8.1|4.7"/>
</p:tagLst>
</file>

<file path=ppt/tags/tag13.xml><?xml version="1.0" encoding="utf-8"?>
<p:tagLst xmlns:a="http://schemas.openxmlformats.org/drawingml/2006/main" xmlns:r="http://schemas.openxmlformats.org/officeDocument/2006/relationships" xmlns:p="http://schemas.openxmlformats.org/presentationml/2006/main">
  <p:tag name="TIMING" val="|9.5|11.1"/>
</p:tagLst>
</file>

<file path=ppt/tags/tag14.xml><?xml version="1.0" encoding="utf-8"?>
<p:tagLst xmlns:a="http://schemas.openxmlformats.org/drawingml/2006/main" xmlns:r="http://schemas.openxmlformats.org/officeDocument/2006/relationships" xmlns:p="http://schemas.openxmlformats.org/presentationml/2006/main">
  <p:tag name="TIMING" val="|23.3|4.3"/>
</p:tagLst>
</file>

<file path=ppt/tags/tag15.xml><?xml version="1.0" encoding="utf-8"?>
<p:tagLst xmlns:a="http://schemas.openxmlformats.org/drawingml/2006/main" xmlns:r="http://schemas.openxmlformats.org/officeDocument/2006/relationships" xmlns:p="http://schemas.openxmlformats.org/presentationml/2006/main">
  <p:tag name="TIMING" val="|24.1|5.5"/>
</p:tagLst>
</file>

<file path=ppt/tags/tag16.xml><?xml version="1.0" encoding="utf-8"?>
<p:tagLst xmlns:a="http://schemas.openxmlformats.org/drawingml/2006/main" xmlns:r="http://schemas.openxmlformats.org/officeDocument/2006/relationships" xmlns:p="http://schemas.openxmlformats.org/presentationml/2006/main">
  <p:tag name="TIMING" val="|2.8|2.3|4.7"/>
</p:tagLst>
</file>

<file path=ppt/tags/tag17.xml><?xml version="1.0" encoding="utf-8"?>
<p:tagLst xmlns:a="http://schemas.openxmlformats.org/drawingml/2006/main" xmlns:r="http://schemas.openxmlformats.org/officeDocument/2006/relationships" xmlns:p="http://schemas.openxmlformats.org/presentationml/2006/main">
  <p:tag name="TIMING" val="|29.2|4.4"/>
</p:tagLst>
</file>

<file path=ppt/tags/tag18.xml><?xml version="1.0" encoding="utf-8"?>
<p:tagLst xmlns:a="http://schemas.openxmlformats.org/drawingml/2006/main" xmlns:r="http://schemas.openxmlformats.org/officeDocument/2006/relationships" xmlns:p="http://schemas.openxmlformats.org/presentationml/2006/main">
  <p:tag name="TIMING" val="|2.1|6.7"/>
</p:tagLst>
</file>

<file path=ppt/tags/tag19.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2.5|5.7|5.4|1.1|6.9|1.3"/>
</p:tagLst>
</file>

<file path=ppt/tags/tag20.xml><?xml version="1.0" encoding="utf-8"?>
<p:tagLst xmlns:a="http://schemas.openxmlformats.org/drawingml/2006/main" xmlns:r="http://schemas.openxmlformats.org/officeDocument/2006/relationships" xmlns:p="http://schemas.openxmlformats.org/presentationml/2006/main">
  <p:tag name="TIMING" val="|5.7|2.2"/>
</p:tagLst>
</file>

<file path=ppt/tags/tag21.xml><?xml version="1.0" encoding="utf-8"?>
<p:tagLst xmlns:a="http://schemas.openxmlformats.org/drawingml/2006/main" xmlns:r="http://schemas.openxmlformats.org/officeDocument/2006/relationships" xmlns:p="http://schemas.openxmlformats.org/presentationml/2006/main">
  <p:tag name="TIMING" val="|4.5|2.8|6.2|4|2.4|6.7"/>
</p:tagLst>
</file>

<file path=ppt/tags/tag22.xml><?xml version="1.0" encoding="utf-8"?>
<p:tagLst xmlns:a="http://schemas.openxmlformats.org/drawingml/2006/main" xmlns:r="http://schemas.openxmlformats.org/officeDocument/2006/relationships" xmlns:p="http://schemas.openxmlformats.org/presentationml/2006/main">
  <p:tag name="TIMING" val="|4.3|1|5|6.7|6.7|5.4"/>
</p:tagLst>
</file>

<file path=ppt/tags/tag23.xml><?xml version="1.0" encoding="utf-8"?>
<p:tagLst xmlns:a="http://schemas.openxmlformats.org/drawingml/2006/main" xmlns:r="http://schemas.openxmlformats.org/officeDocument/2006/relationships" xmlns:p="http://schemas.openxmlformats.org/presentationml/2006/main">
  <p:tag name="TIMING" val="|3.5|1|2.6|0.9|1"/>
</p:tagLst>
</file>

<file path=ppt/tags/tag24.xml><?xml version="1.0" encoding="utf-8"?>
<p:tagLst xmlns:a="http://schemas.openxmlformats.org/drawingml/2006/main" xmlns:r="http://schemas.openxmlformats.org/officeDocument/2006/relationships" xmlns:p="http://schemas.openxmlformats.org/presentationml/2006/main">
  <p:tag name="TIMING" val="|9.3|2.4|1.2"/>
</p:tagLst>
</file>

<file path=ppt/tags/tag25.xml><?xml version="1.0" encoding="utf-8"?>
<p:tagLst xmlns:a="http://schemas.openxmlformats.org/drawingml/2006/main" xmlns:r="http://schemas.openxmlformats.org/officeDocument/2006/relationships" xmlns:p="http://schemas.openxmlformats.org/presentationml/2006/main">
  <p:tag name="TIMING" val="|7.3"/>
</p:tagLst>
</file>

<file path=ppt/tags/tag26.xml><?xml version="1.0" encoding="utf-8"?>
<p:tagLst xmlns:a="http://schemas.openxmlformats.org/drawingml/2006/main" xmlns:r="http://schemas.openxmlformats.org/officeDocument/2006/relationships" xmlns:p="http://schemas.openxmlformats.org/presentationml/2006/main">
  <p:tag name="TIMING" val="|0|4|10.6|7.3"/>
</p:tagLst>
</file>

<file path=ppt/tags/tag3.xml><?xml version="1.0" encoding="utf-8"?>
<p:tagLst xmlns:a="http://schemas.openxmlformats.org/drawingml/2006/main" xmlns:r="http://schemas.openxmlformats.org/officeDocument/2006/relationships" xmlns:p="http://schemas.openxmlformats.org/presentationml/2006/main">
  <p:tag name="TIMING" val="|5.6|0.9|4.8|6.2|0.9|2.8"/>
</p:tagLst>
</file>

<file path=ppt/tags/tag4.xml><?xml version="1.0" encoding="utf-8"?>
<p:tagLst xmlns:a="http://schemas.openxmlformats.org/drawingml/2006/main" xmlns:r="http://schemas.openxmlformats.org/officeDocument/2006/relationships" xmlns:p="http://schemas.openxmlformats.org/presentationml/2006/main">
  <p:tag name="TIMING" val="|13.7|1|8|1"/>
</p:tagLst>
</file>

<file path=ppt/tags/tag5.xml><?xml version="1.0" encoding="utf-8"?>
<p:tagLst xmlns:a="http://schemas.openxmlformats.org/drawingml/2006/main" xmlns:r="http://schemas.openxmlformats.org/officeDocument/2006/relationships" xmlns:p="http://schemas.openxmlformats.org/presentationml/2006/main">
  <p:tag name="TIMING" val="|8.9"/>
</p:tagLst>
</file>

<file path=ppt/tags/tag6.xml><?xml version="1.0" encoding="utf-8"?>
<p:tagLst xmlns:a="http://schemas.openxmlformats.org/drawingml/2006/main" xmlns:r="http://schemas.openxmlformats.org/officeDocument/2006/relationships" xmlns:p="http://schemas.openxmlformats.org/presentationml/2006/main">
  <p:tag name="TIMING" val="|9.5"/>
</p:tagLst>
</file>

<file path=ppt/tags/tag7.xml><?xml version="1.0" encoding="utf-8"?>
<p:tagLst xmlns:a="http://schemas.openxmlformats.org/drawingml/2006/main" xmlns:r="http://schemas.openxmlformats.org/officeDocument/2006/relationships" xmlns:p="http://schemas.openxmlformats.org/presentationml/2006/main">
  <p:tag name="TIMING" val="|7.5|0.7|0.9|7"/>
</p:tagLst>
</file>

<file path=ppt/tags/tag8.xml><?xml version="1.0" encoding="utf-8"?>
<p:tagLst xmlns:a="http://schemas.openxmlformats.org/drawingml/2006/main" xmlns:r="http://schemas.openxmlformats.org/officeDocument/2006/relationships" xmlns:p="http://schemas.openxmlformats.org/presentationml/2006/main">
  <p:tag name="TIMING" val="|7.6"/>
</p:tagLst>
</file>

<file path=ppt/tags/tag9.xml><?xml version="1.0" encoding="utf-8"?>
<p:tagLst xmlns:a="http://schemas.openxmlformats.org/drawingml/2006/main" xmlns:r="http://schemas.openxmlformats.org/officeDocument/2006/relationships" xmlns:p="http://schemas.openxmlformats.org/presentationml/2006/main">
  <p:tag name="TIMING" val="|1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9381</TotalTime>
  <Words>3480</Words>
  <Application>Microsoft Office PowerPoint</Application>
  <PresentationFormat>宽屏</PresentationFormat>
  <Paragraphs>612</Paragraphs>
  <Slides>60</Slides>
  <Notes>59</Notes>
  <HiddenSlides>0</HiddenSlides>
  <MMClips>8</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60</vt:i4>
      </vt:variant>
    </vt:vector>
  </HeadingPairs>
  <TitlesOfParts>
    <vt:vector size="69" baseType="lpstr">
      <vt:lpstr>Linux Libertine</vt:lpstr>
      <vt:lpstr>ＭＳ Ｐゴシック</vt:lpstr>
      <vt:lpstr>等线</vt:lpstr>
      <vt:lpstr>等线 Light</vt:lpstr>
      <vt:lpstr>Arial</vt:lpstr>
      <vt:lpstr>Cambria Math</vt:lpstr>
      <vt:lpstr>Times New Roman</vt:lpstr>
      <vt:lpstr>Wingdings</vt:lpstr>
      <vt:lpstr>Office 主题​​</vt:lpstr>
      <vt:lpstr>PowerPoint 演示文稿</vt:lpstr>
      <vt:lpstr>Motivation</vt:lpstr>
      <vt:lpstr>Related work</vt:lpstr>
      <vt:lpstr>Related work</vt:lpstr>
      <vt:lpstr>Background</vt:lpstr>
      <vt:lpstr>Background</vt:lpstr>
      <vt:lpstr>Background</vt:lpstr>
      <vt:lpstr>Background</vt:lpstr>
      <vt:lpstr>Our main idea</vt:lpstr>
      <vt:lpstr>Choices of RGBT 4D geometry</vt:lpstr>
      <vt:lpstr>Choices of RGBT 4D geometry</vt:lpstr>
      <vt:lpstr>Choices of RGBT 4D geometry</vt:lpstr>
      <vt:lpstr>Choices of RGBT 4D geometry</vt:lpstr>
      <vt:lpstr>Choices of RGBT 4D geometry</vt:lpstr>
      <vt:lpstr>Geometric palette measurement</vt:lpstr>
      <vt:lpstr>Geometric palette measurement</vt:lpstr>
      <vt:lpstr>Geometric palette measurement</vt:lpstr>
      <vt:lpstr>Geometric palette measurement</vt:lpstr>
      <vt:lpstr>Geometric palette measurement</vt:lpstr>
      <vt:lpstr>Geometric palette extraction</vt:lpstr>
      <vt:lpstr>Step1  Initialization</vt:lpstr>
      <vt:lpstr>Step2  Block Merging</vt:lpstr>
      <vt:lpstr>Step2  Block Merging</vt:lpstr>
      <vt:lpstr>Step2  Block Merging</vt:lpstr>
      <vt:lpstr>Step2  Block Merging</vt:lpstr>
      <vt:lpstr>Step3  Vertex removal</vt:lpstr>
      <vt:lpstr>Step3  Vertex removal</vt:lpstr>
      <vt:lpstr>Step3  Vertex removal</vt:lpstr>
      <vt:lpstr>Step3  Vertex removal</vt:lpstr>
      <vt:lpstr>Step3  Vertex removal</vt:lpstr>
      <vt:lpstr>Step3  Vertex removal</vt:lpstr>
      <vt:lpstr>Step3  Vertex removal</vt:lpstr>
      <vt:lpstr>Step3  Vertex removal</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Output the geometric palette</vt:lpstr>
      <vt:lpstr>Video recoloring</vt:lpstr>
      <vt:lpstr>Video recoloring</vt:lpstr>
      <vt:lpstr>Video recoloring</vt:lpstr>
      <vt:lpstr>Video recoloring</vt:lpstr>
      <vt:lpstr>Video recoloring</vt:lpstr>
      <vt:lpstr>Video recoloring</vt:lpstr>
      <vt:lpstr>Results</vt:lpstr>
      <vt:lpstr>Results</vt:lpstr>
      <vt:lpstr>Results</vt:lpstr>
      <vt:lpstr>Results</vt:lpstr>
      <vt:lpstr>Compare to RGB convex hull</vt:lpstr>
      <vt:lpstr>Compare to RGBT convex hull</vt:lpstr>
      <vt:lpstr>Conclusion</vt:lpstr>
      <vt:lpstr>Limitation</vt:lpstr>
      <vt:lpstr>Limitation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Zheng-Jun Du</dc:creator>
  <cp:lastModifiedBy>Du Zheng-Jun</cp:lastModifiedBy>
  <cp:revision>2829</cp:revision>
  <dcterms:created xsi:type="dcterms:W3CDTF">2021-05-15T03:45:07Z</dcterms:created>
  <dcterms:modified xsi:type="dcterms:W3CDTF">2021-06-04T17:53:01Z</dcterms:modified>
</cp:coreProperties>
</file>